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4"/>
  </p:notesMasterIdLst>
  <p:sldIdLst>
    <p:sldId id="256" r:id="rId2"/>
    <p:sldId id="282" r:id="rId3"/>
    <p:sldId id="266" r:id="rId4"/>
    <p:sldId id="258" r:id="rId5"/>
    <p:sldId id="259" r:id="rId6"/>
    <p:sldId id="264" r:id="rId7"/>
    <p:sldId id="262" r:id="rId8"/>
    <p:sldId id="263" r:id="rId9"/>
    <p:sldId id="265" r:id="rId10"/>
    <p:sldId id="267" r:id="rId11"/>
    <p:sldId id="268" r:id="rId12"/>
    <p:sldId id="272" r:id="rId13"/>
    <p:sldId id="261" r:id="rId14"/>
    <p:sldId id="269" r:id="rId15"/>
    <p:sldId id="283" r:id="rId16"/>
    <p:sldId id="284" r:id="rId17"/>
    <p:sldId id="286" r:id="rId18"/>
    <p:sldId id="287" r:id="rId19"/>
    <p:sldId id="277" r:id="rId20"/>
    <p:sldId id="274" r:id="rId21"/>
    <p:sldId id="288" r:id="rId22"/>
    <p:sldId id="293" r:id="rId23"/>
    <p:sldId id="278" r:id="rId24"/>
    <p:sldId id="275" r:id="rId25"/>
    <p:sldId id="280" r:id="rId26"/>
    <p:sldId id="281" r:id="rId27"/>
    <p:sldId id="291" r:id="rId28"/>
    <p:sldId id="290" r:id="rId29"/>
    <p:sldId id="289" r:id="rId30"/>
    <p:sldId id="292" r:id="rId31"/>
    <p:sldId id="295" r:id="rId32"/>
    <p:sldId id="294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51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FD63425-AAF9-41C5-888E-FE5406A9F12B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F6EE5E2C-9AEE-4E70-B0D7-C8BA3732A75E}">
      <dgm:prSet phldrT="[Text]"/>
      <dgm:spPr/>
      <dgm:t>
        <a:bodyPr/>
        <a:lstStyle/>
        <a:p>
          <a:r>
            <a:rPr lang="en-US" dirty="0" smtClean="0"/>
            <a:t>Hb - 10.6 gms %</a:t>
          </a:r>
          <a:endParaRPr lang="en-US" dirty="0"/>
        </a:p>
      </dgm:t>
    </dgm:pt>
    <dgm:pt modelId="{00F94F78-0BB4-435F-8C98-C10D5AC99090}" type="parTrans" cxnId="{CF9A59B8-4D76-43E7-9042-2C83F66A57E0}">
      <dgm:prSet/>
      <dgm:spPr/>
      <dgm:t>
        <a:bodyPr/>
        <a:lstStyle/>
        <a:p>
          <a:endParaRPr lang="en-US"/>
        </a:p>
      </dgm:t>
    </dgm:pt>
    <dgm:pt modelId="{AC89DC79-1771-4366-A0B6-56288267EA38}" type="sibTrans" cxnId="{CF9A59B8-4D76-43E7-9042-2C83F66A57E0}">
      <dgm:prSet/>
      <dgm:spPr/>
      <dgm:t>
        <a:bodyPr/>
        <a:lstStyle/>
        <a:p>
          <a:endParaRPr lang="en-US"/>
        </a:p>
      </dgm:t>
    </dgm:pt>
    <dgm:pt modelId="{8E84201C-00B1-447B-979C-B3F599FB22E3}">
      <dgm:prSet phldrT="[Text]"/>
      <dgm:spPr/>
      <dgm:t>
        <a:bodyPr/>
        <a:lstStyle/>
        <a:p>
          <a:r>
            <a:rPr lang="en-US" dirty="0" smtClean="0"/>
            <a:t>TC -6000 cells / cu.mm</a:t>
          </a:r>
          <a:endParaRPr lang="en-US" dirty="0"/>
        </a:p>
      </dgm:t>
    </dgm:pt>
    <dgm:pt modelId="{525259BB-81DA-4DA3-AA5A-52DF0841E384}" type="parTrans" cxnId="{57D84EE5-8979-4FC9-BF30-F993EFF8EE77}">
      <dgm:prSet/>
      <dgm:spPr/>
      <dgm:t>
        <a:bodyPr/>
        <a:lstStyle/>
        <a:p>
          <a:endParaRPr lang="en-US"/>
        </a:p>
      </dgm:t>
    </dgm:pt>
    <dgm:pt modelId="{E1DAB4DF-5801-4FEB-9C82-9422BF6EE39A}" type="sibTrans" cxnId="{57D84EE5-8979-4FC9-BF30-F993EFF8EE77}">
      <dgm:prSet/>
      <dgm:spPr/>
      <dgm:t>
        <a:bodyPr/>
        <a:lstStyle/>
        <a:p>
          <a:endParaRPr lang="en-US"/>
        </a:p>
      </dgm:t>
    </dgm:pt>
    <dgm:pt modelId="{D20716EB-9175-4E6E-8A62-0C2A2F10A001}">
      <dgm:prSet phldrT="[Text]"/>
      <dgm:spPr/>
      <dgm:t>
        <a:bodyPr/>
        <a:lstStyle/>
        <a:p>
          <a:r>
            <a:rPr lang="en-US" dirty="0" smtClean="0"/>
            <a:t>Polymorphs -</a:t>
          </a:r>
          <a:r>
            <a:rPr lang="en-US" dirty="0" smtClean="0"/>
            <a:t>58%</a:t>
          </a:r>
          <a:endParaRPr lang="en-US" dirty="0"/>
        </a:p>
      </dgm:t>
    </dgm:pt>
    <dgm:pt modelId="{97823DC6-9038-4DAF-B822-D830B3E934C1}" type="parTrans" cxnId="{067AED19-B5E4-45E5-8D2A-FD799FBD6AEB}">
      <dgm:prSet/>
      <dgm:spPr/>
      <dgm:t>
        <a:bodyPr/>
        <a:lstStyle/>
        <a:p>
          <a:endParaRPr lang="en-US"/>
        </a:p>
      </dgm:t>
    </dgm:pt>
    <dgm:pt modelId="{A1BA125B-FC51-4817-AECD-06EB6BB62B05}" type="sibTrans" cxnId="{067AED19-B5E4-45E5-8D2A-FD799FBD6AEB}">
      <dgm:prSet/>
      <dgm:spPr/>
      <dgm:t>
        <a:bodyPr/>
        <a:lstStyle/>
        <a:p>
          <a:endParaRPr lang="en-US"/>
        </a:p>
      </dgm:t>
    </dgm:pt>
    <dgm:pt modelId="{8FBAAB48-1D83-4BAE-9156-5F8D78519065}">
      <dgm:prSet phldrT="[Text]"/>
      <dgm:spPr/>
      <dgm:t>
        <a:bodyPr/>
        <a:lstStyle/>
        <a:p>
          <a:r>
            <a:rPr lang="en-US" dirty="0" smtClean="0"/>
            <a:t>Leucocytes – </a:t>
          </a:r>
          <a:r>
            <a:rPr lang="en-US" dirty="0" smtClean="0"/>
            <a:t>20%</a:t>
          </a:r>
          <a:endParaRPr lang="en-US" dirty="0"/>
        </a:p>
      </dgm:t>
    </dgm:pt>
    <dgm:pt modelId="{F3D93391-8E8F-493A-B9A0-D4F0F8AFBA72}" type="parTrans" cxnId="{4F46757F-C042-4FED-A3D8-41171D5C6490}">
      <dgm:prSet/>
      <dgm:spPr/>
      <dgm:t>
        <a:bodyPr/>
        <a:lstStyle/>
        <a:p>
          <a:endParaRPr lang="en-US"/>
        </a:p>
      </dgm:t>
    </dgm:pt>
    <dgm:pt modelId="{6AB6DD26-5B37-4F1A-86BC-0472D5B347C3}" type="sibTrans" cxnId="{4F46757F-C042-4FED-A3D8-41171D5C6490}">
      <dgm:prSet/>
      <dgm:spPr/>
      <dgm:t>
        <a:bodyPr/>
        <a:lstStyle/>
        <a:p>
          <a:endParaRPr lang="en-US"/>
        </a:p>
      </dgm:t>
    </dgm:pt>
    <dgm:pt modelId="{B4B765F1-16FA-429A-B688-BADBE2983E12}">
      <dgm:prSet phldrT="[Text]"/>
      <dgm:spPr/>
      <dgm:t>
        <a:bodyPr/>
        <a:lstStyle/>
        <a:p>
          <a:r>
            <a:rPr lang="en-US" dirty="0" smtClean="0"/>
            <a:t>Platelets -2.6laks</a:t>
          </a:r>
        </a:p>
        <a:p>
          <a:endParaRPr lang="en-US" dirty="0" smtClean="0"/>
        </a:p>
      </dgm:t>
    </dgm:pt>
    <dgm:pt modelId="{D88EB347-8A2F-432C-98B9-15182C0F11C6}" type="parTrans" cxnId="{9B743232-5A04-44CC-B665-3AD006771689}">
      <dgm:prSet/>
      <dgm:spPr/>
      <dgm:t>
        <a:bodyPr/>
        <a:lstStyle/>
        <a:p>
          <a:endParaRPr lang="en-US"/>
        </a:p>
      </dgm:t>
    </dgm:pt>
    <dgm:pt modelId="{4FFDCF58-2B58-49FF-8E87-ABA25E3C8BC4}" type="sibTrans" cxnId="{9B743232-5A04-44CC-B665-3AD006771689}">
      <dgm:prSet/>
      <dgm:spPr/>
      <dgm:t>
        <a:bodyPr/>
        <a:lstStyle/>
        <a:p>
          <a:endParaRPr lang="en-US"/>
        </a:p>
      </dgm:t>
    </dgm:pt>
    <dgm:pt modelId="{1AC46CFA-C660-4B86-92E3-AC8B3E260898}">
      <dgm:prSet phldrT="[Text]"/>
      <dgm:spPr/>
      <dgm:t>
        <a:bodyPr/>
        <a:lstStyle/>
        <a:p>
          <a:r>
            <a:rPr lang="en-US" dirty="0" smtClean="0"/>
            <a:t>ESR -24 mm / </a:t>
          </a:r>
          <a:r>
            <a:rPr lang="en-US" dirty="0" err="1" smtClean="0"/>
            <a:t>hr</a:t>
          </a:r>
          <a:endParaRPr lang="en-US" dirty="0" smtClean="0"/>
        </a:p>
      </dgm:t>
    </dgm:pt>
    <dgm:pt modelId="{B7499F95-10ED-44AD-A635-D6CEAC9BAA67}" type="parTrans" cxnId="{981CA33F-C3FE-4B08-BE19-EFC582D1849C}">
      <dgm:prSet/>
      <dgm:spPr/>
      <dgm:t>
        <a:bodyPr/>
        <a:lstStyle/>
        <a:p>
          <a:endParaRPr lang="en-US"/>
        </a:p>
      </dgm:t>
    </dgm:pt>
    <dgm:pt modelId="{1B964A86-C009-4528-A90D-DA79AAE65E63}" type="sibTrans" cxnId="{981CA33F-C3FE-4B08-BE19-EFC582D1849C}">
      <dgm:prSet/>
      <dgm:spPr/>
      <dgm:t>
        <a:bodyPr/>
        <a:lstStyle/>
        <a:p>
          <a:endParaRPr lang="en-US"/>
        </a:p>
      </dgm:t>
    </dgm:pt>
    <dgm:pt modelId="{9C2531EA-F520-4A64-B4AD-924FCAE6A7DB}" type="pres">
      <dgm:prSet presAssocID="{BFD63425-AAF9-41C5-888E-FE5406A9F12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0CA63D6-B0B7-4A26-A013-061A6329F5C9}" type="pres">
      <dgm:prSet presAssocID="{F6EE5E2C-9AEE-4E70-B0D7-C8BA3732A75E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5FAFB0-81CB-4569-B271-B94988F30230}" type="pres">
      <dgm:prSet presAssocID="{AC89DC79-1771-4366-A0B6-56288267EA38}" presName="sibTrans" presStyleCnt="0"/>
      <dgm:spPr/>
    </dgm:pt>
    <dgm:pt modelId="{E4313B3C-1579-434B-990B-3D74A04C4ECB}" type="pres">
      <dgm:prSet presAssocID="{8E84201C-00B1-447B-979C-B3F599FB22E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56D58C2-C152-421A-AEE8-853AEAE39B07}" type="pres">
      <dgm:prSet presAssocID="{E1DAB4DF-5801-4FEB-9C82-9422BF6EE39A}" presName="sibTrans" presStyleCnt="0"/>
      <dgm:spPr/>
    </dgm:pt>
    <dgm:pt modelId="{B9D1924D-5BB1-4680-A26B-2A4793DBBA34}" type="pres">
      <dgm:prSet presAssocID="{D20716EB-9175-4E6E-8A62-0C2A2F10A001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259267-7CD8-4B0B-9855-8AE7A6AC3170}" type="pres">
      <dgm:prSet presAssocID="{A1BA125B-FC51-4817-AECD-06EB6BB62B05}" presName="sibTrans" presStyleCnt="0"/>
      <dgm:spPr/>
    </dgm:pt>
    <dgm:pt modelId="{132A1169-21DD-4398-9ED3-F9D9339066EF}" type="pres">
      <dgm:prSet presAssocID="{8FBAAB48-1D83-4BAE-9156-5F8D78519065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4DF6E67-398F-4481-8E49-A535453BC796}" type="pres">
      <dgm:prSet presAssocID="{6AB6DD26-5B37-4F1A-86BC-0472D5B347C3}" presName="sibTrans" presStyleCnt="0"/>
      <dgm:spPr/>
    </dgm:pt>
    <dgm:pt modelId="{CCA7A645-381E-4FAE-810A-9EEBCBB88CD5}" type="pres">
      <dgm:prSet presAssocID="{B4B765F1-16FA-429A-B688-BADBE2983E12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C16477-AD2F-4B67-9FD6-ED24358ECF36}" type="pres">
      <dgm:prSet presAssocID="{4FFDCF58-2B58-49FF-8E87-ABA25E3C8BC4}" presName="sibTrans" presStyleCnt="0"/>
      <dgm:spPr/>
    </dgm:pt>
    <dgm:pt modelId="{C944A965-2172-417A-A123-64044A846AE6}" type="pres">
      <dgm:prSet presAssocID="{1AC46CFA-C660-4B86-92E3-AC8B3E26089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067AED19-B5E4-45E5-8D2A-FD799FBD6AEB}" srcId="{BFD63425-AAF9-41C5-888E-FE5406A9F12B}" destId="{D20716EB-9175-4E6E-8A62-0C2A2F10A001}" srcOrd="2" destOrd="0" parTransId="{97823DC6-9038-4DAF-B822-D830B3E934C1}" sibTransId="{A1BA125B-FC51-4817-AECD-06EB6BB62B05}"/>
    <dgm:cxn modelId="{19518DB7-DD10-472D-9660-38B616BA6EBC}" type="presOf" srcId="{8FBAAB48-1D83-4BAE-9156-5F8D78519065}" destId="{132A1169-21DD-4398-9ED3-F9D9339066EF}" srcOrd="0" destOrd="0" presId="urn:microsoft.com/office/officeart/2005/8/layout/default"/>
    <dgm:cxn modelId="{3D7048F2-BE26-42DF-9EFF-2C225998E5F9}" type="presOf" srcId="{D20716EB-9175-4E6E-8A62-0C2A2F10A001}" destId="{B9D1924D-5BB1-4680-A26B-2A4793DBBA34}" srcOrd="0" destOrd="0" presId="urn:microsoft.com/office/officeart/2005/8/layout/default"/>
    <dgm:cxn modelId="{CF9A59B8-4D76-43E7-9042-2C83F66A57E0}" srcId="{BFD63425-AAF9-41C5-888E-FE5406A9F12B}" destId="{F6EE5E2C-9AEE-4E70-B0D7-C8BA3732A75E}" srcOrd="0" destOrd="0" parTransId="{00F94F78-0BB4-435F-8C98-C10D5AC99090}" sibTransId="{AC89DC79-1771-4366-A0B6-56288267EA38}"/>
    <dgm:cxn modelId="{57D84EE5-8979-4FC9-BF30-F993EFF8EE77}" srcId="{BFD63425-AAF9-41C5-888E-FE5406A9F12B}" destId="{8E84201C-00B1-447B-979C-B3F599FB22E3}" srcOrd="1" destOrd="0" parTransId="{525259BB-81DA-4DA3-AA5A-52DF0841E384}" sibTransId="{E1DAB4DF-5801-4FEB-9C82-9422BF6EE39A}"/>
    <dgm:cxn modelId="{981CA33F-C3FE-4B08-BE19-EFC582D1849C}" srcId="{BFD63425-AAF9-41C5-888E-FE5406A9F12B}" destId="{1AC46CFA-C660-4B86-92E3-AC8B3E260898}" srcOrd="5" destOrd="0" parTransId="{B7499F95-10ED-44AD-A635-D6CEAC9BAA67}" sibTransId="{1B964A86-C009-4528-A90D-DA79AAE65E63}"/>
    <dgm:cxn modelId="{79630410-07D2-40BE-8160-FAFE543988AE}" type="presOf" srcId="{1AC46CFA-C660-4B86-92E3-AC8B3E260898}" destId="{C944A965-2172-417A-A123-64044A846AE6}" srcOrd="0" destOrd="0" presId="urn:microsoft.com/office/officeart/2005/8/layout/default"/>
    <dgm:cxn modelId="{DE8FBC52-FC71-492B-9685-C468CE91BB1A}" type="presOf" srcId="{BFD63425-AAF9-41C5-888E-FE5406A9F12B}" destId="{9C2531EA-F520-4A64-B4AD-924FCAE6A7DB}" srcOrd="0" destOrd="0" presId="urn:microsoft.com/office/officeart/2005/8/layout/default"/>
    <dgm:cxn modelId="{9B743232-5A04-44CC-B665-3AD006771689}" srcId="{BFD63425-AAF9-41C5-888E-FE5406A9F12B}" destId="{B4B765F1-16FA-429A-B688-BADBE2983E12}" srcOrd="4" destOrd="0" parTransId="{D88EB347-8A2F-432C-98B9-15182C0F11C6}" sibTransId="{4FFDCF58-2B58-49FF-8E87-ABA25E3C8BC4}"/>
    <dgm:cxn modelId="{4F46757F-C042-4FED-A3D8-41171D5C6490}" srcId="{BFD63425-AAF9-41C5-888E-FE5406A9F12B}" destId="{8FBAAB48-1D83-4BAE-9156-5F8D78519065}" srcOrd="3" destOrd="0" parTransId="{F3D93391-8E8F-493A-B9A0-D4F0F8AFBA72}" sibTransId="{6AB6DD26-5B37-4F1A-86BC-0472D5B347C3}"/>
    <dgm:cxn modelId="{823A7081-E51C-4300-803A-1ABB06518A45}" type="presOf" srcId="{B4B765F1-16FA-429A-B688-BADBE2983E12}" destId="{CCA7A645-381E-4FAE-810A-9EEBCBB88CD5}" srcOrd="0" destOrd="0" presId="urn:microsoft.com/office/officeart/2005/8/layout/default"/>
    <dgm:cxn modelId="{C6CB96C0-E7EB-4502-8D5C-23932B00A89F}" type="presOf" srcId="{8E84201C-00B1-447B-979C-B3F599FB22E3}" destId="{E4313B3C-1579-434B-990B-3D74A04C4ECB}" srcOrd="0" destOrd="0" presId="urn:microsoft.com/office/officeart/2005/8/layout/default"/>
    <dgm:cxn modelId="{43116B90-0A81-4B90-8586-77D1276FEAF3}" type="presOf" srcId="{F6EE5E2C-9AEE-4E70-B0D7-C8BA3732A75E}" destId="{10CA63D6-B0B7-4A26-A013-061A6329F5C9}" srcOrd="0" destOrd="0" presId="urn:microsoft.com/office/officeart/2005/8/layout/default"/>
    <dgm:cxn modelId="{E9C746C0-D7ED-4D17-A0C2-591D0C3FEE7E}" type="presParOf" srcId="{9C2531EA-F520-4A64-B4AD-924FCAE6A7DB}" destId="{10CA63D6-B0B7-4A26-A013-061A6329F5C9}" srcOrd="0" destOrd="0" presId="urn:microsoft.com/office/officeart/2005/8/layout/default"/>
    <dgm:cxn modelId="{43E05C94-E045-482D-92FF-07CF8F6A6FE5}" type="presParOf" srcId="{9C2531EA-F520-4A64-B4AD-924FCAE6A7DB}" destId="{835FAFB0-81CB-4569-B271-B94988F30230}" srcOrd="1" destOrd="0" presId="urn:microsoft.com/office/officeart/2005/8/layout/default"/>
    <dgm:cxn modelId="{9904E4B9-EDEC-4CB9-9C66-7B94BA5BE01F}" type="presParOf" srcId="{9C2531EA-F520-4A64-B4AD-924FCAE6A7DB}" destId="{E4313B3C-1579-434B-990B-3D74A04C4ECB}" srcOrd="2" destOrd="0" presId="urn:microsoft.com/office/officeart/2005/8/layout/default"/>
    <dgm:cxn modelId="{D04AE6B0-8B7E-4EF9-B40A-65B3151E4716}" type="presParOf" srcId="{9C2531EA-F520-4A64-B4AD-924FCAE6A7DB}" destId="{756D58C2-C152-421A-AEE8-853AEAE39B07}" srcOrd="3" destOrd="0" presId="urn:microsoft.com/office/officeart/2005/8/layout/default"/>
    <dgm:cxn modelId="{A9240741-0569-4CA9-BAA5-BBD840080A68}" type="presParOf" srcId="{9C2531EA-F520-4A64-B4AD-924FCAE6A7DB}" destId="{B9D1924D-5BB1-4680-A26B-2A4793DBBA34}" srcOrd="4" destOrd="0" presId="urn:microsoft.com/office/officeart/2005/8/layout/default"/>
    <dgm:cxn modelId="{5B38CD89-F16A-4951-BD18-3C99D45BFB02}" type="presParOf" srcId="{9C2531EA-F520-4A64-B4AD-924FCAE6A7DB}" destId="{73259267-7CD8-4B0B-9855-8AE7A6AC3170}" srcOrd="5" destOrd="0" presId="urn:microsoft.com/office/officeart/2005/8/layout/default"/>
    <dgm:cxn modelId="{C97C4FDD-E068-4002-A3DB-CD6C257601B4}" type="presParOf" srcId="{9C2531EA-F520-4A64-B4AD-924FCAE6A7DB}" destId="{132A1169-21DD-4398-9ED3-F9D9339066EF}" srcOrd="6" destOrd="0" presId="urn:microsoft.com/office/officeart/2005/8/layout/default"/>
    <dgm:cxn modelId="{150AAE79-8598-42E7-B759-9CD950D868EF}" type="presParOf" srcId="{9C2531EA-F520-4A64-B4AD-924FCAE6A7DB}" destId="{54DF6E67-398F-4481-8E49-A535453BC796}" srcOrd="7" destOrd="0" presId="urn:microsoft.com/office/officeart/2005/8/layout/default"/>
    <dgm:cxn modelId="{AE76818C-5FA9-4E74-8D41-29F36C9ACE1C}" type="presParOf" srcId="{9C2531EA-F520-4A64-B4AD-924FCAE6A7DB}" destId="{CCA7A645-381E-4FAE-810A-9EEBCBB88CD5}" srcOrd="8" destOrd="0" presId="urn:microsoft.com/office/officeart/2005/8/layout/default"/>
    <dgm:cxn modelId="{821C7C38-8554-44AA-A3AA-912643AFFF2D}" type="presParOf" srcId="{9C2531EA-F520-4A64-B4AD-924FCAE6A7DB}" destId="{8FC16477-AD2F-4B67-9FD6-ED24358ECF36}" srcOrd="9" destOrd="0" presId="urn:microsoft.com/office/officeart/2005/8/layout/default"/>
    <dgm:cxn modelId="{C207E648-20FF-4F1A-AC93-489160E60A6F}" type="presParOf" srcId="{9C2531EA-F520-4A64-B4AD-924FCAE6A7DB}" destId="{C944A965-2172-417A-A123-64044A846AE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A1057E-C078-4C8D-92E7-6E18B010B410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788532-B534-4F85-8E7E-BDB1920E9247}">
      <dgm:prSet phldrT="[Text]"/>
      <dgm:spPr/>
      <dgm:t>
        <a:bodyPr/>
        <a:lstStyle/>
        <a:p>
          <a:r>
            <a:rPr lang="en-US" dirty="0" smtClean="0"/>
            <a:t>FASTING BLOOD SUGAR</a:t>
          </a:r>
          <a:endParaRPr lang="en-US" dirty="0"/>
        </a:p>
      </dgm:t>
    </dgm:pt>
    <dgm:pt modelId="{782E5908-5D5E-4812-B52B-8481626C7FA9}" type="parTrans" cxnId="{0A433EBA-F95F-4452-8528-2C68198A7337}">
      <dgm:prSet/>
      <dgm:spPr/>
      <dgm:t>
        <a:bodyPr/>
        <a:lstStyle/>
        <a:p>
          <a:endParaRPr lang="en-US"/>
        </a:p>
      </dgm:t>
    </dgm:pt>
    <dgm:pt modelId="{10CF7E6E-8E79-4D7A-9C20-50DD88978C61}" type="sibTrans" cxnId="{0A433EBA-F95F-4452-8528-2C68198A7337}">
      <dgm:prSet/>
      <dgm:spPr/>
      <dgm:t>
        <a:bodyPr/>
        <a:lstStyle/>
        <a:p>
          <a:endParaRPr lang="en-US"/>
        </a:p>
      </dgm:t>
    </dgm:pt>
    <dgm:pt modelId="{CE56EDFD-8BF9-4E0D-B7E1-4F36AF628985}">
      <dgm:prSet phldrT="[Text]" custT="1"/>
      <dgm:spPr/>
      <dgm:t>
        <a:bodyPr/>
        <a:lstStyle/>
        <a:p>
          <a:r>
            <a:rPr lang="en-US" sz="4400" dirty="0" smtClean="0"/>
            <a:t>154 mgs%</a:t>
          </a:r>
          <a:endParaRPr lang="en-US" sz="4400" dirty="0"/>
        </a:p>
      </dgm:t>
    </dgm:pt>
    <dgm:pt modelId="{7B971D5A-5F37-4D04-BEDF-C23D2F77B233}" type="parTrans" cxnId="{340F25F5-6907-4EEE-85E9-912018EB77BA}">
      <dgm:prSet/>
      <dgm:spPr/>
      <dgm:t>
        <a:bodyPr/>
        <a:lstStyle/>
        <a:p>
          <a:endParaRPr lang="en-US"/>
        </a:p>
      </dgm:t>
    </dgm:pt>
    <dgm:pt modelId="{95E24492-7B47-42F8-9E25-19FBEF099C1C}" type="sibTrans" cxnId="{340F25F5-6907-4EEE-85E9-912018EB77BA}">
      <dgm:prSet/>
      <dgm:spPr/>
      <dgm:t>
        <a:bodyPr/>
        <a:lstStyle/>
        <a:p>
          <a:endParaRPr lang="en-US"/>
        </a:p>
      </dgm:t>
    </dgm:pt>
    <dgm:pt modelId="{A053C31B-7F55-4E86-AFEB-329B02507D1A}">
      <dgm:prSet phldrT="[Text]"/>
      <dgm:spPr/>
      <dgm:t>
        <a:bodyPr/>
        <a:lstStyle/>
        <a:p>
          <a:r>
            <a:rPr lang="en-US" dirty="0" smtClean="0"/>
            <a:t>POST PRANDIAL BLOOD SUGAR</a:t>
          </a:r>
          <a:endParaRPr lang="en-US" dirty="0"/>
        </a:p>
      </dgm:t>
    </dgm:pt>
    <dgm:pt modelId="{DF503F0F-72B1-41C5-B0D1-0F01E3A086A9}" type="parTrans" cxnId="{079143D2-24B3-4425-B2FB-1FF9BA7253FC}">
      <dgm:prSet/>
      <dgm:spPr/>
      <dgm:t>
        <a:bodyPr/>
        <a:lstStyle/>
        <a:p>
          <a:endParaRPr lang="en-US"/>
        </a:p>
      </dgm:t>
    </dgm:pt>
    <dgm:pt modelId="{F1371C50-FE23-450E-AC75-E7115253EF88}" type="sibTrans" cxnId="{079143D2-24B3-4425-B2FB-1FF9BA7253FC}">
      <dgm:prSet/>
      <dgm:spPr/>
      <dgm:t>
        <a:bodyPr/>
        <a:lstStyle/>
        <a:p>
          <a:endParaRPr lang="en-US"/>
        </a:p>
      </dgm:t>
    </dgm:pt>
    <dgm:pt modelId="{D1B7DFBF-8479-4EDF-BC0D-0987EAD1702E}">
      <dgm:prSet phldrT="[Text]" custT="1"/>
      <dgm:spPr/>
      <dgm:t>
        <a:bodyPr/>
        <a:lstStyle/>
        <a:p>
          <a:r>
            <a:rPr lang="en-US" sz="4400" dirty="0" smtClean="0"/>
            <a:t>258 mgs %</a:t>
          </a:r>
          <a:endParaRPr lang="en-US" sz="4400" dirty="0"/>
        </a:p>
      </dgm:t>
    </dgm:pt>
    <dgm:pt modelId="{964FF40D-2675-4FBB-B6F5-833CB9C405F2}" type="parTrans" cxnId="{ACB6EF83-AD30-4E3F-A91F-05BC3D57EC99}">
      <dgm:prSet/>
      <dgm:spPr/>
      <dgm:t>
        <a:bodyPr/>
        <a:lstStyle/>
        <a:p>
          <a:endParaRPr lang="en-US"/>
        </a:p>
      </dgm:t>
    </dgm:pt>
    <dgm:pt modelId="{590A485E-BF48-4E89-887B-D58BA2E4E00D}" type="sibTrans" cxnId="{ACB6EF83-AD30-4E3F-A91F-05BC3D57EC99}">
      <dgm:prSet/>
      <dgm:spPr/>
      <dgm:t>
        <a:bodyPr/>
        <a:lstStyle/>
        <a:p>
          <a:endParaRPr lang="en-US"/>
        </a:p>
      </dgm:t>
    </dgm:pt>
    <dgm:pt modelId="{D9813554-74EB-4A89-8B5D-0AB0B27FD51C}" type="pres">
      <dgm:prSet presAssocID="{DBA1057E-C078-4C8D-92E7-6E18B010B4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4824E1-663E-4FBE-8F6D-C923F7F0D93A}" type="pres">
      <dgm:prSet presAssocID="{55788532-B534-4F85-8E7E-BDB1920E9247}" presName="root" presStyleCnt="0"/>
      <dgm:spPr/>
    </dgm:pt>
    <dgm:pt modelId="{7C8D103C-1993-4ED5-A709-E9508BBA2A4E}" type="pres">
      <dgm:prSet presAssocID="{55788532-B534-4F85-8E7E-BDB1920E9247}" presName="rootComposite" presStyleCnt="0"/>
      <dgm:spPr/>
    </dgm:pt>
    <dgm:pt modelId="{22668168-E37F-485F-98FF-8D7FF279B801}" type="pres">
      <dgm:prSet presAssocID="{55788532-B534-4F85-8E7E-BDB1920E9247}" presName="rootText" presStyleLbl="node1" presStyleIdx="0" presStyleCnt="2"/>
      <dgm:spPr/>
      <dgm:t>
        <a:bodyPr/>
        <a:lstStyle/>
        <a:p>
          <a:endParaRPr lang="en-US"/>
        </a:p>
      </dgm:t>
    </dgm:pt>
    <dgm:pt modelId="{57853BAD-A3C7-45FF-8E95-FE4D1CBCA0EA}" type="pres">
      <dgm:prSet presAssocID="{55788532-B534-4F85-8E7E-BDB1920E9247}" presName="rootConnector" presStyleLbl="node1" presStyleIdx="0" presStyleCnt="2"/>
      <dgm:spPr/>
      <dgm:t>
        <a:bodyPr/>
        <a:lstStyle/>
        <a:p>
          <a:endParaRPr lang="en-US"/>
        </a:p>
      </dgm:t>
    </dgm:pt>
    <dgm:pt modelId="{FE30B321-5218-443A-9DE9-EE1455A89128}" type="pres">
      <dgm:prSet presAssocID="{55788532-B534-4F85-8E7E-BDB1920E9247}" presName="childShape" presStyleCnt="0"/>
      <dgm:spPr/>
    </dgm:pt>
    <dgm:pt modelId="{A3545878-0F49-4854-947A-EDDC6A91855B}" type="pres">
      <dgm:prSet presAssocID="{7B971D5A-5F37-4D04-BEDF-C23D2F77B23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AB72835A-4B01-44EA-AF24-564D710F1DFB}" type="pres">
      <dgm:prSet presAssocID="{CE56EDFD-8BF9-4E0D-B7E1-4F36AF62898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02501-AB80-45F8-9919-B9FB2E3DF313}" type="pres">
      <dgm:prSet presAssocID="{A053C31B-7F55-4E86-AFEB-329B02507D1A}" presName="root" presStyleCnt="0"/>
      <dgm:spPr/>
    </dgm:pt>
    <dgm:pt modelId="{C709DC59-7B66-49DF-B20B-7E934FC880C0}" type="pres">
      <dgm:prSet presAssocID="{A053C31B-7F55-4E86-AFEB-329B02507D1A}" presName="rootComposite" presStyleCnt="0"/>
      <dgm:spPr/>
    </dgm:pt>
    <dgm:pt modelId="{1DFFCBE4-E977-4790-B765-F707D34A0FC9}" type="pres">
      <dgm:prSet presAssocID="{A053C31B-7F55-4E86-AFEB-329B02507D1A}" presName="rootText" presStyleLbl="node1" presStyleIdx="1" presStyleCnt="2"/>
      <dgm:spPr/>
      <dgm:t>
        <a:bodyPr/>
        <a:lstStyle/>
        <a:p>
          <a:endParaRPr lang="en-US"/>
        </a:p>
      </dgm:t>
    </dgm:pt>
    <dgm:pt modelId="{D42DB972-C2BC-43A7-AB85-1A33E1E43CB7}" type="pres">
      <dgm:prSet presAssocID="{A053C31B-7F55-4E86-AFEB-329B02507D1A}" presName="rootConnector" presStyleLbl="node1" presStyleIdx="1" presStyleCnt="2"/>
      <dgm:spPr/>
      <dgm:t>
        <a:bodyPr/>
        <a:lstStyle/>
        <a:p>
          <a:endParaRPr lang="en-US"/>
        </a:p>
      </dgm:t>
    </dgm:pt>
    <dgm:pt modelId="{3F647AC0-14CF-4E5E-AD46-8E63A6989470}" type="pres">
      <dgm:prSet presAssocID="{A053C31B-7F55-4E86-AFEB-329B02507D1A}" presName="childShape" presStyleCnt="0"/>
      <dgm:spPr/>
    </dgm:pt>
    <dgm:pt modelId="{4315410F-71B5-45EF-A6F1-2C84B875BE8F}" type="pres">
      <dgm:prSet presAssocID="{964FF40D-2675-4FBB-B6F5-833CB9C405F2}" presName="Name13" presStyleLbl="parChTrans1D2" presStyleIdx="1" presStyleCnt="2"/>
      <dgm:spPr/>
      <dgm:t>
        <a:bodyPr/>
        <a:lstStyle/>
        <a:p>
          <a:endParaRPr lang="en-US"/>
        </a:p>
      </dgm:t>
    </dgm:pt>
    <dgm:pt modelId="{7E321712-7225-43BF-B6FB-1BB69EE48E4E}" type="pres">
      <dgm:prSet presAssocID="{D1B7DFBF-8479-4EDF-BC0D-0987EAD1702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DB491B2-EB05-4A00-A133-F284F8426E1D}" type="presOf" srcId="{CE56EDFD-8BF9-4E0D-B7E1-4F36AF628985}" destId="{AB72835A-4B01-44EA-AF24-564D710F1DFB}" srcOrd="0" destOrd="0" presId="urn:microsoft.com/office/officeart/2005/8/layout/hierarchy3"/>
    <dgm:cxn modelId="{A47F5B06-D9D9-40FA-932C-0DACD7484686}" type="presOf" srcId="{A053C31B-7F55-4E86-AFEB-329B02507D1A}" destId="{D42DB972-C2BC-43A7-AB85-1A33E1E43CB7}" srcOrd="1" destOrd="0" presId="urn:microsoft.com/office/officeart/2005/8/layout/hierarchy3"/>
    <dgm:cxn modelId="{CDDD679B-CE5B-4445-B285-9E0DAB5DA32A}" type="presOf" srcId="{7B971D5A-5F37-4D04-BEDF-C23D2F77B233}" destId="{A3545878-0F49-4854-947A-EDDC6A91855B}" srcOrd="0" destOrd="0" presId="urn:microsoft.com/office/officeart/2005/8/layout/hierarchy3"/>
    <dgm:cxn modelId="{21D497D0-D58C-4193-A81C-4360A1516656}" type="presOf" srcId="{55788532-B534-4F85-8E7E-BDB1920E9247}" destId="{57853BAD-A3C7-45FF-8E95-FE4D1CBCA0EA}" srcOrd="1" destOrd="0" presId="urn:microsoft.com/office/officeart/2005/8/layout/hierarchy3"/>
    <dgm:cxn modelId="{15047A47-D102-46AB-A246-E6CC3FE0949F}" type="presOf" srcId="{DBA1057E-C078-4C8D-92E7-6E18B010B410}" destId="{D9813554-74EB-4A89-8B5D-0AB0B27FD51C}" srcOrd="0" destOrd="0" presId="urn:microsoft.com/office/officeart/2005/8/layout/hierarchy3"/>
    <dgm:cxn modelId="{FA3EAE64-0E94-4E47-A6D5-522B9DD2AE0E}" type="presOf" srcId="{D1B7DFBF-8479-4EDF-BC0D-0987EAD1702E}" destId="{7E321712-7225-43BF-B6FB-1BB69EE48E4E}" srcOrd="0" destOrd="0" presId="urn:microsoft.com/office/officeart/2005/8/layout/hierarchy3"/>
    <dgm:cxn modelId="{1681F2D3-EB20-4A61-8787-39778B12777A}" type="presOf" srcId="{964FF40D-2675-4FBB-B6F5-833CB9C405F2}" destId="{4315410F-71B5-45EF-A6F1-2C84B875BE8F}" srcOrd="0" destOrd="0" presId="urn:microsoft.com/office/officeart/2005/8/layout/hierarchy3"/>
    <dgm:cxn modelId="{B78D864B-A570-4436-980F-FE9DBAA80513}" type="presOf" srcId="{55788532-B534-4F85-8E7E-BDB1920E9247}" destId="{22668168-E37F-485F-98FF-8D7FF279B801}" srcOrd="0" destOrd="0" presId="urn:microsoft.com/office/officeart/2005/8/layout/hierarchy3"/>
    <dgm:cxn modelId="{340F25F5-6907-4EEE-85E9-912018EB77BA}" srcId="{55788532-B534-4F85-8E7E-BDB1920E9247}" destId="{CE56EDFD-8BF9-4E0D-B7E1-4F36AF628985}" srcOrd="0" destOrd="0" parTransId="{7B971D5A-5F37-4D04-BEDF-C23D2F77B233}" sibTransId="{95E24492-7B47-42F8-9E25-19FBEF099C1C}"/>
    <dgm:cxn modelId="{4D8771A2-8C06-47F8-9B48-3A963814A837}" type="presOf" srcId="{A053C31B-7F55-4E86-AFEB-329B02507D1A}" destId="{1DFFCBE4-E977-4790-B765-F707D34A0FC9}" srcOrd="0" destOrd="0" presId="urn:microsoft.com/office/officeart/2005/8/layout/hierarchy3"/>
    <dgm:cxn modelId="{0A433EBA-F95F-4452-8528-2C68198A7337}" srcId="{DBA1057E-C078-4C8D-92E7-6E18B010B410}" destId="{55788532-B534-4F85-8E7E-BDB1920E9247}" srcOrd="0" destOrd="0" parTransId="{782E5908-5D5E-4812-B52B-8481626C7FA9}" sibTransId="{10CF7E6E-8E79-4D7A-9C20-50DD88978C61}"/>
    <dgm:cxn modelId="{ACB6EF83-AD30-4E3F-A91F-05BC3D57EC99}" srcId="{A053C31B-7F55-4E86-AFEB-329B02507D1A}" destId="{D1B7DFBF-8479-4EDF-BC0D-0987EAD1702E}" srcOrd="0" destOrd="0" parTransId="{964FF40D-2675-4FBB-B6F5-833CB9C405F2}" sibTransId="{590A485E-BF48-4E89-887B-D58BA2E4E00D}"/>
    <dgm:cxn modelId="{079143D2-24B3-4425-B2FB-1FF9BA7253FC}" srcId="{DBA1057E-C078-4C8D-92E7-6E18B010B410}" destId="{A053C31B-7F55-4E86-AFEB-329B02507D1A}" srcOrd="1" destOrd="0" parTransId="{DF503F0F-72B1-41C5-B0D1-0F01E3A086A9}" sibTransId="{F1371C50-FE23-450E-AC75-E7115253EF88}"/>
    <dgm:cxn modelId="{E8A5CE83-ED34-4BCA-A1AF-E781F2BC3EC1}" type="presParOf" srcId="{D9813554-74EB-4A89-8B5D-0AB0B27FD51C}" destId="{3D4824E1-663E-4FBE-8F6D-C923F7F0D93A}" srcOrd="0" destOrd="0" presId="urn:microsoft.com/office/officeart/2005/8/layout/hierarchy3"/>
    <dgm:cxn modelId="{D87A0F99-BC37-4398-9207-B4D646DA540A}" type="presParOf" srcId="{3D4824E1-663E-4FBE-8F6D-C923F7F0D93A}" destId="{7C8D103C-1993-4ED5-A709-E9508BBA2A4E}" srcOrd="0" destOrd="0" presId="urn:microsoft.com/office/officeart/2005/8/layout/hierarchy3"/>
    <dgm:cxn modelId="{71F112C3-F5FF-47DF-A1C3-8E2BC0184284}" type="presParOf" srcId="{7C8D103C-1993-4ED5-A709-E9508BBA2A4E}" destId="{22668168-E37F-485F-98FF-8D7FF279B801}" srcOrd="0" destOrd="0" presId="urn:microsoft.com/office/officeart/2005/8/layout/hierarchy3"/>
    <dgm:cxn modelId="{BF1A93E7-FFCE-4C46-89A7-56E54542EB84}" type="presParOf" srcId="{7C8D103C-1993-4ED5-A709-E9508BBA2A4E}" destId="{57853BAD-A3C7-45FF-8E95-FE4D1CBCA0EA}" srcOrd="1" destOrd="0" presId="urn:microsoft.com/office/officeart/2005/8/layout/hierarchy3"/>
    <dgm:cxn modelId="{75398952-03E3-47CE-8E24-041DECFF4F1B}" type="presParOf" srcId="{3D4824E1-663E-4FBE-8F6D-C923F7F0D93A}" destId="{FE30B321-5218-443A-9DE9-EE1455A89128}" srcOrd="1" destOrd="0" presId="urn:microsoft.com/office/officeart/2005/8/layout/hierarchy3"/>
    <dgm:cxn modelId="{4F7A62A0-7C9C-4FED-8215-E5CFF0A8C5F9}" type="presParOf" srcId="{FE30B321-5218-443A-9DE9-EE1455A89128}" destId="{A3545878-0F49-4854-947A-EDDC6A91855B}" srcOrd="0" destOrd="0" presId="urn:microsoft.com/office/officeart/2005/8/layout/hierarchy3"/>
    <dgm:cxn modelId="{DB46596E-0648-494A-B49F-23241CD4BB02}" type="presParOf" srcId="{FE30B321-5218-443A-9DE9-EE1455A89128}" destId="{AB72835A-4B01-44EA-AF24-564D710F1DFB}" srcOrd="1" destOrd="0" presId="urn:microsoft.com/office/officeart/2005/8/layout/hierarchy3"/>
    <dgm:cxn modelId="{C353569B-6D41-4435-A1A6-0784D731AF06}" type="presParOf" srcId="{D9813554-74EB-4A89-8B5D-0AB0B27FD51C}" destId="{0E602501-AB80-45F8-9919-B9FB2E3DF313}" srcOrd="1" destOrd="0" presId="urn:microsoft.com/office/officeart/2005/8/layout/hierarchy3"/>
    <dgm:cxn modelId="{1B809C74-08AB-4B75-97A9-AC9ECFF8CBA3}" type="presParOf" srcId="{0E602501-AB80-45F8-9919-B9FB2E3DF313}" destId="{C709DC59-7B66-49DF-B20B-7E934FC880C0}" srcOrd="0" destOrd="0" presId="urn:microsoft.com/office/officeart/2005/8/layout/hierarchy3"/>
    <dgm:cxn modelId="{7E3D74E3-9D3A-4710-B3DB-3704B0AA9CAA}" type="presParOf" srcId="{C709DC59-7B66-49DF-B20B-7E934FC880C0}" destId="{1DFFCBE4-E977-4790-B765-F707D34A0FC9}" srcOrd="0" destOrd="0" presId="urn:microsoft.com/office/officeart/2005/8/layout/hierarchy3"/>
    <dgm:cxn modelId="{F1180078-5374-4EC3-A0B3-8BF85BD06A12}" type="presParOf" srcId="{C709DC59-7B66-49DF-B20B-7E934FC880C0}" destId="{D42DB972-C2BC-43A7-AB85-1A33E1E43CB7}" srcOrd="1" destOrd="0" presId="urn:microsoft.com/office/officeart/2005/8/layout/hierarchy3"/>
    <dgm:cxn modelId="{AD6A60BE-CB37-4E3F-8AF9-DDE67278B4AC}" type="presParOf" srcId="{0E602501-AB80-45F8-9919-B9FB2E3DF313}" destId="{3F647AC0-14CF-4E5E-AD46-8E63A6989470}" srcOrd="1" destOrd="0" presId="urn:microsoft.com/office/officeart/2005/8/layout/hierarchy3"/>
    <dgm:cxn modelId="{45B1FA1F-D898-4F74-A18C-12C84C1DF2AD}" type="presParOf" srcId="{3F647AC0-14CF-4E5E-AD46-8E63A6989470}" destId="{4315410F-71B5-45EF-A6F1-2C84B875BE8F}" srcOrd="0" destOrd="0" presId="urn:microsoft.com/office/officeart/2005/8/layout/hierarchy3"/>
    <dgm:cxn modelId="{6F3BBD1A-B843-4DBF-83DB-47AFF281AEFF}" type="presParOf" srcId="{3F647AC0-14CF-4E5E-AD46-8E63A6989470}" destId="{7E321712-7225-43BF-B6FB-1BB69EE48E4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BA1057E-C078-4C8D-92E7-6E18B010B410}" type="doc">
      <dgm:prSet loTypeId="urn:microsoft.com/office/officeart/2005/8/layout/hierarchy3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55788532-B534-4F85-8E7E-BDB1920E9247}">
      <dgm:prSet phldrT="[Text]" custT="1"/>
      <dgm:spPr/>
      <dgm:t>
        <a:bodyPr/>
        <a:lstStyle/>
        <a:p>
          <a:r>
            <a:rPr lang="en-US" sz="4800" dirty="0" smtClean="0"/>
            <a:t>Blood urea</a:t>
          </a:r>
          <a:endParaRPr lang="en-US" sz="4800" dirty="0"/>
        </a:p>
      </dgm:t>
    </dgm:pt>
    <dgm:pt modelId="{782E5908-5D5E-4812-B52B-8481626C7FA9}" type="parTrans" cxnId="{0A433EBA-F95F-4452-8528-2C68198A7337}">
      <dgm:prSet/>
      <dgm:spPr/>
      <dgm:t>
        <a:bodyPr/>
        <a:lstStyle/>
        <a:p>
          <a:endParaRPr lang="en-US"/>
        </a:p>
      </dgm:t>
    </dgm:pt>
    <dgm:pt modelId="{10CF7E6E-8E79-4D7A-9C20-50DD88978C61}" type="sibTrans" cxnId="{0A433EBA-F95F-4452-8528-2C68198A7337}">
      <dgm:prSet/>
      <dgm:spPr/>
      <dgm:t>
        <a:bodyPr/>
        <a:lstStyle/>
        <a:p>
          <a:endParaRPr lang="en-US"/>
        </a:p>
      </dgm:t>
    </dgm:pt>
    <dgm:pt modelId="{CE56EDFD-8BF9-4E0D-B7E1-4F36AF628985}">
      <dgm:prSet phldrT="[Text]" custT="1"/>
      <dgm:spPr/>
      <dgm:t>
        <a:bodyPr/>
        <a:lstStyle/>
        <a:p>
          <a:r>
            <a:rPr lang="en-US" sz="4400" dirty="0" smtClean="0"/>
            <a:t>25 mgs%</a:t>
          </a:r>
          <a:endParaRPr lang="en-US" sz="4400" dirty="0"/>
        </a:p>
      </dgm:t>
    </dgm:pt>
    <dgm:pt modelId="{7B971D5A-5F37-4D04-BEDF-C23D2F77B233}" type="parTrans" cxnId="{340F25F5-6907-4EEE-85E9-912018EB77BA}">
      <dgm:prSet/>
      <dgm:spPr/>
      <dgm:t>
        <a:bodyPr/>
        <a:lstStyle/>
        <a:p>
          <a:endParaRPr lang="en-US"/>
        </a:p>
      </dgm:t>
    </dgm:pt>
    <dgm:pt modelId="{95E24492-7B47-42F8-9E25-19FBEF099C1C}" type="sibTrans" cxnId="{340F25F5-6907-4EEE-85E9-912018EB77BA}">
      <dgm:prSet/>
      <dgm:spPr/>
      <dgm:t>
        <a:bodyPr/>
        <a:lstStyle/>
        <a:p>
          <a:endParaRPr lang="en-US"/>
        </a:p>
      </dgm:t>
    </dgm:pt>
    <dgm:pt modelId="{A053C31B-7F55-4E86-AFEB-329B02507D1A}">
      <dgm:prSet phldrT="[Text]" custT="1"/>
      <dgm:spPr/>
      <dgm:t>
        <a:bodyPr/>
        <a:lstStyle/>
        <a:p>
          <a:r>
            <a:rPr lang="en-US" sz="4800" dirty="0" smtClean="0"/>
            <a:t>Sr. creatinine</a:t>
          </a:r>
          <a:endParaRPr lang="en-US" sz="4800" dirty="0"/>
        </a:p>
      </dgm:t>
    </dgm:pt>
    <dgm:pt modelId="{DF503F0F-72B1-41C5-B0D1-0F01E3A086A9}" type="parTrans" cxnId="{079143D2-24B3-4425-B2FB-1FF9BA7253FC}">
      <dgm:prSet/>
      <dgm:spPr/>
      <dgm:t>
        <a:bodyPr/>
        <a:lstStyle/>
        <a:p>
          <a:endParaRPr lang="en-US"/>
        </a:p>
      </dgm:t>
    </dgm:pt>
    <dgm:pt modelId="{F1371C50-FE23-450E-AC75-E7115253EF88}" type="sibTrans" cxnId="{079143D2-24B3-4425-B2FB-1FF9BA7253FC}">
      <dgm:prSet/>
      <dgm:spPr/>
      <dgm:t>
        <a:bodyPr/>
        <a:lstStyle/>
        <a:p>
          <a:endParaRPr lang="en-US"/>
        </a:p>
      </dgm:t>
    </dgm:pt>
    <dgm:pt modelId="{D1B7DFBF-8479-4EDF-BC0D-0987EAD1702E}">
      <dgm:prSet phldrT="[Text]" custT="1"/>
      <dgm:spPr/>
      <dgm:t>
        <a:bodyPr/>
        <a:lstStyle/>
        <a:p>
          <a:r>
            <a:rPr lang="en-US" sz="4400" dirty="0" smtClean="0"/>
            <a:t>1.0 mgs %</a:t>
          </a:r>
          <a:endParaRPr lang="en-US" sz="4400" dirty="0"/>
        </a:p>
      </dgm:t>
    </dgm:pt>
    <dgm:pt modelId="{964FF40D-2675-4FBB-B6F5-833CB9C405F2}" type="parTrans" cxnId="{ACB6EF83-AD30-4E3F-A91F-05BC3D57EC99}">
      <dgm:prSet/>
      <dgm:spPr/>
      <dgm:t>
        <a:bodyPr/>
        <a:lstStyle/>
        <a:p>
          <a:endParaRPr lang="en-US"/>
        </a:p>
      </dgm:t>
    </dgm:pt>
    <dgm:pt modelId="{590A485E-BF48-4E89-887B-D58BA2E4E00D}" type="sibTrans" cxnId="{ACB6EF83-AD30-4E3F-A91F-05BC3D57EC99}">
      <dgm:prSet/>
      <dgm:spPr/>
      <dgm:t>
        <a:bodyPr/>
        <a:lstStyle/>
        <a:p>
          <a:endParaRPr lang="en-US"/>
        </a:p>
      </dgm:t>
    </dgm:pt>
    <dgm:pt modelId="{D9813554-74EB-4A89-8B5D-0AB0B27FD51C}" type="pres">
      <dgm:prSet presAssocID="{DBA1057E-C078-4C8D-92E7-6E18B010B410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3D4824E1-663E-4FBE-8F6D-C923F7F0D93A}" type="pres">
      <dgm:prSet presAssocID="{55788532-B534-4F85-8E7E-BDB1920E9247}" presName="root" presStyleCnt="0"/>
      <dgm:spPr/>
    </dgm:pt>
    <dgm:pt modelId="{7C8D103C-1993-4ED5-A709-E9508BBA2A4E}" type="pres">
      <dgm:prSet presAssocID="{55788532-B534-4F85-8E7E-BDB1920E9247}" presName="rootComposite" presStyleCnt="0"/>
      <dgm:spPr/>
    </dgm:pt>
    <dgm:pt modelId="{22668168-E37F-485F-98FF-8D7FF279B801}" type="pres">
      <dgm:prSet presAssocID="{55788532-B534-4F85-8E7E-BDB1920E9247}" presName="rootText" presStyleLbl="node1" presStyleIdx="0" presStyleCnt="2"/>
      <dgm:spPr/>
      <dgm:t>
        <a:bodyPr/>
        <a:lstStyle/>
        <a:p>
          <a:endParaRPr lang="en-US"/>
        </a:p>
      </dgm:t>
    </dgm:pt>
    <dgm:pt modelId="{57853BAD-A3C7-45FF-8E95-FE4D1CBCA0EA}" type="pres">
      <dgm:prSet presAssocID="{55788532-B534-4F85-8E7E-BDB1920E9247}" presName="rootConnector" presStyleLbl="node1" presStyleIdx="0" presStyleCnt="2"/>
      <dgm:spPr/>
      <dgm:t>
        <a:bodyPr/>
        <a:lstStyle/>
        <a:p>
          <a:endParaRPr lang="en-US"/>
        </a:p>
      </dgm:t>
    </dgm:pt>
    <dgm:pt modelId="{FE30B321-5218-443A-9DE9-EE1455A89128}" type="pres">
      <dgm:prSet presAssocID="{55788532-B534-4F85-8E7E-BDB1920E9247}" presName="childShape" presStyleCnt="0"/>
      <dgm:spPr/>
    </dgm:pt>
    <dgm:pt modelId="{A3545878-0F49-4854-947A-EDDC6A91855B}" type="pres">
      <dgm:prSet presAssocID="{7B971D5A-5F37-4D04-BEDF-C23D2F77B233}" presName="Name13" presStyleLbl="parChTrans1D2" presStyleIdx="0" presStyleCnt="2"/>
      <dgm:spPr/>
      <dgm:t>
        <a:bodyPr/>
        <a:lstStyle/>
        <a:p>
          <a:endParaRPr lang="en-US"/>
        </a:p>
      </dgm:t>
    </dgm:pt>
    <dgm:pt modelId="{AB72835A-4B01-44EA-AF24-564D710F1DFB}" type="pres">
      <dgm:prSet presAssocID="{CE56EDFD-8BF9-4E0D-B7E1-4F36AF628985}" presName="childText" presStyleLbl="bgAcc1" presStyleIdx="0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602501-AB80-45F8-9919-B9FB2E3DF313}" type="pres">
      <dgm:prSet presAssocID="{A053C31B-7F55-4E86-AFEB-329B02507D1A}" presName="root" presStyleCnt="0"/>
      <dgm:spPr/>
    </dgm:pt>
    <dgm:pt modelId="{C709DC59-7B66-49DF-B20B-7E934FC880C0}" type="pres">
      <dgm:prSet presAssocID="{A053C31B-7F55-4E86-AFEB-329B02507D1A}" presName="rootComposite" presStyleCnt="0"/>
      <dgm:spPr/>
    </dgm:pt>
    <dgm:pt modelId="{1DFFCBE4-E977-4790-B765-F707D34A0FC9}" type="pres">
      <dgm:prSet presAssocID="{A053C31B-7F55-4E86-AFEB-329B02507D1A}" presName="rootText" presStyleLbl="node1" presStyleIdx="1" presStyleCnt="2"/>
      <dgm:spPr/>
      <dgm:t>
        <a:bodyPr/>
        <a:lstStyle/>
        <a:p>
          <a:endParaRPr lang="en-US"/>
        </a:p>
      </dgm:t>
    </dgm:pt>
    <dgm:pt modelId="{D42DB972-C2BC-43A7-AB85-1A33E1E43CB7}" type="pres">
      <dgm:prSet presAssocID="{A053C31B-7F55-4E86-AFEB-329B02507D1A}" presName="rootConnector" presStyleLbl="node1" presStyleIdx="1" presStyleCnt="2"/>
      <dgm:spPr/>
      <dgm:t>
        <a:bodyPr/>
        <a:lstStyle/>
        <a:p>
          <a:endParaRPr lang="en-US"/>
        </a:p>
      </dgm:t>
    </dgm:pt>
    <dgm:pt modelId="{3F647AC0-14CF-4E5E-AD46-8E63A6989470}" type="pres">
      <dgm:prSet presAssocID="{A053C31B-7F55-4E86-AFEB-329B02507D1A}" presName="childShape" presStyleCnt="0"/>
      <dgm:spPr/>
    </dgm:pt>
    <dgm:pt modelId="{4315410F-71B5-45EF-A6F1-2C84B875BE8F}" type="pres">
      <dgm:prSet presAssocID="{964FF40D-2675-4FBB-B6F5-833CB9C405F2}" presName="Name13" presStyleLbl="parChTrans1D2" presStyleIdx="1" presStyleCnt="2"/>
      <dgm:spPr/>
      <dgm:t>
        <a:bodyPr/>
        <a:lstStyle/>
        <a:p>
          <a:endParaRPr lang="en-US"/>
        </a:p>
      </dgm:t>
    </dgm:pt>
    <dgm:pt modelId="{7E321712-7225-43BF-B6FB-1BB69EE48E4E}" type="pres">
      <dgm:prSet presAssocID="{D1B7DFBF-8479-4EDF-BC0D-0987EAD1702E}" presName="childText" presStyleLbl="bgAcc1" presStyleIdx="1" presStyleCnt="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174EBB6-0118-4E77-9194-ADD97577FFDA}" type="presOf" srcId="{CE56EDFD-8BF9-4E0D-B7E1-4F36AF628985}" destId="{AB72835A-4B01-44EA-AF24-564D710F1DFB}" srcOrd="0" destOrd="0" presId="urn:microsoft.com/office/officeart/2005/8/layout/hierarchy3"/>
    <dgm:cxn modelId="{5FAFB3A6-7C6A-48B3-A3BA-C506605EC249}" type="presOf" srcId="{55788532-B534-4F85-8E7E-BDB1920E9247}" destId="{22668168-E37F-485F-98FF-8D7FF279B801}" srcOrd="0" destOrd="0" presId="urn:microsoft.com/office/officeart/2005/8/layout/hierarchy3"/>
    <dgm:cxn modelId="{100C6C84-E1FB-4C53-BCE4-EECD592DC6DF}" type="presOf" srcId="{55788532-B534-4F85-8E7E-BDB1920E9247}" destId="{57853BAD-A3C7-45FF-8E95-FE4D1CBCA0EA}" srcOrd="1" destOrd="0" presId="urn:microsoft.com/office/officeart/2005/8/layout/hierarchy3"/>
    <dgm:cxn modelId="{9859968F-D3B7-480D-96BE-0837029C2387}" type="presOf" srcId="{A053C31B-7F55-4E86-AFEB-329B02507D1A}" destId="{1DFFCBE4-E977-4790-B765-F707D34A0FC9}" srcOrd="0" destOrd="0" presId="urn:microsoft.com/office/officeart/2005/8/layout/hierarchy3"/>
    <dgm:cxn modelId="{BAC780BF-4A4E-4898-BC35-8FD1E83C975F}" type="presOf" srcId="{964FF40D-2675-4FBB-B6F5-833CB9C405F2}" destId="{4315410F-71B5-45EF-A6F1-2C84B875BE8F}" srcOrd="0" destOrd="0" presId="urn:microsoft.com/office/officeart/2005/8/layout/hierarchy3"/>
    <dgm:cxn modelId="{6FAC15E3-635C-484F-A2AB-27762C1831B6}" type="presOf" srcId="{D1B7DFBF-8479-4EDF-BC0D-0987EAD1702E}" destId="{7E321712-7225-43BF-B6FB-1BB69EE48E4E}" srcOrd="0" destOrd="0" presId="urn:microsoft.com/office/officeart/2005/8/layout/hierarchy3"/>
    <dgm:cxn modelId="{3F05CB65-DC0F-4A04-87D0-FA95C54A940D}" type="presOf" srcId="{DBA1057E-C078-4C8D-92E7-6E18B010B410}" destId="{D9813554-74EB-4A89-8B5D-0AB0B27FD51C}" srcOrd="0" destOrd="0" presId="urn:microsoft.com/office/officeart/2005/8/layout/hierarchy3"/>
    <dgm:cxn modelId="{340F25F5-6907-4EEE-85E9-912018EB77BA}" srcId="{55788532-B534-4F85-8E7E-BDB1920E9247}" destId="{CE56EDFD-8BF9-4E0D-B7E1-4F36AF628985}" srcOrd="0" destOrd="0" parTransId="{7B971D5A-5F37-4D04-BEDF-C23D2F77B233}" sibTransId="{95E24492-7B47-42F8-9E25-19FBEF099C1C}"/>
    <dgm:cxn modelId="{070C1D90-9BD8-48E2-9111-5F8BDC963C1A}" type="presOf" srcId="{7B971D5A-5F37-4D04-BEDF-C23D2F77B233}" destId="{A3545878-0F49-4854-947A-EDDC6A91855B}" srcOrd="0" destOrd="0" presId="urn:microsoft.com/office/officeart/2005/8/layout/hierarchy3"/>
    <dgm:cxn modelId="{0A433EBA-F95F-4452-8528-2C68198A7337}" srcId="{DBA1057E-C078-4C8D-92E7-6E18B010B410}" destId="{55788532-B534-4F85-8E7E-BDB1920E9247}" srcOrd="0" destOrd="0" parTransId="{782E5908-5D5E-4812-B52B-8481626C7FA9}" sibTransId="{10CF7E6E-8E79-4D7A-9C20-50DD88978C61}"/>
    <dgm:cxn modelId="{720057DC-3062-4A25-BDF4-2DA987A677A2}" type="presOf" srcId="{A053C31B-7F55-4E86-AFEB-329B02507D1A}" destId="{D42DB972-C2BC-43A7-AB85-1A33E1E43CB7}" srcOrd="1" destOrd="0" presId="urn:microsoft.com/office/officeart/2005/8/layout/hierarchy3"/>
    <dgm:cxn modelId="{ACB6EF83-AD30-4E3F-A91F-05BC3D57EC99}" srcId="{A053C31B-7F55-4E86-AFEB-329B02507D1A}" destId="{D1B7DFBF-8479-4EDF-BC0D-0987EAD1702E}" srcOrd="0" destOrd="0" parTransId="{964FF40D-2675-4FBB-B6F5-833CB9C405F2}" sibTransId="{590A485E-BF48-4E89-887B-D58BA2E4E00D}"/>
    <dgm:cxn modelId="{079143D2-24B3-4425-B2FB-1FF9BA7253FC}" srcId="{DBA1057E-C078-4C8D-92E7-6E18B010B410}" destId="{A053C31B-7F55-4E86-AFEB-329B02507D1A}" srcOrd="1" destOrd="0" parTransId="{DF503F0F-72B1-41C5-B0D1-0F01E3A086A9}" sibTransId="{F1371C50-FE23-450E-AC75-E7115253EF88}"/>
    <dgm:cxn modelId="{C0BC2A46-6829-49DF-9084-7915EA117BE8}" type="presParOf" srcId="{D9813554-74EB-4A89-8B5D-0AB0B27FD51C}" destId="{3D4824E1-663E-4FBE-8F6D-C923F7F0D93A}" srcOrd="0" destOrd="0" presId="urn:microsoft.com/office/officeart/2005/8/layout/hierarchy3"/>
    <dgm:cxn modelId="{79098994-C897-4DDA-BFA1-7A7CB067376B}" type="presParOf" srcId="{3D4824E1-663E-4FBE-8F6D-C923F7F0D93A}" destId="{7C8D103C-1993-4ED5-A709-E9508BBA2A4E}" srcOrd="0" destOrd="0" presId="urn:microsoft.com/office/officeart/2005/8/layout/hierarchy3"/>
    <dgm:cxn modelId="{5B428C96-201B-4EA1-A052-F490A6F825B7}" type="presParOf" srcId="{7C8D103C-1993-4ED5-A709-E9508BBA2A4E}" destId="{22668168-E37F-485F-98FF-8D7FF279B801}" srcOrd="0" destOrd="0" presId="urn:microsoft.com/office/officeart/2005/8/layout/hierarchy3"/>
    <dgm:cxn modelId="{C9A8ACD5-2916-47A0-9EBB-8DA5A3E2E53A}" type="presParOf" srcId="{7C8D103C-1993-4ED5-A709-E9508BBA2A4E}" destId="{57853BAD-A3C7-45FF-8E95-FE4D1CBCA0EA}" srcOrd="1" destOrd="0" presId="urn:microsoft.com/office/officeart/2005/8/layout/hierarchy3"/>
    <dgm:cxn modelId="{82F60B5A-CEAB-447D-8AAE-294ABC7D9E39}" type="presParOf" srcId="{3D4824E1-663E-4FBE-8F6D-C923F7F0D93A}" destId="{FE30B321-5218-443A-9DE9-EE1455A89128}" srcOrd="1" destOrd="0" presId="urn:microsoft.com/office/officeart/2005/8/layout/hierarchy3"/>
    <dgm:cxn modelId="{AA60FCC9-F86F-4CDA-9BE0-A2249C0B43FB}" type="presParOf" srcId="{FE30B321-5218-443A-9DE9-EE1455A89128}" destId="{A3545878-0F49-4854-947A-EDDC6A91855B}" srcOrd="0" destOrd="0" presId="urn:microsoft.com/office/officeart/2005/8/layout/hierarchy3"/>
    <dgm:cxn modelId="{5F449C76-755C-4BA4-A2F7-F17F29A9EBA9}" type="presParOf" srcId="{FE30B321-5218-443A-9DE9-EE1455A89128}" destId="{AB72835A-4B01-44EA-AF24-564D710F1DFB}" srcOrd="1" destOrd="0" presId="urn:microsoft.com/office/officeart/2005/8/layout/hierarchy3"/>
    <dgm:cxn modelId="{904A85F1-FC22-4452-BB73-F4F438E4A65C}" type="presParOf" srcId="{D9813554-74EB-4A89-8B5D-0AB0B27FD51C}" destId="{0E602501-AB80-45F8-9919-B9FB2E3DF313}" srcOrd="1" destOrd="0" presId="urn:microsoft.com/office/officeart/2005/8/layout/hierarchy3"/>
    <dgm:cxn modelId="{2701428B-3B5F-4344-A7A9-64CB9B0A0F6A}" type="presParOf" srcId="{0E602501-AB80-45F8-9919-B9FB2E3DF313}" destId="{C709DC59-7B66-49DF-B20B-7E934FC880C0}" srcOrd="0" destOrd="0" presId="urn:microsoft.com/office/officeart/2005/8/layout/hierarchy3"/>
    <dgm:cxn modelId="{23D44BF2-D539-4DA3-A33C-8201835CE69E}" type="presParOf" srcId="{C709DC59-7B66-49DF-B20B-7E934FC880C0}" destId="{1DFFCBE4-E977-4790-B765-F707D34A0FC9}" srcOrd="0" destOrd="0" presId="urn:microsoft.com/office/officeart/2005/8/layout/hierarchy3"/>
    <dgm:cxn modelId="{B9E90B49-8B85-4BDD-93A6-E6E760DC0EAA}" type="presParOf" srcId="{C709DC59-7B66-49DF-B20B-7E934FC880C0}" destId="{D42DB972-C2BC-43A7-AB85-1A33E1E43CB7}" srcOrd="1" destOrd="0" presId="urn:microsoft.com/office/officeart/2005/8/layout/hierarchy3"/>
    <dgm:cxn modelId="{453F38B0-F266-4398-B753-E654BED20F39}" type="presParOf" srcId="{0E602501-AB80-45F8-9919-B9FB2E3DF313}" destId="{3F647AC0-14CF-4E5E-AD46-8E63A6989470}" srcOrd="1" destOrd="0" presId="urn:microsoft.com/office/officeart/2005/8/layout/hierarchy3"/>
    <dgm:cxn modelId="{7A1A23AB-CC1F-4297-9284-A735C2428446}" type="presParOf" srcId="{3F647AC0-14CF-4E5E-AD46-8E63A6989470}" destId="{4315410F-71B5-45EF-A6F1-2C84B875BE8F}" srcOrd="0" destOrd="0" presId="urn:microsoft.com/office/officeart/2005/8/layout/hierarchy3"/>
    <dgm:cxn modelId="{1287494B-ED30-4E23-8681-3AFDFFEF5F38}" type="presParOf" srcId="{3F647AC0-14CF-4E5E-AD46-8E63A6989470}" destId="{7E321712-7225-43BF-B6FB-1BB69EE48E4E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46502B0-6870-48C0-8AF1-EAF57C04E4FB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0634319-1C8D-4FE4-8C21-06C112304E28}">
      <dgm:prSet phldrT="[Text]"/>
      <dgm:spPr/>
      <dgm:t>
        <a:bodyPr/>
        <a:lstStyle/>
        <a:p>
          <a:r>
            <a:rPr lang="en-US" dirty="0" smtClean="0"/>
            <a:t>Sr. total cholesterol – 150 mgs %</a:t>
          </a:r>
          <a:endParaRPr lang="en-US" dirty="0"/>
        </a:p>
      </dgm:t>
    </dgm:pt>
    <dgm:pt modelId="{B5458406-0D86-42E4-AC4F-4C50E13439E2}" type="parTrans" cxnId="{A4EE6A3A-DAE0-40DD-A07E-C5D02E7DEF6B}">
      <dgm:prSet/>
      <dgm:spPr/>
      <dgm:t>
        <a:bodyPr/>
        <a:lstStyle/>
        <a:p>
          <a:endParaRPr lang="en-US"/>
        </a:p>
      </dgm:t>
    </dgm:pt>
    <dgm:pt modelId="{020AABB4-28E3-42F3-BCBF-553B8628AEAD}" type="sibTrans" cxnId="{A4EE6A3A-DAE0-40DD-A07E-C5D02E7DEF6B}">
      <dgm:prSet/>
      <dgm:spPr/>
      <dgm:t>
        <a:bodyPr/>
        <a:lstStyle/>
        <a:p>
          <a:endParaRPr lang="en-US"/>
        </a:p>
      </dgm:t>
    </dgm:pt>
    <dgm:pt modelId="{461D1DDE-2578-4162-8061-0F89BD416292}">
      <dgm:prSet phldrT="[Text]"/>
      <dgm:spPr/>
      <dgm:t>
        <a:bodyPr/>
        <a:lstStyle/>
        <a:p>
          <a:r>
            <a:rPr lang="en-US" dirty="0" smtClean="0"/>
            <a:t>Sr. TGL – 100 mgs % </a:t>
          </a:r>
          <a:endParaRPr lang="en-US" dirty="0"/>
        </a:p>
      </dgm:t>
    </dgm:pt>
    <dgm:pt modelId="{C24D9613-C5CD-444E-B8A0-ACDE632D5CA0}" type="parTrans" cxnId="{78C95B01-427A-4A0E-AA42-DAFDC4A99182}">
      <dgm:prSet/>
      <dgm:spPr/>
      <dgm:t>
        <a:bodyPr/>
        <a:lstStyle/>
        <a:p>
          <a:endParaRPr lang="en-US"/>
        </a:p>
      </dgm:t>
    </dgm:pt>
    <dgm:pt modelId="{1004D2B9-3EA5-49B4-A49A-6C111B4332CA}" type="sibTrans" cxnId="{78C95B01-427A-4A0E-AA42-DAFDC4A99182}">
      <dgm:prSet/>
      <dgm:spPr/>
      <dgm:t>
        <a:bodyPr/>
        <a:lstStyle/>
        <a:p>
          <a:endParaRPr lang="en-US"/>
        </a:p>
      </dgm:t>
    </dgm:pt>
    <dgm:pt modelId="{61BC5F1D-4EE7-4E84-AA83-7601DEFA9F30}">
      <dgm:prSet phldrT="[Text]"/>
      <dgm:spPr/>
      <dgm:t>
        <a:bodyPr/>
        <a:lstStyle/>
        <a:p>
          <a:r>
            <a:rPr lang="en-US" dirty="0" smtClean="0"/>
            <a:t>Sr. HDL – 20 mgs %</a:t>
          </a:r>
          <a:endParaRPr lang="en-US" dirty="0"/>
        </a:p>
      </dgm:t>
    </dgm:pt>
    <dgm:pt modelId="{FC579843-708F-46FC-8866-40FD09ED7B92}" type="parTrans" cxnId="{695659A3-5D9F-4493-AD1E-2B4A6F584958}">
      <dgm:prSet/>
      <dgm:spPr/>
      <dgm:t>
        <a:bodyPr/>
        <a:lstStyle/>
        <a:p>
          <a:endParaRPr lang="en-US"/>
        </a:p>
      </dgm:t>
    </dgm:pt>
    <dgm:pt modelId="{E6580D48-08F8-478D-B046-AE1920ED5342}" type="sibTrans" cxnId="{695659A3-5D9F-4493-AD1E-2B4A6F584958}">
      <dgm:prSet/>
      <dgm:spPr/>
      <dgm:t>
        <a:bodyPr/>
        <a:lstStyle/>
        <a:p>
          <a:endParaRPr lang="en-US"/>
        </a:p>
      </dgm:t>
    </dgm:pt>
    <dgm:pt modelId="{6BE32747-A7B7-4488-9BC1-F06881E53270}">
      <dgm:prSet phldrT="[Text]"/>
      <dgm:spPr/>
      <dgm:t>
        <a:bodyPr/>
        <a:lstStyle/>
        <a:p>
          <a:r>
            <a:rPr lang="en-US" dirty="0" smtClean="0"/>
            <a:t>Sr. VLDL – 20 mgs %</a:t>
          </a:r>
          <a:endParaRPr lang="en-US" dirty="0"/>
        </a:p>
      </dgm:t>
    </dgm:pt>
    <dgm:pt modelId="{FF1382C8-A260-4776-9749-386CE229B5C9}" type="parTrans" cxnId="{2B60E43E-CDD2-40EF-95B9-97D40031249D}">
      <dgm:prSet/>
      <dgm:spPr/>
      <dgm:t>
        <a:bodyPr/>
        <a:lstStyle/>
        <a:p>
          <a:endParaRPr lang="en-US"/>
        </a:p>
      </dgm:t>
    </dgm:pt>
    <dgm:pt modelId="{D2EEF46B-6315-4D37-BA70-B8BFC97EAD6B}" type="sibTrans" cxnId="{2B60E43E-CDD2-40EF-95B9-97D40031249D}">
      <dgm:prSet/>
      <dgm:spPr/>
      <dgm:t>
        <a:bodyPr/>
        <a:lstStyle/>
        <a:p>
          <a:endParaRPr lang="en-US"/>
        </a:p>
      </dgm:t>
    </dgm:pt>
    <dgm:pt modelId="{3C254095-122C-44A9-82E6-763EF210138D}">
      <dgm:prSet phldrT="[Text]"/>
      <dgm:spPr/>
      <dgm:t>
        <a:bodyPr/>
        <a:lstStyle/>
        <a:p>
          <a:r>
            <a:rPr lang="en-US" dirty="0" smtClean="0"/>
            <a:t>Sr. LDL – 110 mgs %</a:t>
          </a:r>
          <a:endParaRPr lang="en-US" dirty="0"/>
        </a:p>
      </dgm:t>
    </dgm:pt>
    <dgm:pt modelId="{8B00F48A-7315-4000-AFDC-C32084EB2763}" type="parTrans" cxnId="{29535FDE-8DA0-4AD5-8567-7E059A80178E}">
      <dgm:prSet/>
      <dgm:spPr/>
      <dgm:t>
        <a:bodyPr/>
        <a:lstStyle/>
        <a:p>
          <a:endParaRPr lang="en-US"/>
        </a:p>
      </dgm:t>
    </dgm:pt>
    <dgm:pt modelId="{92435339-FABD-4E03-8F2F-0B46B437F126}" type="sibTrans" cxnId="{29535FDE-8DA0-4AD5-8567-7E059A80178E}">
      <dgm:prSet/>
      <dgm:spPr/>
      <dgm:t>
        <a:bodyPr/>
        <a:lstStyle/>
        <a:p>
          <a:endParaRPr lang="en-US"/>
        </a:p>
      </dgm:t>
    </dgm:pt>
    <dgm:pt modelId="{3199D174-45B1-448C-9A08-C7C38C6E9750}" type="pres">
      <dgm:prSet presAssocID="{E46502B0-6870-48C0-8AF1-EAF57C04E4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69784E1-95A0-4CDF-AF83-8E0069FD7ED9}" type="pres">
      <dgm:prSet presAssocID="{00634319-1C8D-4FE4-8C21-06C112304E28}" presName="node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F22B6AF-B7EF-41EE-8A9C-D798A52D6E90}" type="pres">
      <dgm:prSet presAssocID="{020AABB4-28E3-42F3-BCBF-553B8628AEAD}" presName="sibTrans" presStyleCnt="0"/>
      <dgm:spPr/>
    </dgm:pt>
    <dgm:pt modelId="{D56480BB-E2F4-49D9-9B85-B84F1F68C490}" type="pres">
      <dgm:prSet presAssocID="{461D1DDE-2578-4162-8061-0F89BD416292}" presName="node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B582E54-59D9-4683-A72C-A029491A7099}" type="pres">
      <dgm:prSet presAssocID="{1004D2B9-3EA5-49B4-A49A-6C111B4332CA}" presName="sibTrans" presStyleCnt="0"/>
      <dgm:spPr/>
    </dgm:pt>
    <dgm:pt modelId="{73E30687-CD9D-4B56-BEDB-3D1C2B487464}" type="pres">
      <dgm:prSet presAssocID="{61BC5F1D-4EE7-4E84-AA83-7601DEFA9F30}" presName="node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EEFC1A2-48FD-47EB-8187-5979BA2A64D2}" type="pres">
      <dgm:prSet presAssocID="{E6580D48-08F8-478D-B046-AE1920ED5342}" presName="sibTrans" presStyleCnt="0"/>
      <dgm:spPr/>
    </dgm:pt>
    <dgm:pt modelId="{E0145692-B25C-49B8-8ECA-5EF2D9A4249F}" type="pres">
      <dgm:prSet presAssocID="{6BE32747-A7B7-4488-9BC1-F06881E53270}" presName="node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13B84B-8383-4B08-8269-18D1C4A1E2C6}" type="pres">
      <dgm:prSet presAssocID="{D2EEF46B-6315-4D37-BA70-B8BFC97EAD6B}" presName="sibTrans" presStyleCnt="0"/>
      <dgm:spPr/>
    </dgm:pt>
    <dgm:pt modelId="{E05883F9-9FB5-4C6F-96BD-A34477DE690E}" type="pres">
      <dgm:prSet presAssocID="{3C254095-122C-44A9-82E6-763EF210138D}" presName="node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4EE6A3A-DAE0-40DD-A07E-C5D02E7DEF6B}" srcId="{E46502B0-6870-48C0-8AF1-EAF57C04E4FB}" destId="{00634319-1C8D-4FE4-8C21-06C112304E28}" srcOrd="0" destOrd="0" parTransId="{B5458406-0D86-42E4-AC4F-4C50E13439E2}" sibTransId="{020AABB4-28E3-42F3-BCBF-553B8628AEAD}"/>
    <dgm:cxn modelId="{695659A3-5D9F-4493-AD1E-2B4A6F584958}" srcId="{E46502B0-6870-48C0-8AF1-EAF57C04E4FB}" destId="{61BC5F1D-4EE7-4E84-AA83-7601DEFA9F30}" srcOrd="2" destOrd="0" parTransId="{FC579843-708F-46FC-8866-40FD09ED7B92}" sibTransId="{E6580D48-08F8-478D-B046-AE1920ED5342}"/>
    <dgm:cxn modelId="{78C95B01-427A-4A0E-AA42-DAFDC4A99182}" srcId="{E46502B0-6870-48C0-8AF1-EAF57C04E4FB}" destId="{461D1DDE-2578-4162-8061-0F89BD416292}" srcOrd="1" destOrd="0" parTransId="{C24D9613-C5CD-444E-B8A0-ACDE632D5CA0}" sibTransId="{1004D2B9-3EA5-49B4-A49A-6C111B4332CA}"/>
    <dgm:cxn modelId="{115669E0-BC45-45A8-9E0A-54BDF7106922}" type="presOf" srcId="{461D1DDE-2578-4162-8061-0F89BD416292}" destId="{D56480BB-E2F4-49D9-9B85-B84F1F68C490}" srcOrd="0" destOrd="0" presId="urn:microsoft.com/office/officeart/2005/8/layout/default"/>
    <dgm:cxn modelId="{8CB101CF-E462-4BC5-B941-A8BA8D88A1B6}" type="presOf" srcId="{00634319-1C8D-4FE4-8C21-06C112304E28}" destId="{469784E1-95A0-4CDF-AF83-8E0069FD7ED9}" srcOrd="0" destOrd="0" presId="urn:microsoft.com/office/officeart/2005/8/layout/default"/>
    <dgm:cxn modelId="{49AC141F-AC5F-4893-8930-068DDABDE7F2}" type="presOf" srcId="{E46502B0-6870-48C0-8AF1-EAF57C04E4FB}" destId="{3199D174-45B1-448C-9A08-C7C38C6E9750}" srcOrd="0" destOrd="0" presId="urn:microsoft.com/office/officeart/2005/8/layout/default"/>
    <dgm:cxn modelId="{93035FF6-63A0-4A31-8659-A3E891903923}" type="presOf" srcId="{61BC5F1D-4EE7-4E84-AA83-7601DEFA9F30}" destId="{73E30687-CD9D-4B56-BEDB-3D1C2B487464}" srcOrd="0" destOrd="0" presId="urn:microsoft.com/office/officeart/2005/8/layout/default"/>
    <dgm:cxn modelId="{09882F1F-8CBD-48A1-8FC4-9A9E9B679142}" type="presOf" srcId="{3C254095-122C-44A9-82E6-763EF210138D}" destId="{E05883F9-9FB5-4C6F-96BD-A34477DE690E}" srcOrd="0" destOrd="0" presId="urn:microsoft.com/office/officeart/2005/8/layout/default"/>
    <dgm:cxn modelId="{BB387599-FC19-4747-9920-FCC188166712}" type="presOf" srcId="{6BE32747-A7B7-4488-9BC1-F06881E53270}" destId="{E0145692-B25C-49B8-8ECA-5EF2D9A4249F}" srcOrd="0" destOrd="0" presId="urn:microsoft.com/office/officeart/2005/8/layout/default"/>
    <dgm:cxn modelId="{2B60E43E-CDD2-40EF-95B9-97D40031249D}" srcId="{E46502B0-6870-48C0-8AF1-EAF57C04E4FB}" destId="{6BE32747-A7B7-4488-9BC1-F06881E53270}" srcOrd="3" destOrd="0" parTransId="{FF1382C8-A260-4776-9749-386CE229B5C9}" sibTransId="{D2EEF46B-6315-4D37-BA70-B8BFC97EAD6B}"/>
    <dgm:cxn modelId="{29535FDE-8DA0-4AD5-8567-7E059A80178E}" srcId="{E46502B0-6870-48C0-8AF1-EAF57C04E4FB}" destId="{3C254095-122C-44A9-82E6-763EF210138D}" srcOrd="4" destOrd="0" parTransId="{8B00F48A-7315-4000-AFDC-C32084EB2763}" sibTransId="{92435339-FABD-4E03-8F2F-0B46B437F126}"/>
    <dgm:cxn modelId="{807FB50A-F1D0-420A-AF90-A34052F6714E}" type="presParOf" srcId="{3199D174-45B1-448C-9A08-C7C38C6E9750}" destId="{469784E1-95A0-4CDF-AF83-8E0069FD7ED9}" srcOrd="0" destOrd="0" presId="urn:microsoft.com/office/officeart/2005/8/layout/default"/>
    <dgm:cxn modelId="{516E9729-0D59-4EAA-B7E3-8E3C65D2947F}" type="presParOf" srcId="{3199D174-45B1-448C-9A08-C7C38C6E9750}" destId="{3F22B6AF-B7EF-41EE-8A9C-D798A52D6E90}" srcOrd="1" destOrd="0" presId="urn:microsoft.com/office/officeart/2005/8/layout/default"/>
    <dgm:cxn modelId="{3D9F061B-BB9B-44AF-B3ED-75072F85EBAC}" type="presParOf" srcId="{3199D174-45B1-448C-9A08-C7C38C6E9750}" destId="{D56480BB-E2F4-49D9-9B85-B84F1F68C490}" srcOrd="2" destOrd="0" presId="urn:microsoft.com/office/officeart/2005/8/layout/default"/>
    <dgm:cxn modelId="{A3C5CC0F-5050-4D62-8FF8-B84C8F9AFA75}" type="presParOf" srcId="{3199D174-45B1-448C-9A08-C7C38C6E9750}" destId="{AB582E54-59D9-4683-A72C-A029491A7099}" srcOrd="3" destOrd="0" presId="urn:microsoft.com/office/officeart/2005/8/layout/default"/>
    <dgm:cxn modelId="{82948C89-5CD0-44A2-B938-55771E6B741C}" type="presParOf" srcId="{3199D174-45B1-448C-9A08-C7C38C6E9750}" destId="{73E30687-CD9D-4B56-BEDB-3D1C2B487464}" srcOrd="4" destOrd="0" presId="urn:microsoft.com/office/officeart/2005/8/layout/default"/>
    <dgm:cxn modelId="{E917822C-D4FB-42F9-BFD4-F69445CC8D9C}" type="presParOf" srcId="{3199D174-45B1-448C-9A08-C7C38C6E9750}" destId="{3EEFC1A2-48FD-47EB-8187-5979BA2A64D2}" srcOrd="5" destOrd="0" presId="urn:microsoft.com/office/officeart/2005/8/layout/default"/>
    <dgm:cxn modelId="{416B6E80-3FDC-492F-9539-0FCFB81C0F42}" type="presParOf" srcId="{3199D174-45B1-448C-9A08-C7C38C6E9750}" destId="{E0145692-B25C-49B8-8ECA-5EF2D9A4249F}" srcOrd="6" destOrd="0" presId="urn:microsoft.com/office/officeart/2005/8/layout/default"/>
    <dgm:cxn modelId="{425EC117-B9E2-41B9-B4E7-4067BA764635}" type="presParOf" srcId="{3199D174-45B1-448C-9A08-C7C38C6E9750}" destId="{1E13B84B-8383-4B08-8269-18D1C4A1E2C6}" srcOrd="7" destOrd="0" presId="urn:microsoft.com/office/officeart/2005/8/layout/default"/>
    <dgm:cxn modelId="{E2DCC462-1FF4-4C85-B476-21B7D096BE05}" type="presParOf" srcId="{3199D174-45B1-448C-9A08-C7C38C6E9750}" destId="{E05883F9-9FB5-4C6F-96BD-A34477DE690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B683E31-F388-4367-9060-81C6486EF0D9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1A19F576-FD3E-45AF-AE91-FDC83B9E4E8E}">
      <dgm:prSet phldrT="[Text]"/>
      <dgm:spPr/>
      <dgm:t>
        <a:bodyPr/>
        <a:lstStyle/>
        <a:p>
          <a:r>
            <a:rPr lang="en-US" dirty="0" smtClean="0"/>
            <a:t>total testosterone – </a:t>
          </a:r>
          <a:r>
            <a:rPr lang="en-US" b="1" dirty="0" smtClean="0">
              <a:solidFill>
                <a:schemeClr val="tx1"/>
              </a:solidFill>
            </a:rPr>
            <a:t>196 ng/dl </a:t>
          </a:r>
        </a:p>
        <a:p>
          <a:r>
            <a:rPr lang="en-US" dirty="0" smtClean="0"/>
            <a:t>(normal 270-1070 ng/dl)</a:t>
          </a:r>
          <a:endParaRPr lang="en-US" dirty="0"/>
        </a:p>
      </dgm:t>
    </dgm:pt>
    <dgm:pt modelId="{358ABFBB-E046-4EC1-8D2F-31FCCEF3FEA5}" type="parTrans" cxnId="{420FD0C5-2727-4A5F-BAC3-FD50D953BE9B}">
      <dgm:prSet/>
      <dgm:spPr/>
      <dgm:t>
        <a:bodyPr/>
        <a:lstStyle/>
        <a:p>
          <a:endParaRPr lang="en-US"/>
        </a:p>
      </dgm:t>
    </dgm:pt>
    <dgm:pt modelId="{7F3EA1B6-92D5-4E71-8AAF-0C8AB56C826B}" type="sibTrans" cxnId="{420FD0C5-2727-4A5F-BAC3-FD50D953BE9B}">
      <dgm:prSet/>
      <dgm:spPr/>
      <dgm:t>
        <a:bodyPr/>
        <a:lstStyle/>
        <a:p>
          <a:endParaRPr lang="en-US"/>
        </a:p>
      </dgm:t>
    </dgm:pt>
    <dgm:pt modelId="{714C2C8C-6768-4E4B-9BAF-CC51E2D7F439}">
      <dgm:prSet/>
      <dgm:spPr/>
      <dgm:t>
        <a:bodyPr/>
        <a:lstStyle/>
        <a:p>
          <a:r>
            <a:rPr lang="en-US" dirty="0" smtClean="0"/>
            <a:t>Sr.T4  - 80 ng/ml  (normal 55-135 ng/ml)</a:t>
          </a:r>
          <a:endParaRPr lang="en-US" dirty="0" smtClean="0"/>
        </a:p>
      </dgm:t>
    </dgm:pt>
    <dgm:pt modelId="{96B22477-6601-4752-8AA7-FE4896DC12C4}" type="parTrans" cxnId="{CD285E74-CBDC-48B5-8D2D-7D5450662E73}">
      <dgm:prSet/>
      <dgm:spPr/>
      <dgm:t>
        <a:bodyPr/>
        <a:lstStyle/>
        <a:p>
          <a:endParaRPr lang="en-US"/>
        </a:p>
      </dgm:t>
    </dgm:pt>
    <dgm:pt modelId="{992E703C-D3AA-4A0D-B438-1E4A068BFCAA}" type="sibTrans" cxnId="{CD285E74-CBDC-48B5-8D2D-7D5450662E73}">
      <dgm:prSet/>
      <dgm:spPr/>
      <dgm:t>
        <a:bodyPr/>
        <a:lstStyle/>
        <a:p>
          <a:endParaRPr lang="en-US"/>
        </a:p>
      </dgm:t>
    </dgm:pt>
    <dgm:pt modelId="{D6A299A4-468C-48AE-ABA4-2C082A4B5AC2}">
      <dgm:prSet/>
      <dgm:spPr/>
      <dgm:t>
        <a:bodyPr/>
        <a:lstStyle/>
        <a:p>
          <a:r>
            <a:rPr lang="en-US" dirty="0" smtClean="0"/>
            <a:t>TSH   -  4 miu /ml  (normal 0.17-4.05 miu/ml)</a:t>
          </a:r>
          <a:endParaRPr lang="en-US" dirty="0" smtClean="0"/>
        </a:p>
      </dgm:t>
    </dgm:pt>
    <dgm:pt modelId="{2C1C5823-CEF2-48A1-BD81-9ADDF29F36A3}" type="parTrans" cxnId="{F94BCC21-0543-4571-86D6-A50FCFD9A72C}">
      <dgm:prSet/>
      <dgm:spPr/>
      <dgm:t>
        <a:bodyPr/>
        <a:lstStyle/>
        <a:p>
          <a:endParaRPr lang="en-US"/>
        </a:p>
      </dgm:t>
    </dgm:pt>
    <dgm:pt modelId="{5415D4AE-C573-4F07-B944-7CBC56FDD697}" type="sibTrans" cxnId="{F94BCC21-0543-4571-86D6-A50FCFD9A72C}">
      <dgm:prSet/>
      <dgm:spPr/>
      <dgm:t>
        <a:bodyPr/>
        <a:lstStyle/>
        <a:p>
          <a:endParaRPr lang="en-US"/>
        </a:p>
      </dgm:t>
    </dgm:pt>
    <dgm:pt modelId="{FAF83E89-EA49-4A60-A4BC-D5D2C25B9F30}">
      <dgm:prSet/>
      <dgm:spPr/>
      <dgm:t>
        <a:bodyPr/>
        <a:lstStyle/>
        <a:p>
          <a:r>
            <a:rPr lang="en-US" dirty="0" smtClean="0"/>
            <a:t>LH      -  3 IU/L         (normal 1.8- 8.6 IU/L)</a:t>
          </a:r>
          <a:endParaRPr lang="en-US" dirty="0" smtClean="0"/>
        </a:p>
      </dgm:t>
    </dgm:pt>
    <dgm:pt modelId="{6F489C10-6D75-4844-94AF-4755879CA50B}" type="parTrans" cxnId="{A2C64835-F621-4D68-A84D-5EBF089FE7A2}">
      <dgm:prSet/>
      <dgm:spPr/>
      <dgm:t>
        <a:bodyPr/>
        <a:lstStyle/>
        <a:p>
          <a:endParaRPr lang="en-US"/>
        </a:p>
      </dgm:t>
    </dgm:pt>
    <dgm:pt modelId="{E3CDF80A-2B99-4A4B-98F9-00D148F2D8DE}" type="sibTrans" cxnId="{A2C64835-F621-4D68-A84D-5EBF089FE7A2}">
      <dgm:prSet/>
      <dgm:spPr/>
      <dgm:t>
        <a:bodyPr/>
        <a:lstStyle/>
        <a:p>
          <a:endParaRPr lang="en-US"/>
        </a:p>
      </dgm:t>
    </dgm:pt>
    <dgm:pt modelId="{3B71B45C-EA89-440D-9614-DA8B93A60190}">
      <dgm:prSet/>
      <dgm:spPr/>
      <dgm:t>
        <a:bodyPr/>
        <a:lstStyle/>
        <a:p>
          <a:r>
            <a:rPr lang="en-US" dirty="0" smtClean="0"/>
            <a:t>FSH   -  4.6 IU/L    (normal 1.42-15.4 IU/L)</a:t>
          </a:r>
          <a:endParaRPr lang="en-US" dirty="0"/>
        </a:p>
      </dgm:t>
    </dgm:pt>
    <dgm:pt modelId="{15A7C51E-4621-4B85-BBBF-621430328E68}" type="parTrans" cxnId="{7B55894C-F679-48EE-BC87-E423FE4A6173}">
      <dgm:prSet/>
      <dgm:spPr/>
      <dgm:t>
        <a:bodyPr/>
        <a:lstStyle/>
        <a:p>
          <a:endParaRPr lang="en-US"/>
        </a:p>
      </dgm:t>
    </dgm:pt>
    <dgm:pt modelId="{126BD837-3805-4B2C-AE9F-D20D52429A0C}" type="sibTrans" cxnId="{7B55894C-F679-48EE-BC87-E423FE4A6173}">
      <dgm:prSet/>
      <dgm:spPr/>
      <dgm:t>
        <a:bodyPr/>
        <a:lstStyle/>
        <a:p>
          <a:endParaRPr lang="en-US"/>
        </a:p>
      </dgm:t>
    </dgm:pt>
    <dgm:pt modelId="{D5CCC3C3-CF59-4B19-A7ED-AD17D9916AF0}">
      <dgm:prSet/>
      <dgm:spPr/>
      <dgm:t>
        <a:bodyPr/>
        <a:lstStyle/>
        <a:p>
          <a:r>
            <a:rPr lang="en-US" dirty="0" smtClean="0"/>
            <a:t>Prolactin – 8mcg/l  (normal 3-15 mcg/L)</a:t>
          </a:r>
          <a:endParaRPr lang="en-US" dirty="0" smtClean="0"/>
        </a:p>
      </dgm:t>
    </dgm:pt>
    <dgm:pt modelId="{5B7542E8-4B74-4EAD-90F0-45E63379F1C7}" type="parTrans" cxnId="{C972F74E-ECAF-4181-A777-62AD72D74348}">
      <dgm:prSet/>
      <dgm:spPr/>
      <dgm:t>
        <a:bodyPr/>
        <a:lstStyle/>
        <a:p>
          <a:endParaRPr lang="en-US"/>
        </a:p>
      </dgm:t>
    </dgm:pt>
    <dgm:pt modelId="{137A8D20-F6B4-4168-9A42-BA9E384FD6E5}" type="sibTrans" cxnId="{C972F74E-ECAF-4181-A777-62AD72D74348}">
      <dgm:prSet/>
      <dgm:spPr/>
      <dgm:t>
        <a:bodyPr/>
        <a:lstStyle/>
        <a:p>
          <a:endParaRPr lang="en-US"/>
        </a:p>
      </dgm:t>
    </dgm:pt>
    <dgm:pt modelId="{0571EA55-3F2E-43F1-80AE-A8C0D4388166}">
      <dgm:prSet custT="1"/>
      <dgm:spPr/>
      <dgm:t>
        <a:bodyPr/>
        <a:lstStyle/>
        <a:p>
          <a:r>
            <a:rPr lang="en-US" sz="2500" dirty="0" smtClean="0"/>
            <a:t>sr. Growth hormone </a:t>
          </a:r>
          <a:r>
            <a:rPr lang="en-US" sz="2500" dirty="0" smtClean="0">
              <a:solidFill>
                <a:schemeClr val="tx1"/>
              </a:solidFill>
            </a:rPr>
            <a:t>- </a:t>
          </a:r>
          <a:r>
            <a:rPr lang="en-US" sz="2800" b="1" dirty="0" smtClean="0">
              <a:solidFill>
                <a:schemeClr val="tx1"/>
              </a:solidFill>
            </a:rPr>
            <a:t>35.30 ng/ml </a:t>
          </a:r>
          <a:r>
            <a:rPr lang="en-US" sz="2500" dirty="0" smtClean="0"/>
            <a:t>(normal &lt; 3 ng/ml )</a:t>
          </a:r>
          <a:endParaRPr lang="en-US" sz="2500" dirty="0" smtClean="0"/>
        </a:p>
      </dgm:t>
    </dgm:pt>
    <dgm:pt modelId="{49384729-BAAD-4E20-91E6-BC1154DB6256}" type="parTrans" cxnId="{7ADF6902-864E-4891-818C-606DB0938248}">
      <dgm:prSet/>
      <dgm:spPr/>
      <dgm:t>
        <a:bodyPr/>
        <a:lstStyle/>
        <a:p>
          <a:endParaRPr lang="en-US"/>
        </a:p>
      </dgm:t>
    </dgm:pt>
    <dgm:pt modelId="{FF640379-60A3-47D8-B007-BA9648A7321A}" type="sibTrans" cxnId="{7ADF6902-864E-4891-818C-606DB0938248}">
      <dgm:prSet/>
      <dgm:spPr/>
      <dgm:t>
        <a:bodyPr/>
        <a:lstStyle/>
        <a:p>
          <a:endParaRPr lang="en-US"/>
        </a:p>
      </dgm:t>
    </dgm:pt>
    <dgm:pt modelId="{6763F224-A86A-4D05-B88B-0FD83E9C64C2}" type="pres">
      <dgm:prSet presAssocID="{2B683E31-F388-4367-9060-81C6486EF0D9}" presName="diagram" presStyleCnt="0">
        <dgm:presLayoutVars>
          <dgm:dir/>
          <dgm:resizeHandles val="exact"/>
        </dgm:presLayoutVars>
      </dgm:prSet>
      <dgm:spPr/>
    </dgm:pt>
    <dgm:pt modelId="{1B007AE5-C2F4-47CF-9582-22A127BAC7FC}" type="pres">
      <dgm:prSet presAssocID="{1A19F576-FD3E-45AF-AE91-FDC83B9E4E8E}" presName="node" presStyleLbl="node1" presStyleIdx="0" presStyleCnt="7" custLinFactX="100000" custLinFactY="15897" custLinFactNeighborX="111514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17DB9AC-F2B6-401A-931C-CCD042C57F1A}" type="pres">
      <dgm:prSet presAssocID="{7F3EA1B6-92D5-4E71-8AAF-0C8AB56C826B}" presName="sibTrans" presStyleCnt="0"/>
      <dgm:spPr/>
    </dgm:pt>
    <dgm:pt modelId="{7423F54B-265D-4189-B0D3-670793859FEC}" type="pres">
      <dgm:prSet presAssocID="{0571EA55-3F2E-43F1-80AE-A8C0D4388166}" presName="node" presStyleLbl="node1" presStyleIdx="1" presStyleCnt="7" custLinFactY="100000" custLinFactNeighborX="-2330" custLinFactNeighborY="131697">
        <dgm:presLayoutVars>
          <dgm:bulletEnabled val="1"/>
        </dgm:presLayoutVars>
      </dgm:prSet>
      <dgm:spPr/>
    </dgm:pt>
    <dgm:pt modelId="{DB34642D-1B52-4DAC-B345-1B82597B1554}" type="pres">
      <dgm:prSet presAssocID="{FF640379-60A3-47D8-B007-BA9648A7321A}" presName="sibTrans" presStyleCnt="0"/>
      <dgm:spPr/>
    </dgm:pt>
    <dgm:pt modelId="{86F5A9E7-2E0E-4BAC-B7BC-3EF83DAB2DE3}" type="pres">
      <dgm:prSet presAssocID="{714C2C8C-6768-4E4B-9BAF-CC51E2D7F439}" presName="node" presStyleLbl="node1" presStyleIdx="2" presStyleCnt="7" custLinFactX="-100000" custLinFactNeighborX="-118701" custLinFactNeighborY="6061">
        <dgm:presLayoutVars>
          <dgm:bulletEnabled val="1"/>
        </dgm:presLayoutVars>
      </dgm:prSet>
      <dgm:spPr/>
    </dgm:pt>
    <dgm:pt modelId="{201D3037-DF86-4467-B8A8-358EABC72459}" type="pres">
      <dgm:prSet presAssocID="{992E703C-D3AA-4A0D-B438-1E4A068BFCAA}" presName="sibTrans" presStyleCnt="0"/>
      <dgm:spPr/>
    </dgm:pt>
    <dgm:pt modelId="{19A8AA8E-6CDA-44C4-952C-15D5CC0F44AF}" type="pres">
      <dgm:prSet presAssocID="{D6A299A4-468C-48AE-ABA4-2C082A4B5AC2}" presName="node" presStyleLbl="node1" presStyleIdx="3" presStyleCnt="7">
        <dgm:presLayoutVars>
          <dgm:bulletEnabled val="1"/>
        </dgm:presLayoutVars>
      </dgm:prSet>
      <dgm:spPr/>
    </dgm:pt>
    <dgm:pt modelId="{B7A8969B-6031-4855-8803-EFCA42245871}" type="pres">
      <dgm:prSet presAssocID="{5415D4AE-C573-4F07-B944-7CBC56FDD697}" presName="sibTrans" presStyleCnt="0"/>
      <dgm:spPr/>
    </dgm:pt>
    <dgm:pt modelId="{793DA9BC-6A09-4156-B21B-6830B434267D}" type="pres">
      <dgm:prSet presAssocID="{FAF83E89-EA49-4A60-A4BC-D5D2C25B9F30}" presName="node" presStyleLbl="node1" presStyleIdx="4" presStyleCnt="7" custLinFactY="-11212" custLinFactNeighborX="-3482" custLinFactNeighborY="-100000">
        <dgm:presLayoutVars>
          <dgm:bulletEnabled val="1"/>
        </dgm:presLayoutVars>
      </dgm:prSet>
      <dgm:spPr/>
    </dgm:pt>
    <dgm:pt modelId="{C6FD697E-4B11-4264-A2E7-A4DED2DEF390}" type="pres">
      <dgm:prSet presAssocID="{E3CDF80A-2B99-4A4B-98F9-00D148F2D8DE}" presName="sibTrans" presStyleCnt="0"/>
      <dgm:spPr/>
    </dgm:pt>
    <dgm:pt modelId="{C7C103FC-9D81-4568-A134-F72C0279504E}" type="pres">
      <dgm:prSet presAssocID="{3B71B45C-EA89-440D-9614-DA8B93A60190}" presName="node" presStyleLbl="node1" presStyleIdx="5" presStyleCnt="7" custLinFactX="-12053" custLinFactNeighborX="-100000" custLinFactNeighborY="-770">
        <dgm:presLayoutVars>
          <dgm:bulletEnabled val="1"/>
        </dgm:presLayoutVars>
      </dgm:prSet>
      <dgm:spPr/>
    </dgm:pt>
    <dgm:pt modelId="{72583B6E-E43E-4E42-BCA2-A5A309DBE19E}" type="pres">
      <dgm:prSet presAssocID="{126BD837-3805-4B2C-AE9F-D20D52429A0C}" presName="sibTrans" presStyleCnt="0"/>
      <dgm:spPr/>
    </dgm:pt>
    <dgm:pt modelId="{AFF33771-1DBF-4C55-BE6F-F664A3914CC9}" type="pres">
      <dgm:prSet presAssocID="{D5CCC3C3-CF59-4B19-A7ED-AD17D9916AF0}" presName="node" presStyleLbl="node1" presStyleIdx="6" presStyleCnt="7" custLinFactX="709" custLinFactY="-100000" custLinFactNeighborX="100000" custLinFactNeighborY="-127190">
        <dgm:presLayoutVars>
          <dgm:bulletEnabled val="1"/>
        </dgm:presLayoutVars>
      </dgm:prSet>
      <dgm:spPr/>
    </dgm:pt>
  </dgm:ptLst>
  <dgm:cxnLst>
    <dgm:cxn modelId="{4A3D606D-97A5-4EBD-9E66-71DB3977DD73}" type="presOf" srcId="{1A19F576-FD3E-45AF-AE91-FDC83B9E4E8E}" destId="{1B007AE5-C2F4-47CF-9582-22A127BAC7FC}" srcOrd="0" destOrd="0" presId="urn:microsoft.com/office/officeart/2005/8/layout/default"/>
    <dgm:cxn modelId="{9F06B091-19EB-45D5-9DED-0FEA94CBA819}" type="presOf" srcId="{D5CCC3C3-CF59-4B19-A7ED-AD17D9916AF0}" destId="{AFF33771-1DBF-4C55-BE6F-F664A3914CC9}" srcOrd="0" destOrd="0" presId="urn:microsoft.com/office/officeart/2005/8/layout/default"/>
    <dgm:cxn modelId="{C972F74E-ECAF-4181-A777-62AD72D74348}" srcId="{2B683E31-F388-4367-9060-81C6486EF0D9}" destId="{D5CCC3C3-CF59-4B19-A7ED-AD17D9916AF0}" srcOrd="6" destOrd="0" parTransId="{5B7542E8-4B74-4EAD-90F0-45E63379F1C7}" sibTransId="{137A8D20-F6B4-4168-9A42-BA9E384FD6E5}"/>
    <dgm:cxn modelId="{B4C6B9A9-81E1-4297-90D1-1668D3D49C0E}" type="presOf" srcId="{0571EA55-3F2E-43F1-80AE-A8C0D4388166}" destId="{7423F54B-265D-4189-B0D3-670793859FEC}" srcOrd="0" destOrd="0" presId="urn:microsoft.com/office/officeart/2005/8/layout/default"/>
    <dgm:cxn modelId="{B0874518-0042-47DF-A914-214FDC598FA9}" type="presOf" srcId="{FAF83E89-EA49-4A60-A4BC-D5D2C25B9F30}" destId="{793DA9BC-6A09-4156-B21B-6830B434267D}" srcOrd="0" destOrd="0" presId="urn:microsoft.com/office/officeart/2005/8/layout/default"/>
    <dgm:cxn modelId="{A2C64835-F621-4D68-A84D-5EBF089FE7A2}" srcId="{2B683E31-F388-4367-9060-81C6486EF0D9}" destId="{FAF83E89-EA49-4A60-A4BC-D5D2C25B9F30}" srcOrd="4" destOrd="0" parTransId="{6F489C10-6D75-4844-94AF-4755879CA50B}" sibTransId="{E3CDF80A-2B99-4A4B-98F9-00D148F2D8DE}"/>
    <dgm:cxn modelId="{4ADD946A-B1F6-41F6-81E9-3A5A838EC5CC}" type="presOf" srcId="{3B71B45C-EA89-440D-9614-DA8B93A60190}" destId="{C7C103FC-9D81-4568-A134-F72C0279504E}" srcOrd="0" destOrd="0" presId="urn:microsoft.com/office/officeart/2005/8/layout/default"/>
    <dgm:cxn modelId="{CD285E74-CBDC-48B5-8D2D-7D5450662E73}" srcId="{2B683E31-F388-4367-9060-81C6486EF0D9}" destId="{714C2C8C-6768-4E4B-9BAF-CC51E2D7F439}" srcOrd="2" destOrd="0" parTransId="{96B22477-6601-4752-8AA7-FE4896DC12C4}" sibTransId="{992E703C-D3AA-4A0D-B438-1E4A068BFCAA}"/>
    <dgm:cxn modelId="{99AACEFA-8D21-4FCE-BF9E-54BD7C043DED}" type="presOf" srcId="{D6A299A4-468C-48AE-ABA4-2C082A4B5AC2}" destId="{19A8AA8E-6CDA-44C4-952C-15D5CC0F44AF}" srcOrd="0" destOrd="0" presId="urn:microsoft.com/office/officeart/2005/8/layout/default"/>
    <dgm:cxn modelId="{7ADF6902-864E-4891-818C-606DB0938248}" srcId="{2B683E31-F388-4367-9060-81C6486EF0D9}" destId="{0571EA55-3F2E-43F1-80AE-A8C0D4388166}" srcOrd="1" destOrd="0" parTransId="{49384729-BAAD-4E20-91E6-BC1154DB6256}" sibTransId="{FF640379-60A3-47D8-B007-BA9648A7321A}"/>
    <dgm:cxn modelId="{7B55894C-F679-48EE-BC87-E423FE4A6173}" srcId="{2B683E31-F388-4367-9060-81C6486EF0D9}" destId="{3B71B45C-EA89-440D-9614-DA8B93A60190}" srcOrd="5" destOrd="0" parTransId="{15A7C51E-4621-4B85-BBBF-621430328E68}" sibTransId="{126BD837-3805-4B2C-AE9F-D20D52429A0C}"/>
    <dgm:cxn modelId="{4526D0FD-4984-4111-B18C-0E6BCB79972B}" type="presOf" srcId="{2B683E31-F388-4367-9060-81C6486EF0D9}" destId="{6763F224-A86A-4D05-B88B-0FD83E9C64C2}" srcOrd="0" destOrd="0" presId="urn:microsoft.com/office/officeart/2005/8/layout/default"/>
    <dgm:cxn modelId="{F94BCC21-0543-4571-86D6-A50FCFD9A72C}" srcId="{2B683E31-F388-4367-9060-81C6486EF0D9}" destId="{D6A299A4-468C-48AE-ABA4-2C082A4B5AC2}" srcOrd="3" destOrd="0" parTransId="{2C1C5823-CEF2-48A1-BD81-9ADDF29F36A3}" sibTransId="{5415D4AE-C573-4F07-B944-7CBC56FDD697}"/>
    <dgm:cxn modelId="{420FD0C5-2727-4A5F-BAC3-FD50D953BE9B}" srcId="{2B683E31-F388-4367-9060-81C6486EF0D9}" destId="{1A19F576-FD3E-45AF-AE91-FDC83B9E4E8E}" srcOrd="0" destOrd="0" parTransId="{358ABFBB-E046-4EC1-8D2F-31FCCEF3FEA5}" sibTransId="{7F3EA1B6-92D5-4E71-8AAF-0C8AB56C826B}"/>
    <dgm:cxn modelId="{00EA0511-293E-41BE-9744-E13916472107}" type="presOf" srcId="{714C2C8C-6768-4E4B-9BAF-CC51E2D7F439}" destId="{86F5A9E7-2E0E-4BAC-B7BC-3EF83DAB2DE3}" srcOrd="0" destOrd="0" presId="urn:microsoft.com/office/officeart/2005/8/layout/default"/>
    <dgm:cxn modelId="{5ECDF008-68FA-4748-9589-3BD76A9281C3}" type="presParOf" srcId="{6763F224-A86A-4D05-B88B-0FD83E9C64C2}" destId="{1B007AE5-C2F4-47CF-9582-22A127BAC7FC}" srcOrd="0" destOrd="0" presId="urn:microsoft.com/office/officeart/2005/8/layout/default"/>
    <dgm:cxn modelId="{09375CCE-79CF-49EB-8842-B127F4C13BDE}" type="presParOf" srcId="{6763F224-A86A-4D05-B88B-0FD83E9C64C2}" destId="{417DB9AC-F2B6-401A-931C-CCD042C57F1A}" srcOrd="1" destOrd="0" presId="urn:microsoft.com/office/officeart/2005/8/layout/default"/>
    <dgm:cxn modelId="{5740BE2B-CF1E-483A-8AC9-D16706E8C12F}" type="presParOf" srcId="{6763F224-A86A-4D05-B88B-0FD83E9C64C2}" destId="{7423F54B-265D-4189-B0D3-670793859FEC}" srcOrd="2" destOrd="0" presId="urn:microsoft.com/office/officeart/2005/8/layout/default"/>
    <dgm:cxn modelId="{18B7C554-57A2-430C-B83D-1145F32D64AC}" type="presParOf" srcId="{6763F224-A86A-4D05-B88B-0FD83E9C64C2}" destId="{DB34642D-1B52-4DAC-B345-1B82597B1554}" srcOrd="3" destOrd="0" presId="urn:microsoft.com/office/officeart/2005/8/layout/default"/>
    <dgm:cxn modelId="{E67CB20D-1FF4-40CF-AE1F-A28CC951FBD6}" type="presParOf" srcId="{6763F224-A86A-4D05-B88B-0FD83E9C64C2}" destId="{86F5A9E7-2E0E-4BAC-B7BC-3EF83DAB2DE3}" srcOrd="4" destOrd="0" presId="urn:microsoft.com/office/officeart/2005/8/layout/default"/>
    <dgm:cxn modelId="{04617A66-DAAA-493B-8A6E-68076E145196}" type="presParOf" srcId="{6763F224-A86A-4D05-B88B-0FD83E9C64C2}" destId="{201D3037-DF86-4467-B8A8-358EABC72459}" srcOrd="5" destOrd="0" presId="urn:microsoft.com/office/officeart/2005/8/layout/default"/>
    <dgm:cxn modelId="{12D73B75-7DA1-4330-96D8-F463EE00A774}" type="presParOf" srcId="{6763F224-A86A-4D05-B88B-0FD83E9C64C2}" destId="{19A8AA8E-6CDA-44C4-952C-15D5CC0F44AF}" srcOrd="6" destOrd="0" presId="urn:microsoft.com/office/officeart/2005/8/layout/default"/>
    <dgm:cxn modelId="{896D40BC-A28B-4CBD-8CDD-2034F6F75D17}" type="presParOf" srcId="{6763F224-A86A-4D05-B88B-0FD83E9C64C2}" destId="{B7A8969B-6031-4855-8803-EFCA42245871}" srcOrd="7" destOrd="0" presId="urn:microsoft.com/office/officeart/2005/8/layout/default"/>
    <dgm:cxn modelId="{0C163885-B53C-4FE3-8B02-F68692C42A40}" type="presParOf" srcId="{6763F224-A86A-4D05-B88B-0FD83E9C64C2}" destId="{793DA9BC-6A09-4156-B21B-6830B434267D}" srcOrd="8" destOrd="0" presId="urn:microsoft.com/office/officeart/2005/8/layout/default"/>
    <dgm:cxn modelId="{2C4B0F6A-D132-47C5-B6EB-309D5079F24B}" type="presParOf" srcId="{6763F224-A86A-4D05-B88B-0FD83E9C64C2}" destId="{C6FD697E-4B11-4264-A2E7-A4DED2DEF390}" srcOrd="9" destOrd="0" presId="urn:microsoft.com/office/officeart/2005/8/layout/default"/>
    <dgm:cxn modelId="{273750ED-76C2-405C-94B3-8CC0A6F72CF0}" type="presParOf" srcId="{6763F224-A86A-4D05-B88B-0FD83E9C64C2}" destId="{C7C103FC-9D81-4568-A134-F72C0279504E}" srcOrd="10" destOrd="0" presId="urn:microsoft.com/office/officeart/2005/8/layout/default"/>
    <dgm:cxn modelId="{DFBA3620-ABAA-446F-A1BC-7488E3F66A30}" type="presParOf" srcId="{6763F224-A86A-4D05-B88B-0FD83E9C64C2}" destId="{72583B6E-E43E-4E42-BCA2-A5A309DBE19E}" srcOrd="11" destOrd="0" presId="urn:microsoft.com/office/officeart/2005/8/layout/default"/>
    <dgm:cxn modelId="{091CCB78-3371-4FEE-BEB4-A53E03B5ECA4}" type="presParOf" srcId="{6763F224-A86A-4D05-B88B-0FD83E9C64C2}" destId="{AFF33771-1DBF-4C55-BE6F-F664A3914CC9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0CA63D6-B0B7-4A26-A013-061A6329F5C9}">
      <dsp:nvSpPr>
        <dsp:cNvPr id="0" name=""/>
        <dsp:cNvSpPr/>
      </dsp:nvSpPr>
      <dsp:spPr>
        <a:xfrm>
          <a:off x="972264" y="3174"/>
          <a:ext cx="2557462" cy="1534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Hb - 10.6 gms %</a:t>
          </a:r>
          <a:endParaRPr lang="en-US" sz="2700" kern="1200" dirty="0"/>
        </a:p>
      </dsp:txBody>
      <dsp:txXfrm>
        <a:off x="972264" y="3174"/>
        <a:ext cx="2557462" cy="1534477"/>
      </dsp:txXfrm>
    </dsp:sp>
    <dsp:sp modelId="{E4313B3C-1579-434B-990B-3D74A04C4ECB}">
      <dsp:nvSpPr>
        <dsp:cNvPr id="0" name=""/>
        <dsp:cNvSpPr/>
      </dsp:nvSpPr>
      <dsp:spPr>
        <a:xfrm>
          <a:off x="3785473" y="3174"/>
          <a:ext cx="2557462" cy="1534477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TC -6000 cells / cu.mm</a:t>
          </a:r>
          <a:endParaRPr lang="en-US" sz="2700" kern="1200" dirty="0"/>
        </a:p>
      </dsp:txBody>
      <dsp:txXfrm>
        <a:off x="3785473" y="3174"/>
        <a:ext cx="2557462" cy="1534477"/>
      </dsp:txXfrm>
    </dsp:sp>
    <dsp:sp modelId="{B9D1924D-5BB1-4680-A26B-2A4793DBBA34}">
      <dsp:nvSpPr>
        <dsp:cNvPr id="0" name=""/>
        <dsp:cNvSpPr/>
      </dsp:nvSpPr>
      <dsp:spPr>
        <a:xfrm>
          <a:off x="972264" y="1793398"/>
          <a:ext cx="2557462" cy="153447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Polymorphs -</a:t>
          </a:r>
          <a:r>
            <a:rPr lang="en-US" sz="2700" kern="1200" dirty="0" smtClean="0"/>
            <a:t>58%</a:t>
          </a:r>
          <a:endParaRPr lang="en-US" sz="2700" kern="1200" dirty="0"/>
        </a:p>
      </dsp:txBody>
      <dsp:txXfrm>
        <a:off x="972264" y="1793398"/>
        <a:ext cx="2557462" cy="1534477"/>
      </dsp:txXfrm>
    </dsp:sp>
    <dsp:sp modelId="{132A1169-21DD-4398-9ED3-F9D9339066EF}">
      <dsp:nvSpPr>
        <dsp:cNvPr id="0" name=""/>
        <dsp:cNvSpPr/>
      </dsp:nvSpPr>
      <dsp:spPr>
        <a:xfrm>
          <a:off x="3785473" y="1793398"/>
          <a:ext cx="2557462" cy="1534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Leucocytes – </a:t>
          </a:r>
          <a:r>
            <a:rPr lang="en-US" sz="2700" kern="1200" dirty="0" smtClean="0"/>
            <a:t>20%</a:t>
          </a:r>
          <a:endParaRPr lang="en-US" sz="2700" kern="1200" dirty="0"/>
        </a:p>
      </dsp:txBody>
      <dsp:txXfrm>
        <a:off x="3785473" y="1793398"/>
        <a:ext cx="2557462" cy="1534477"/>
      </dsp:txXfrm>
    </dsp:sp>
    <dsp:sp modelId="{CCA7A645-381E-4FAE-810A-9EEBCBB88CD5}">
      <dsp:nvSpPr>
        <dsp:cNvPr id="0" name=""/>
        <dsp:cNvSpPr/>
      </dsp:nvSpPr>
      <dsp:spPr>
        <a:xfrm>
          <a:off x="972264" y="3583622"/>
          <a:ext cx="2557462" cy="1534477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Platelets -2.6laks</a:t>
          </a:r>
        </a:p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2700" kern="1200" dirty="0" smtClean="0"/>
        </a:p>
      </dsp:txBody>
      <dsp:txXfrm>
        <a:off x="972264" y="3583622"/>
        <a:ext cx="2557462" cy="1534477"/>
      </dsp:txXfrm>
    </dsp:sp>
    <dsp:sp modelId="{C944A965-2172-417A-A123-64044A846AE6}">
      <dsp:nvSpPr>
        <dsp:cNvPr id="0" name=""/>
        <dsp:cNvSpPr/>
      </dsp:nvSpPr>
      <dsp:spPr>
        <a:xfrm>
          <a:off x="3785473" y="3583622"/>
          <a:ext cx="2557462" cy="15344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700" kern="1200" dirty="0" smtClean="0"/>
            <a:t>ESR -24 mm / </a:t>
          </a:r>
          <a:r>
            <a:rPr lang="en-US" sz="2700" kern="1200" dirty="0" err="1" smtClean="0"/>
            <a:t>hr</a:t>
          </a:r>
          <a:endParaRPr lang="en-US" sz="2700" kern="1200" dirty="0" smtClean="0"/>
        </a:p>
      </dsp:txBody>
      <dsp:txXfrm>
        <a:off x="3785473" y="3583622"/>
        <a:ext cx="2557462" cy="15344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68168-E37F-485F-98FF-8D7FF279B801}">
      <dsp:nvSpPr>
        <dsp:cNvPr id="0" name=""/>
        <dsp:cNvSpPr/>
      </dsp:nvSpPr>
      <dsp:spPr>
        <a:xfrm>
          <a:off x="1123150" y="321"/>
          <a:ext cx="3609269" cy="18046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FASTING BLOOD SUGAR</a:t>
          </a:r>
          <a:endParaRPr lang="en-US" sz="3800" kern="1200" dirty="0"/>
        </a:p>
      </dsp:txBody>
      <dsp:txXfrm>
        <a:off x="1176006" y="53177"/>
        <a:ext cx="3503557" cy="1698922"/>
      </dsp:txXfrm>
    </dsp:sp>
    <dsp:sp modelId="{A3545878-0F49-4854-947A-EDDC6A91855B}">
      <dsp:nvSpPr>
        <dsp:cNvPr id="0" name=""/>
        <dsp:cNvSpPr/>
      </dsp:nvSpPr>
      <dsp:spPr>
        <a:xfrm>
          <a:off x="1484077" y="1804956"/>
          <a:ext cx="360926" cy="1353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3476"/>
              </a:lnTo>
              <a:lnTo>
                <a:pt x="360926" y="1353476"/>
              </a:lnTo>
            </a:path>
          </a:pathLst>
        </a:custGeom>
        <a:noFill/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2835A-4B01-44EA-AF24-564D710F1DFB}">
      <dsp:nvSpPr>
        <dsp:cNvPr id="0" name=""/>
        <dsp:cNvSpPr/>
      </dsp:nvSpPr>
      <dsp:spPr>
        <a:xfrm>
          <a:off x="1845004" y="2256115"/>
          <a:ext cx="2887415" cy="1804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154 mgs%</a:t>
          </a:r>
          <a:endParaRPr lang="en-US" sz="4400" kern="1200" dirty="0"/>
        </a:p>
      </dsp:txBody>
      <dsp:txXfrm>
        <a:off x="1897860" y="2308971"/>
        <a:ext cx="2781703" cy="1698922"/>
      </dsp:txXfrm>
    </dsp:sp>
    <dsp:sp modelId="{1DFFCBE4-E977-4790-B765-F707D34A0FC9}">
      <dsp:nvSpPr>
        <dsp:cNvPr id="0" name=""/>
        <dsp:cNvSpPr/>
      </dsp:nvSpPr>
      <dsp:spPr>
        <a:xfrm>
          <a:off x="5634737" y="321"/>
          <a:ext cx="3609269" cy="1804634"/>
        </a:xfrm>
        <a:prstGeom prst="roundRect">
          <a:avLst>
            <a:gd name="adj" fmla="val 1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48260" rIns="72390" bIns="4826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800" kern="1200" dirty="0" smtClean="0"/>
            <a:t>POST PRANDIAL BLOOD SUGAR</a:t>
          </a:r>
          <a:endParaRPr lang="en-US" sz="3800" kern="1200" dirty="0"/>
        </a:p>
      </dsp:txBody>
      <dsp:txXfrm>
        <a:off x="5687593" y="53177"/>
        <a:ext cx="3503557" cy="1698922"/>
      </dsp:txXfrm>
    </dsp:sp>
    <dsp:sp modelId="{4315410F-71B5-45EF-A6F1-2C84B875BE8F}">
      <dsp:nvSpPr>
        <dsp:cNvPr id="0" name=""/>
        <dsp:cNvSpPr/>
      </dsp:nvSpPr>
      <dsp:spPr>
        <a:xfrm>
          <a:off x="5995664" y="1804956"/>
          <a:ext cx="360926" cy="1353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3476"/>
              </a:lnTo>
              <a:lnTo>
                <a:pt x="360926" y="1353476"/>
              </a:lnTo>
            </a:path>
          </a:pathLst>
        </a:custGeom>
        <a:noFill/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21712-7225-43BF-B6FB-1BB69EE48E4E}">
      <dsp:nvSpPr>
        <dsp:cNvPr id="0" name=""/>
        <dsp:cNvSpPr/>
      </dsp:nvSpPr>
      <dsp:spPr>
        <a:xfrm>
          <a:off x="6356591" y="2256115"/>
          <a:ext cx="2887415" cy="1804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258 mgs %</a:t>
          </a:r>
          <a:endParaRPr lang="en-US" sz="4400" kern="1200" dirty="0"/>
        </a:p>
      </dsp:txBody>
      <dsp:txXfrm>
        <a:off x="6409447" y="2308971"/>
        <a:ext cx="2781703" cy="169892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668168-E37F-485F-98FF-8D7FF279B801}">
      <dsp:nvSpPr>
        <dsp:cNvPr id="0" name=""/>
        <dsp:cNvSpPr/>
      </dsp:nvSpPr>
      <dsp:spPr>
        <a:xfrm>
          <a:off x="1123150" y="321"/>
          <a:ext cx="3609269" cy="180463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Blood urea</a:t>
          </a:r>
          <a:endParaRPr lang="en-US" sz="4800" kern="1200" dirty="0"/>
        </a:p>
      </dsp:txBody>
      <dsp:txXfrm>
        <a:off x="1176006" y="53177"/>
        <a:ext cx="3503557" cy="1698922"/>
      </dsp:txXfrm>
    </dsp:sp>
    <dsp:sp modelId="{A3545878-0F49-4854-947A-EDDC6A91855B}">
      <dsp:nvSpPr>
        <dsp:cNvPr id="0" name=""/>
        <dsp:cNvSpPr/>
      </dsp:nvSpPr>
      <dsp:spPr>
        <a:xfrm>
          <a:off x="1484077" y="1804956"/>
          <a:ext cx="360926" cy="1353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3476"/>
              </a:lnTo>
              <a:lnTo>
                <a:pt x="360926" y="1353476"/>
              </a:lnTo>
            </a:path>
          </a:pathLst>
        </a:custGeom>
        <a:noFill/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72835A-4B01-44EA-AF24-564D710F1DFB}">
      <dsp:nvSpPr>
        <dsp:cNvPr id="0" name=""/>
        <dsp:cNvSpPr/>
      </dsp:nvSpPr>
      <dsp:spPr>
        <a:xfrm>
          <a:off x="1845004" y="2256115"/>
          <a:ext cx="2887415" cy="1804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25 mgs%</a:t>
          </a:r>
          <a:endParaRPr lang="en-US" sz="4400" kern="1200" dirty="0"/>
        </a:p>
      </dsp:txBody>
      <dsp:txXfrm>
        <a:off x="1897860" y="2308971"/>
        <a:ext cx="2781703" cy="1698922"/>
      </dsp:txXfrm>
    </dsp:sp>
    <dsp:sp modelId="{1DFFCBE4-E977-4790-B765-F707D34A0FC9}">
      <dsp:nvSpPr>
        <dsp:cNvPr id="0" name=""/>
        <dsp:cNvSpPr/>
      </dsp:nvSpPr>
      <dsp:spPr>
        <a:xfrm>
          <a:off x="5634737" y="321"/>
          <a:ext cx="3609269" cy="1804634"/>
        </a:xfrm>
        <a:prstGeom prst="roundRect">
          <a:avLst>
            <a:gd name="adj" fmla="val 10000"/>
          </a:avLst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60960" rIns="91440" bIns="6096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/>
            <a:t>Sr. creatinine</a:t>
          </a:r>
          <a:endParaRPr lang="en-US" sz="4800" kern="1200" dirty="0"/>
        </a:p>
      </dsp:txBody>
      <dsp:txXfrm>
        <a:off x="5687593" y="53177"/>
        <a:ext cx="3503557" cy="1698922"/>
      </dsp:txXfrm>
    </dsp:sp>
    <dsp:sp modelId="{4315410F-71B5-45EF-A6F1-2C84B875BE8F}">
      <dsp:nvSpPr>
        <dsp:cNvPr id="0" name=""/>
        <dsp:cNvSpPr/>
      </dsp:nvSpPr>
      <dsp:spPr>
        <a:xfrm>
          <a:off x="5995664" y="1804956"/>
          <a:ext cx="360926" cy="135347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53476"/>
              </a:lnTo>
              <a:lnTo>
                <a:pt x="360926" y="1353476"/>
              </a:lnTo>
            </a:path>
          </a:pathLst>
        </a:custGeom>
        <a:noFill/>
        <a:ln w="1079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21712-7225-43BF-B6FB-1BB69EE48E4E}">
      <dsp:nvSpPr>
        <dsp:cNvPr id="0" name=""/>
        <dsp:cNvSpPr/>
      </dsp:nvSpPr>
      <dsp:spPr>
        <a:xfrm>
          <a:off x="6356591" y="2256115"/>
          <a:ext cx="2887415" cy="180463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accent5">
              <a:hueOff val="11178319"/>
              <a:satOff val="-9634"/>
              <a:lumOff val="1274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kern="1200" dirty="0" smtClean="0"/>
            <a:t>1.0 mgs %</a:t>
          </a:r>
          <a:endParaRPr lang="en-US" sz="4400" kern="1200" dirty="0"/>
        </a:p>
      </dsp:txBody>
      <dsp:txXfrm>
        <a:off x="6409447" y="2308971"/>
        <a:ext cx="2781703" cy="169892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9784E1-95A0-4CDF-AF83-8E0069FD7ED9}">
      <dsp:nvSpPr>
        <dsp:cNvPr id="0" name=""/>
        <dsp:cNvSpPr/>
      </dsp:nvSpPr>
      <dsp:spPr>
        <a:xfrm>
          <a:off x="972264" y="3174"/>
          <a:ext cx="2557462" cy="153447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Sr. total cholesterol – 150 mgs %</a:t>
          </a:r>
          <a:endParaRPr lang="en-US" sz="3100" kern="1200" dirty="0"/>
        </a:p>
      </dsp:txBody>
      <dsp:txXfrm>
        <a:off x="972264" y="3174"/>
        <a:ext cx="2557462" cy="1534477"/>
      </dsp:txXfrm>
    </dsp:sp>
    <dsp:sp modelId="{D56480BB-E2F4-49D9-9B85-B84F1F68C490}">
      <dsp:nvSpPr>
        <dsp:cNvPr id="0" name=""/>
        <dsp:cNvSpPr/>
      </dsp:nvSpPr>
      <dsp:spPr>
        <a:xfrm>
          <a:off x="3785473" y="3174"/>
          <a:ext cx="2557462" cy="1534477"/>
        </a:xfrm>
        <a:prstGeom prst="rect">
          <a:avLst/>
        </a:prstGeom>
        <a:solidFill>
          <a:schemeClr val="accent5">
            <a:hueOff val="2794580"/>
            <a:satOff val="-2409"/>
            <a:lumOff val="318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Sr. TGL – 100 mgs % </a:t>
          </a:r>
          <a:endParaRPr lang="en-US" sz="3100" kern="1200" dirty="0"/>
        </a:p>
      </dsp:txBody>
      <dsp:txXfrm>
        <a:off x="3785473" y="3174"/>
        <a:ext cx="2557462" cy="1534477"/>
      </dsp:txXfrm>
    </dsp:sp>
    <dsp:sp modelId="{73E30687-CD9D-4B56-BEDB-3D1C2B487464}">
      <dsp:nvSpPr>
        <dsp:cNvPr id="0" name=""/>
        <dsp:cNvSpPr/>
      </dsp:nvSpPr>
      <dsp:spPr>
        <a:xfrm>
          <a:off x="972264" y="1793398"/>
          <a:ext cx="2557462" cy="1534477"/>
        </a:xfrm>
        <a:prstGeom prst="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Sr. HDL – 20 mgs %</a:t>
          </a:r>
          <a:endParaRPr lang="en-US" sz="3100" kern="1200" dirty="0"/>
        </a:p>
      </dsp:txBody>
      <dsp:txXfrm>
        <a:off x="972264" y="1793398"/>
        <a:ext cx="2557462" cy="1534477"/>
      </dsp:txXfrm>
    </dsp:sp>
    <dsp:sp modelId="{E0145692-B25C-49B8-8ECA-5EF2D9A4249F}">
      <dsp:nvSpPr>
        <dsp:cNvPr id="0" name=""/>
        <dsp:cNvSpPr/>
      </dsp:nvSpPr>
      <dsp:spPr>
        <a:xfrm>
          <a:off x="3785473" y="1793398"/>
          <a:ext cx="2557462" cy="1534477"/>
        </a:xfrm>
        <a:prstGeom prst="rect">
          <a:avLst/>
        </a:prstGeom>
        <a:solidFill>
          <a:schemeClr val="accent5">
            <a:hueOff val="8383739"/>
            <a:satOff val="-7226"/>
            <a:lumOff val="956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Sr. VLDL – 20 mgs %</a:t>
          </a:r>
          <a:endParaRPr lang="en-US" sz="3100" kern="1200" dirty="0"/>
        </a:p>
      </dsp:txBody>
      <dsp:txXfrm>
        <a:off x="3785473" y="1793398"/>
        <a:ext cx="2557462" cy="1534477"/>
      </dsp:txXfrm>
    </dsp:sp>
    <dsp:sp modelId="{E05883F9-9FB5-4C6F-96BD-A34477DE690E}">
      <dsp:nvSpPr>
        <dsp:cNvPr id="0" name=""/>
        <dsp:cNvSpPr/>
      </dsp:nvSpPr>
      <dsp:spPr>
        <a:xfrm>
          <a:off x="2378868" y="3583622"/>
          <a:ext cx="2557462" cy="1534477"/>
        </a:xfrm>
        <a:prstGeom prst="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100" kern="1200" dirty="0" smtClean="0"/>
            <a:t>Sr. LDL – 110 mgs %</a:t>
          </a:r>
          <a:endParaRPr lang="en-US" sz="3100" kern="1200" dirty="0"/>
        </a:p>
      </dsp:txBody>
      <dsp:txXfrm>
        <a:off x="2378868" y="3583622"/>
        <a:ext cx="2557462" cy="153447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007AE5-C2F4-47CF-9582-22A127BAC7FC}">
      <dsp:nvSpPr>
        <dsp:cNvPr id="0" name=""/>
        <dsp:cNvSpPr/>
      </dsp:nvSpPr>
      <dsp:spPr>
        <a:xfrm>
          <a:off x="6169602" y="2383118"/>
          <a:ext cx="2916876" cy="1750125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total testosterone – </a:t>
          </a:r>
          <a:r>
            <a:rPr lang="en-US" sz="2500" b="1" kern="1200" dirty="0" smtClean="0">
              <a:solidFill>
                <a:schemeClr val="tx1"/>
              </a:solidFill>
            </a:rPr>
            <a:t>196 ng/dl </a:t>
          </a:r>
        </a:p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(normal 270-1070 ng/dl)</a:t>
          </a:r>
          <a:endParaRPr lang="en-US" sz="2500" kern="1200" dirty="0"/>
        </a:p>
      </dsp:txBody>
      <dsp:txXfrm>
        <a:off x="6169602" y="2383118"/>
        <a:ext cx="2916876" cy="1750125"/>
      </dsp:txXfrm>
    </dsp:sp>
    <dsp:sp modelId="{7423F54B-265D-4189-B0D3-670793859FEC}">
      <dsp:nvSpPr>
        <dsp:cNvPr id="0" name=""/>
        <dsp:cNvSpPr/>
      </dsp:nvSpPr>
      <dsp:spPr>
        <a:xfrm>
          <a:off x="3140600" y="4409764"/>
          <a:ext cx="2916876" cy="1750125"/>
        </a:xfrm>
        <a:prstGeom prst="rect">
          <a:avLst/>
        </a:prstGeom>
        <a:solidFill>
          <a:schemeClr val="accent5">
            <a:hueOff val="1863053"/>
            <a:satOff val="-1606"/>
            <a:lumOff val="2124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sr. Growth hormone </a:t>
          </a:r>
          <a:r>
            <a:rPr lang="en-US" sz="2500" kern="1200" dirty="0" smtClean="0">
              <a:solidFill>
                <a:schemeClr val="tx1"/>
              </a:solidFill>
            </a:rPr>
            <a:t>- </a:t>
          </a:r>
          <a:r>
            <a:rPr lang="en-US" sz="2800" b="1" kern="1200" dirty="0" smtClean="0">
              <a:solidFill>
                <a:schemeClr val="tx1"/>
              </a:solidFill>
            </a:rPr>
            <a:t>35.30 ng/ml </a:t>
          </a:r>
          <a:r>
            <a:rPr lang="en-US" sz="2500" kern="1200" dirty="0" smtClean="0"/>
            <a:t>(normal &lt; 3 ng/ml )</a:t>
          </a:r>
          <a:endParaRPr lang="en-US" sz="2500" kern="1200" dirty="0" smtClean="0"/>
        </a:p>
      </dsp:txBody>
      <dsp:txXfrm>
        <a:off x="3140600" y="4409764"/>
        <a:ext cx="2916876" cy="1750125"/>
      </dsp:txXfrm>
    </dsp:sp>
    <dsp:sp modelId="{86F5A9E7-2E0E-4BAC-B7BC-3EF83DAB2DE3}">
      <dsp:nvSpPr>
        <dsp:cNvPr id="0" name=""/>
        <dsp:cNvSpPr/>
      </dsp:nvSpPr>
      <dsp:spPr>
        <a:xfrm>
          <a:off x="37890" y="460850"/>
          <a:ext cx="2916876" cy="1750125"/>
        </a:xfrm>
        <a:prstGeom prst="rect">
          <a:avLst/>
        </a:prstGeom>
        <a:solidFill>
          <a:schemeClr val="accent5">
            <a:hueOff val="3726106"/>
            <a:satOff val="-3211"/>
            <a:lumOff val="4249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Sr.T4  - 80 ng/ml  (normal 55-135 ng/ml)</a:t>
          </a:r>
          <a:endParaRPr lang="en-US" sz="2500" kern="1200" dirty="0" smtClean="0"/>
        </a:p>
      </dsp:txBody>
      <dsp:txXfrm>
        <a:off x="37890" y="460850"/>
        <a:ext cx="2916876" cy="1750125"/>
      </dsp:txXfrm>
    </dsp:sp>
    <dsp:sp modelId="{19A8AA8E-6CDA-44C4-952C-15D5CC0F44AF}">
      <dsp:nvSpPr>
        <dsp:cNvPr id="0" name=""/>
        <dsp:cNvSpPr/>
      </dsp:nvSpPr>
      <dsp:spPr>
        <a:xfrm>
          <a:off x="0" y="2396588"/>
          <a:ext cx="2916876" cy="1750125"/>
        </a:xfrm>
        <a:prstGeom prst="rect">
          <a:avLst/>
        </a:prstGeom>
        <a:solidFill>
          <a:schemeClr val="accent5">
            <a:hueOff val="5589159"/>
            <a:satOff val="-4817"/>
            <a:lumOff val="6373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TSH   -  4 miu /ml  (normal 0.17-4.05 miu/ml)</a:t>
          </a:r>
          <a:endParaRPr lang="en-US" sz="2500" kern="1200" dirty="0" smtClean="0"/>
        </a:p>
      </dsp:txBody>
      <dsp:txXfrm>
        <a:off x="0" y="2396588"/>
        <a:ext cx="2916876" cy="1750125"/>
      </dsp:txXfrm>
    </dsp:sp>
    <dsp:sp modelId="{793DA9BC-6A09-4156-B21B-6830B434267D}">
      <dsp:nvSpPr>
        <dsp:cNvPr id="0" name=""/>
        <dsp:cNvSpPr/>
      </dsp:nvSpPr>
      <dsp:spPr>
        <a:xfrm>
          <a:off x="3106998" y="450238"/>
          <a:ext cx="2916876" cy="1750125"/>
        </a:xfrm>
        <a:prstGeom prst="rect">
          <a:avLst/>
        </a:prstGeom>
        <a:solidFill>
          <a:schemeClr val="accent5">
            <a:hueOff val="7452213"/>
            <a:satOff val="-6423"/>
            <a:lumOff val="8497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LH      -  3 IU/L         (normal 1.8- 8.6 IU/L)</a:t>
          </a:r>
          <a:endParaRPr lang="en-US" sz="2500" kern="1200" dirty="0" smtClean="0"/>
        </a:p>
      </dsp:txBody>
      <dsp:txXfrm>
        <a:off x="3106998" y="450238"/>
        <a:ext cx="2916876" cy="1750125"/>
      </dsp:txXfrm>
    </dsp:sp>
    <dsp:sp modelId="{C7C103FC-9D81-4568-A134-F72C0279504E}">
      <dsp:nvSpPr>
        <dsp:cNvPr id="0" name=""/>
        <dsp:cNvSpPr/>
      </dsp:nvSpPr>
      <dsp:spPr>
        <a:xfrm>
          <a:off x="3148680" y="2383112"/>
          <a:ext cx="2916876" cy="1750125"/>
        </a:xfrm>
        <a:prstGeom prst="rect">
          <a:avLst/>
        </a:prstGeom>
        <a:solidFill>
          <a:schemeClr val="accent5">
            <a:hueOff val="9315266"/>
            <a:satOff val="-8028"/>
            <a:lumOff val="10622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FSH   -  4.6 IU/L    (normal 1.42-15.4 IU/L)</a:t>
          </a:r>
          <a:endParaRPr lang="en-US" sz="2500" kern="1200" dirty="0"/>
        </a:p>
      </dsp:txBody>
      <dsp:txXfrm>
        <a:off x="3148680" y="2383112"/>
        <a:ext cx="2916876" cy="1750125"/>
      </dsp:txXfrm>
    </dsp:sp>
    <dsp:sp modelId="{AFF33771-1DBF-4C55-BE6F-F664A3914CC9}">
      <dsp:nvSpPr>
        <dsp:cNvPr id="0" name=""/>
        <dsp:cNvSpPr/>
      </dsp:nvSpPr>
      <dsp:spPr>
        <a:xfrm>
          <a:off x="6146121" y="462291"/>
          <a:ext cx="2916876" cy="1750125"/>
        </a:xfrm>
        <a:prstGeom prst="rect">
          <a:avLst/>
        </a:prstGeom>
        <a:solidFill>
          <a:schemeClr val="accent5">
            <a:hueOff val="11178319"/>
            <a:satOff val="-9634"/>
            <a:lumOff val="12746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Prolactin – 8mcg/l  (normal 3-15 mcg/L)</a:t>
          </a:r>
          <a:endParaRPr lang="en-US" sz="2500" kern="1200" dirty="0" smtClean="0"/>
        </a:p>
      </dsp:txBody>
      <dsp:txXfrm>
        <a:off x="6146121" y="462291"/>
        <a:ext cx="2916876" cy="175012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99282E-4E96-4105-AACD-A91D0D8EF910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9C259-E85A-4F5F-B3E2-4AE2DE10FB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91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D79C259-E85A-4F5F-B3E2-4AE2DE10FB6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771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9517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826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2094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549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573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491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53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14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231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6462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0505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A429483-673A-40C2-B094-55F0E533DC15}" type="datetimeFigureOut">
              <a:rPr lang="en-US" smtClean="0"/>
              <a:t>1/19/2016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2F60EFAA-3B50-4A6D-920A-2DFE0D2A92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38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36270" y="1298449"/>
            <a:ext cx="7648778" cy="1587256"/>
          </a:xfrm>
        </p:spPr>
        <p:txBody>
          <a:bodyPr>
            <a:normAutofit/>
          </a:bodyPr>
          <a:lstStyle/>
          <a:p>
            <a:r>
              <a:rPr lang="en-US" sz="4000" dirty="0" smtClean="0"/>
              <a:t> </a:t>
            </a:r>
            <a:r>
              <a:rPr lang="en-US" sz="4000" dirty="0" smtClean="0"/>
              <a:t>AN  </a:t>
            </a:r>
            <a:r>
              <a:rPr lang="en-US" sz="4000" dirty="0" smtClean="0"/>
              <a:t>INTERESTING  </a:t>
            </a:r>
            <a:r>
              <a:rPr lang="en-US" sz="4000" dirty="0" smtClean="0"/>
              <a:t>CASE OF     CARDIOMYOPATHY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42556" y="3146961"/>
            <a:ext cx="7821449" cy="2755075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Vth MEDIACAL UNIT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DR.J.SANGU MANI M.D, D.diab.</a:t>
            </a:r>
          </a:p>
          <a:p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DR.MURUGESAN M.D</a:t>
            </a:r>
          </a:p>
          <a:p>
            <a:r>
              <a:rPr lang="en-US" sz="3200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DR.R.SUNDARAM </a:t>
            </a:r>
            <a:r>
              <a:rPr lang="en-US" sz="32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M.D</a:t>
            </a:r>
          </a:p>
        </p:txBody>
      </p:sp>
    </p:spTree>
    <p:extLst>
      <p:ext uri="{BB962C8B-B14F-4D97-AF65-F5344CB8AC3E}">
        <p14:creationId xmlns:p14="http://schemas.microsoft.com/office/powerpoint/2010/main" val="3751679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Big hands with wide finger tips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012" y="426244"/>
            <a:ext cx="8258175" cy="619363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6852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" t="19617" r="4548" b="10154"/>
          <a:stretch/>
        </p:blipFill>
        <p:spPr>
          <a:xfrm>
            <a:off x="990498" y="528638"/>
            <a:ext cx="10958839" cy="601046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027434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22875" y="1136760"/>
            <a:ext cx="8735700" cy="458826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No pallor</a:t>
            </a:r>
          </a:p>
          <a:p>
            <a:r>
              <a:rPr lang="en-US" sz="2800" dirty="0" smtClean="0"/>
              <a:t>No icterus </a:t>
            </a:r>
          </a:p>
          <a:p>
            <a:r>
              <a:rPr lang="en-US" sz="2800" dirty="0" smtClean="0"/>
              <a:t>No clubbing</a:t>
            </a:r>
          </a:p>
          <a:p>
            <a:r>
              <a:rPr lang="en-US" sz="2800" dirty="0" smtClean="0"/>
              <a:t>No cyanosis</a:t>
            </a:r>
          </a:p>
          <a:p>
            <a:r>
              <a:rPr lang="en-US" sz="2800" dirty="0" smtClean="0"/>
              <a:t>No lymphadenopathy</a:t>
            </a:r>
          </a:p>
          <a:p>
            <a:r>
              <a:rPr lang="en-US" sz="2800" dirty="0" smtClean="0"/>
              <a:t>B/L pitting pedal edema +</a:t>
            </a:r>
          </a:p>
          <a:p>
            <a:r>
              <a:rPr lang="en-US" sz="2800" dirty="0" smtClean="0"/>
              <a:t>Right side amputated great toe + </a:t>
            </a:r>
          </a:p>
        </p:txBody>
      </p:sp>
    </p:spTree>
    <p:extLst>
      <p:ext uri="{BB962C8B-B14F-4D97-AF65-F5344CB8AC3E}">
        <p14:creationId xmlns:p14="http://schemas.microsoft.com/office/powerpoint/2010/main" val="156151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VITALS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6317" y="748146"/>
            <a:ext cx="7742711" cy="22681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normAutofit fontScale="85000" lnSpcReduction="20000"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3300" dirty="0" smtClean="0"/>
              <a:t>HEIGHT  – 175 cms</a:t>
            </a:r>
            <a:endParaRPr lang="en-US" sz="3300" dirty="0"/>
          </a:p>
          <a:p>
            <a:r>
              <a:rPr lang="en-US" sz="3300" dirty="0"/>
              <a:t>W</a:t>
            </a:r>
            <a:r>
              <a:rPr lang="en-US" sz="3300" dirty="0" smtClean="0"/>
              <a:t>EIGHT – 96 kgs</a:t>
            </a:r>
          </a:p>
          <a:p>
            <a:r>
              <a:rPr lang="en-US" sz="3300" dirty="0" smtClean="0"/>
              <a:t>BMI          – 31.3 kgs / m</a:t>
            </a:r>
            <a:r>
              <a:rPr lang="en-US" sz="3300" baseline="30000" dirty="0" smtClean="0"/>
              <a:t>2 </a:t>
            </a:r>
            <a:r>
              <a:rPr lang="en-US" sz="3300" dirty="0" smtClean="0"/>
              <a:t> (Obese class-I )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446317" y="3572494"/>
            <a:ext cx="7742711" cy="22681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8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3300" dirty="0" smtClean="0"/>
              <a:t>BP                          –  150/100 mmHg</a:t>
            </a:r>
          </a:p>
          <a:p>
            <a:r>
              <a:rPr lang="en-US" sz="3300" dirty="0" smtClean="0"/>
              <a:t>PULSE                 –  110 / mt, regular</a:t>
            </a:r>
          </a:p>
          <a:p>
            <a:r>
              <a:rPr lang="en-US" sz="3300" dirty="0" smtClean="0"/>
              <a:t>RESPIRATION  –   26/ mt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661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1123837"/>
            <a:ext cx="3057526" cy="4601183"/>
          </a:xfrm>
        </p:spPr>
        <p:txBody>
          <a:bodyPr/>
          <a:lstStyle/>
          <a:p>
            <a:r>
              <a:rPr lang="en-US" dirty="0" smtClean="0"/>
              <a:t>SYSTEM EXAMINATION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446317" y="748146"/>
            <a:ext cx="7742711" cy="22681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endParaRPr lang="en-US" sz="2400" dirty="0" smtClean="0"/>
          </a:p>
          <a:p>
            <a:endParaRPr lang="en-US" sz="2400" dirty="0" smtClean="0"/>
          </a:p>
          <a:p>
            <a:r>
              <a:rPr lang="en-US" sz="2800" dirty="0" smtClean="0"/>
              <a:t>CVS – S1 S2 +, no murmur</a:t>
            </a:r>
            <a:endParaRPr lang="en-US" sz="2800" dirty="0"/>
          </a:p>
          <a:p>
            <a:r>
              <a:rPr lang="en-US" sz="2800" dirty="0" smtClean="0"/>
              <a:t>RS    – NVBS + , B/L crepts +</a:t>
            </a:r>
          </a:p>
          <a:p>
            <a:endParaRPr lang="en-US" sz="2400" dirty="0" smtClean="0"/>
          </a:p>
          <a:p>
            <a:endParaRPr lang="en-US" sz="2400" dirty="0"/>
          </a:p>
        </p:txBody>
      </p:sp>
      <p:sp>
        <p:nvSpPr>
          <p:cNvPr id="5" name="Content Placeholder 3"/>
          <p:cNvSpPr txBox="1">
            <a:spLocks/>
          </p:cNvSpPr>
          <p:nvPr/>
        </p:nvSpPr>
        <p:spPr>
          <a:xfrm>
            <a:off x="2446317" y="3961112"/>
            <a:ext cx="7742711" cy="22681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/>
              <a:t>P/A    </a:t>
            </a:r>
            <a:r>
              <a:rPr lang="en-US" sz="2800" dirty="0"/>
              <a:t>– </a:t>
            </a:r>
            <a:r>
              <a:rPr lang="en-US" sz="2800" dirty="0" smtClean="0"/>
              <a:t>soft, no hepatosplenomegaly</a:t>
            </a:r>
          </a:p>
          <a:p>
            <a:pPr marL="0" indent="0">
              <a:buNone/>
            </a:pPr>
            <a:r>
              <a:rPr lang="en-US" sz="2800" dirty="0"/>
              <a:t>CNS  – </a:t>
            </a:r>
            <a:r>
              <a:rPr lang="en-US" sz="2800" dirty="0" smtClean="0"/>
              <a:t>NFND</a:t>
            </a:r>
            <a:endParaRPr lang="en-US" sz="2800" dirty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07300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443844" cy="4601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 INVESTIGATIONS</a:t>
            </a:r>
            <a:endParaRPr lang="en-US" sz="32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46669648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8627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1848176"/>
              </p:ext>
            </p:extLst>
          </p:nvPr>
        </p:nvGraphicFramePr>
        <p:xfrm>
          <a:off x="593767" y="1123837"/>
          <a:ext cx="10367158" cy="406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627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87725062"/>
              </p:ext>
            </p:extLst>
          </p:nvPr>
        </p:nvGraphicFramePr>
        <p:xfrm>
          <a:off x="593767" y="1123837"/>
          <a:ext cx="10367158" cy="4061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74597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LIPID PROFILE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3655148"/>
              </p:ext>
            </p:extLst>
          </p:nvPr>
        </p:nvGraphicFramePr>
        <p:xfrm>
          <a:off x="3868738" y="863600"/>
          <a:ext cx="7315200" cy="51212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6414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531" y="-531687"/>
            <a:ext cx="4014808" cy="308853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CHEST XRAY</a:t>
            </a:r>
            <a:endParaRPr lang="en-US" sz="2800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199408" y="1239634"/>
            <a:ext cx="9191501" cy="131721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 smtClean="0">
                <a:solidFill>
                  <a:schemeClr val="tx1"/>
                </a:solidFill>
              </a:rPr>
              <a:t>cardiomegaly</a:t>
            </a:r>
            <a:r>
              <a:rPr lang="en-US" sz="2800" dirty="0" smtClean="0"/>
              <a:t> with loculated right side pleural effusion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8644" y="1388104"/>
            <a:ext cx="4014808" cy="30885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smtClean="0"/>
              <a:t>USG ABDOMEN</a:t>
            </a:r>
            <a:endParaRPr lang="en-US" sz="2800" dirty="0"/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199408" y="3135087"/>
            <a:ext cx="9373342" cy="296567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r>
              <a:rPr lang="en-US" sz="3000" dirty="0" smtClean="0"/>
              <a:t>LIVER measures </a:t>
            </a:r>
            <a:r>
              <a:rPr lang="en-US" sz="3000" dirty="0" smtClean="0">
                <a:solidFill>
                  <a:schemeClr val="tx1"/>
                </a:solidFill>
              </a:rPr>
              <a:t>16 cms </a:t>
            </a:r>
            <a:r>
              <a:rPr lang="en-US" sz="3000" dirty="0" smtClean="0"/>
              <a:t>with normal echoes</a:t>
            </a:r>
          </a:p>
          <a:p>
            <a:pPr marL="0" indent="0">
              <a:buNone/>
            </a:pPr>
            <a:r>
              <a:rPr lang="en-US" sz="3000" dirty="0" smtClean="0"/>
              <a:t>IVC &amp; hepatic veins appear prominent</a:t>
            </a:r>
          </a:p>
          <a:p>
            <a:pPr marL="0" indent="0">
              <a:buNone/>
            </a:pPr>
            <a:r>
              <a:rPr lang="en-US" sz="3000" dirty="0" smtClean="0"/>
              <a:t>SPLEEN measures </a:t>
            </a:r>
            <a:r>
              <a:rPr lang="en-US" sz="3000" dirty="0" smtClean="0">
                <a:solidFill>
                  <a:schemeClr val="tx1"/>
                </a:solidFill>
              </a:rPr>
              <a:t>12.5 cms </a:t>
            </a:r>
            <a:r>
              <a:rPr lang="en-US" sz="3000" dirty="0" smtClean="0"/>
              <a:t>with normal echoes </a:t>
            </a:r>
          </a:p>
          <a:p>
            <a:pPr marL="0" indent="0">
              <a:buNone/>
            </a:pPr>
            <a:r>
              <a:rPr lang="en-US" sz="3000" dirty="0" smtClean="0"/>
              <a:t>right kidney </a:t>
            </a:r>
            <a:r>
              <a:rPr lang="en-US" sz="3000" dirty="0" smtClean="0"/>
              <a:t>- </a:t>
            </a:r>
            <a:r>
              <a:rPr lang="en-US" sz="3000" dirty="0" smtClean="0">
                <a:solidFill>
                  <a:schemeClr val="tx1"/>
                </a:solidFill>
              </a:rPr>
              <a:t>11</a:t>
            </a:r>
            <a:r>
              <a:rPr lang="en-US" sz="3000" dirty="0">
                <a:solidFill>
                  <a:schemeClr val="tx1"/>
                </a:solidFill>
              </a:rPr>
              <a:t>×</a:t>
            </a:r>
            <a:r>
              <a:rPr lang="en-US" sz="3000" dirty="0" smtClean="0">
                <a:solidFill>
                  <a:schemeClr val="tx1"/>
                </a:solidFill>
              </a:rPr>
              <a:t>6</a:t>
            </a:r>
            <a:r>
              <a:rPr lang="en-US" sz="3000" dirty="0" smtClean="0">
                <a:solidFill>
                  <a:schemeClr val="tx1"/>
                </a:solidFill>
              </a:rPr>
              <a:t> cms   </a:t>
            </a:r>
            <a:r>
              <a:rPr lang="en-US" sz="3000" dirty="0" smtClean="0"/>
              <a:t>left kidney – </a:t>
            </a:r>
            <a:r>
              <a:rPr lang="en-US" sz="3000" dirty="0" smtClean="0">
                <a:solidFill>
                  <a:schemeClr val="tx1"/>
                </a:solidFill>
              </a:rPr>
              <a:t>12.3</a:t>
            </a:r>
            <a:r>
              <a:rPr lang="en-US" sz="3000" dirty="0" smtClean="0">
                <a:solidFill>
                  <a:schemeClr val="tx1"/>
                </a:solidFill>
              </a:rPr>
              <a:t>×7 cms</a:t>
            </a:r>
          </a:p>
          <a:p>
            <a:pPr marL="0" indent="0">
              <a:buNone/>
            </a:pPr>
            <a:r>
              <a:rPr lang="en-US" sz="3000" dirty="0" smtClean="0"/>
              <a:t>B/L </a:t>
            </a:r>
            <a:r>
              <a:rPr lang="en-US" sz="3000" dirty="0"/>
              <a:t>kidneys CMD </a:t>
            </a:r>
            <a:r>
              <a:rPr lang="en-US" sz="3000" dirty="0" smtClean="0"/>
              <a:t>maintained, cortical echoes normal</a:t>
            </a:r>
            <a:endParaRPr lang="en-US" sz="3000" dirty="0" smtClean="0"/>
          </a:p>
          <a:p>
            <a:pPr marL="0" indent="0">
              <a:buNone/>
            </a:pPr>
            <a:endParaRPr 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1997150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12518"/>
            <a:ext cx="3200401" cy="6437540"/>
          </a:xfrm>
        </p:spPr>
        <p:txBody>
          <a:bodyPr>
            <a:normAutofit/>
          </a:bodyPr>
          <a:lstStyle/>
          <a:p>
            <a:pPr lvl="0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HISTORY</a:t>
            </a:r>
            <a:r>
              <a:rPr lang="en-US" sz="3000" b="1" dirty="0" smtClean="0"/>
              <a:t/>
            </a:r>
            <a:br>
              <a:rPr lang="en-US" sz="3000" b="1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r>
              <a:rPr lang="en-US" sz="28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itchFamily="34" charset="0"/>
              </a:rPr>
              <a:t>SYMPTOMS</a:t>
            </a: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en-US" sz="3000" dirty="0" smtClean="0"/>
              <a:t/>
            </a:r>
            <a:br>
              <a:rPr lang="en-US" sz="3000" dirty="0" smtClean="0"/>
            </a:br>
            <a:r>
              <a:rPr lang="en-US" sz="3000" dirty="0"/>
              <a:t/>
            </a:r>
            <a:br>
              <a:rPr lang="en-US" sz="3000" dirty="0"/>
            </a:br>
            <a:endParaRPr lang="en-US" sz="30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600200" y="1211842"/>
            <a:ext cx="9239011" cy="1211282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Male, 57 years old, Farmer, 2 children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600200" y="3016332"/>
            <a:ext cx="9239012" cy="2958071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Breathlessness since 20 days NYHA class IV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Orthopnea +   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Easy fatigability +</a:t>
            </a:r>
          </a:p>
          <a:p>
            <a:pPr lvl="0"/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Excessive sweating +</a:t>
            </a:r>
          </a:p>
          <a:p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Snoring / sleep disturbance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/ 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sleep </a:t>
            </a:r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apnea /</a:t>
            </a:r>
            <a:endParaRPr lang="en-US" sz="2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  <a:p>
            <a:pPr lvl="0"/>
            <a:r>
              <a:rPr lang="en-US" sz="2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excessive </a:t>
            </a:r>
            <a:r>
              <a:rPr lang="en-US" sz="28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daytime sleepiness </a:t>
            </a:r>
          </a:p>
        </p:txBody>
      </p:sp>
    </p:spTree>
    <p:extLst>
      <p:ext uri="{BB962C8B-B14F-4D97-AF65-F5344CB8AC3E}">
        <p14:creationId xmlns:p14="http://schemas.microsoft.com/office/powerpoint/2010/main" val="3794008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968" y="149397"/>
            <a:ext cx="4014808" cy="3088531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ECG</a:t>
            </a:r>
            <a:endParaRPr lang="en-US" sz="3200" b="1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889335" y="465108"/>
            <a:ext cx="9554953" cy="2906743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1200" dirty="0" smtClean="0"/>
          </a:p>
          <a:p>
            <a:pPr marL="0" indent="0">
              <a:buNone/>
            </a:pPr>
            <a:endParaRPr lang="en-US" sz="11200" dirty="0"/>
          </a:p>
          <a:p>
            <a:r>
              <a:rPr lang="en-US" sz="11200" dirty="0"/>
              <a:t>HR -150 / mts , normal sinus </a:t>
            </a:r>
            <a:r>
              <a:rPr lang="en-US" sz="11200" dirty="0" smtClean="0"/>
              <a:t>rhythm</a:t>
            </a:r>
            <a:r>
              <a:rPr lang="en-US" sz="11200" dirty="0" smtClean="0"/>
              <a:t>, Left </a:t>
            </a:r>
            <a:r>
              <a:rPr lang="en-US" sz="11200" dirty="0"/>
              <a:t>axis deviation +</a:t>
            </a:r>
          </a:p>
          <a:p>
            <a:r>
              <a:rPr lang="en-US" sz="11200" dirty="0"/>
              <a:t>PR – 160 </a:t>
            </a:r>
            <a:r>
              <a:rPr lang="en-US" sz="11200" dirty="0" smtClean="0"/>
              <a:t>ms ,QRS </a:t>
            </a:r>
            <a:r>
              <a:rPr lang="en-US" sz="11200" dirty="0"/>
              <a:t>– 80 ms</a:t>
            </a:r>
          </a:p>
          <a:p>
            <a:r>
              <a:rPr lang="en-US" sz="11200" dirty="0" smtClean="0"/>
              <a:t>Persistent </a:t>
            </a:r>
            <a:r>
              <a:rPr lang="en-US" sz="11200" dirty="0"/>
              <a:t>S wave in V1 to V6</a:t>
            </a:r>
          </a:p>
          <a:p>
            <a:r>
              <a:rPr lang="en-US" sz="11200" dirty="0"/>
              <a:t>I , aVl  T wave inversion +</a:t>
            </a:r>
          </a:p>
          <a:p>
            <a:pPr marL="0" indent="0">
              <a:buNone/>
            </a:pPr>
            <a:endParaRPr lang="en-US" sz="11200" dirty="0"/>
          </a:p>
          <a:p>
            <a:endParaRPr lang="en-US" sz="11200" dirty="0"/>
          </a:p>
          <a:p>
            <a:pPr marL="0" indent="0">
              <a:buNone/>
            </a:pPr>
            <a:endParaRPr lang="en-US" sz="9600" dirty="0" smtClean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889335" y="3553639"/>
            <a:ext cx="9554953" cy="2835286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/>
          </a:p>
          <a:p>
            <a:pPr marL="0" indent="0">
              <a:buNone/>
            </a:pPr>
            <a:endParaRPr lang="en-US" sz="11200" dirty="0" smtClean="0"/>
          </a:p>
          <a:p>
            <a:pPr marL="0" indent="0">
              <a:buNone/>
            </a:pPr>
            <a:r>
              <a:rPr lang="en-US" sz="11200" dirty="0" smtClean="0"/>
              <a:t>LVEF – 26%</a:t>
            </a:r>
          </a:p>
          <a:p>
            <a:pPr marL="0" indent="0">
              <a:buNone/>
            </a:pPr>
            <a:r>
              <a:rPr lang="en-US" sz="11200" dirty="0" smtClean="0"/>
              <a:t>Left atrium, left ventricle dilated</a:t>
            </a:r>
          </a:p>
          <a:p>
            <a:pPr marL="0" indent="0">
              <a:buNone/>
            </a:pPr>
            <a:r>
              <a:rPr lang="en-US" sz="11200" dirty="0" smtClean="0"/>
              <a:t>global hypokinesia of left ventricle</a:t>
            </a:r>
          </a:p>
          <a:p>
            <a:pPr marL="0" indent="0">
              <a:buNone/>
            </a:pPr>
            <a:r>
              <a:rPr lang="en-US" sz="11200" dirty="0" smtClean="0"/>
              <a:t>mild </a:t>
            </a:r>
            <a:r>
              <a:rPr lang="en-US" sz="11200" dirty="0" smtClean="0"/>
              <a:t>MR</a:t>
            </a:r>
            <a:endParaRPr lang="en-US" sz="11200" dirty="0"/>
          </a:p>
          <a:p>
            <a:pPr marL="0" indent="0">
              <a:buNone/>
            </a:pPr>
            <a:r>
              <a:rPr lang="en-US" sz="11200" dirty="0" smtClean="0"/>
              <a:t>Imp : </a:t>
            </a:r>
            <a:r>
              <a:rPr lang="en-US" sz="11200" dirty="0" smtClean="0">
                <a:solidFill>
                  <a:schemeClr val="tx1"/>
                </a:solidFill>
              </a:rPr>
              <a:t>DCM </a:t>
            </a:r>
            <a:r>
              <a:rPr lang="en-US" sz="11200" dirty="0" smtClean="0">
                <a:solidFill>
                  <a:schemeClr val="tx1"/>
                </a:solidFill>
              </a:rPr>
              <a:t>with severe LV systolic dysfunction</a:t>
            </a:r>
          </a:p>
          <a:p>
            <a:pPr marL="0" indent="0">
              <a:buNone/>
            </a:pPr>
            <a:r>
              <a:rPr lang="en-US" sz="11200" dirty="0" smtClean="0"/>
              <a:t>Mild pericardial effusion</a:t>
            </a:r>
            <a:endParaRPr lang="en-US" sz="11200" dirty="0"/>
          </a:p>
          <a:p>
            <a:pPr marL="0" indent="0">
              <a:buNone/>
            </a:pPr>
            <a:endParaRPr lang="en-US" sz="9600" dirty="0" smtClean="0"/>
          </a:p>
          <a:p>
            <a:pPr marL="0" indent="0">
              <a:buNone/>
            </a:pPr>
            <a:r>
              <a:rPr lang="en-US" sz="2800" dirty="0" smtClean="0"/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969" y="4300538"/>
            <a:ext cx="20074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ECHO</a:t>
            </a:r>
            <a:endParaRPr lang="en-US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7248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60" y="0"/>
            <a:ext cx="4014808" cy="308853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ENDOCRINOLOGIST SUGGEST</a:t>
            </a:r>
            <a:endParaRPr lang="en-US" sz="2800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795648" y="1935678"/>
            <a:ext cx="10319656" cy="427511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5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800" dirty="0" smtClean="0"/>
          </a:p>
          <a:p>
            <a:pPr marL="0" indent="0">
              <a:buNone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28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5100" dirty="0" smtClean="0"/>
              <a:t>Sr.T4 , TSH ,LH , FSH </a:t>
            </a:r>
            <a:r>
              <a:rPr lang="en-US" sz="5100" dirty="0"/>
              <a:t>, </a:t>
            </a:r>
            <a:r>
              <a:rPr lang="en-US" sz="5100" dirty="0" smtClean="0"/>
              <a:t>prolactin ,total testosterone, </a:t>
            </a:r>
            <a:r>
              <a:rPr lang="en-US" sz="5100" dirty="0" smtClean="0"/>
              <a:t>measurement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100" dirty="0" smtClean="0"/>
              <a:t>Growth </a:t>
            </a:r>
            <a:r>
              <a:rPr lang="en-US" sz="5100" dirty="0"/>
              <a:t>hormone level (Overnight fasting &amp; 60 minutes after 75 gram of glucose ingestion) 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100" dirty="0" smtClean="0"/>
              <a:t>Contrast </a:t>
            </a:r>
            <a:r>
              <a:rPr lang="en-US" sz="5100" dirty="0" smtClean="0"/>
              <a:t>enhanced MRI Sella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5100" dirty="0" smtClean="0"/>
              <a:t>Ophthalmologist opinion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3800" dirty="0" smtClean="0"/>
          </a:p>
          <a:p>
            <a:pPr>
              <a:buFont typeface="Arial" panose="020B0604020202020204" pitchFamily="34" charset="0"/>
              <a:buChar char="•"/>
            </a:pPr>
            <a:endParaRPr lang="en-US" sz="3800" dirty="0" smtClean="0"/>
          </a:p>
          <a:p>
            <a:pPr marL="0" indent="0">
              <a:buNone/>
            </a:pPr>
            <a:endParaRPr lang="en-US" sz="3800" dirty="0" smtClean="0"/>
          </a:p>
          <a:p>
            <a:pPr marL="0" indent="0">
              <a:buNone/>
            </a:pPr>
            <a:endParaRPr lang="en-US" sz="11200" dirty="0" smtClean="0"/>
          </a:p>
        </p:txBody>
      </p:sp>
    </p:spTree>
    <p:extLst>
      <p:ext uri="{BB962C8B-B14F-4D97-AF65-F5344CB8AC3E}">
        <p14:creationId xmlns:p14="http://schemas.microsoft.com/office/powerpoint/2010/main" val="1425587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89238261"/>
              </p:ext>
            </p:extLst>
          </p:nvPr>
        </p:nvGraphicFramePr>
        <p:xfrm>
          <a:off x="2446317" y="166255"/>
          <a:ext cx="9334005" cy="65433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0154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60" y="0"/>
            <a:ext cx="4014808" cy="3088531"/>
          </a:xfrm>
        </p:spPr>
        <p:txBody>
          <a:bodyPr>
            <a:normAutofit/>
          </a:bodyPr>
          <a:lstStyle/>
          <a:p>
            <a:r>
              <a:rPr lang="en-US" sz="2800" dirty="0" smtClean="0"/>
              <a:t>OPTHALMOLOGIST OPINION</a:t>
            </a:r>
            <a:endParaRPr lang="en-US" sz="2800" dirty="0"/>
          </a:p>
        </p:txBody>
      </p:sp>
      <p:sp>
        <p:nvSpPr>
          <p:cNvPr id="4" name="Content Placeholder 3"/>
          <p:cNvSpPr txBox="1">
            <a:spLocks/>
          </p:cNvSpPr>
          <p:nvPr/>
        </p:nvSpPr>
        <p:spPr>
          <a:xfrm>
            <a:off x="1432134" y="1544265"/>
            <a:ext cx="9955003" cy="455875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25000" lnSpcReduction="20000"/>
          </a:bodyPr>
          <a:lstStyle>
            <a:lvl1pPr marL="182880" indent="-18288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accent1"/>
              </a:buClr>
              <a:buFont typeface="Wingdings 2" pitchFamily="18" charset="2"/>
              <a:buChar char="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18288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250"/>
              </a:spcBef>
              <a:spcAft>
                <a:spcPts val="25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1200" dirty="0" smtClean="0"/>
              <a:t>RIGHT EYE   VISUAL ACQUITY </a:t>
            </a:r>
            <a:r>
              <a:rPr lang="en-US" sz="11200" dirty="0" smtClean="0"/>
              <a:t> </a:t>
            </a:r>
            <a:r>
              <a:rPr lang="en-US" sz="11200" dirty="0" smtClean="0">
                <a:solidFill>
                  <a:schemeClr val="tx1"/>
                </a:solidFill>
              </a:rPr>
              <a:t>3/60</a:t>
            </a:r>
            <a:endParaRPr lang="en-US" sz="1120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                       FIELD OF VISION </a:t>
            </a:r>
            <a:r>
              <a:rPr lang="en-US" sz="11200" dirty="0" smtClean="0"/>
              <a:t>- NORMAL</a:t>
            </a:r>
            <a:endParaRPr lang="en-US" sz="11200" dirty="0" smtClean="0"/>
          </a:p>
          <a:p>
            <a:pPr marL="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                       FUNDUS – </a:t>
            </a:r>
            <a:r>
              <a:rPr lang="en-US" sz="11200" dirty="0" smtClean="0">
                <a:solidFill>
                  <a:schemeClr val="tx1"/>
                </a:solidFill>
              </a:rPr>
              <a:t>MODERATE NPDR</a:t>
            </a:r>
          </a:p>
          <a:p>
            <a:pPr marL="0" indent="0">
              <a:buNone/>
            </a:pPr>
            <a:endParaRPr lang="en-US" sz="11200" dirty="0" smtClean="0"/>
          </a:p>
          <a:p>
            <a:pPr marL="0" indent="0">
              <a:buNone/>
            </a:pPr>
            <a:r>
              <a:rPr lang="en-US" sz="11200" dirty="0" smtClean="0"/>
              <a:t>LEFT EYE     VISUAL ACQUITY </a:t>
            </a:r>
            <a:r>
              <a:rPr lang="en-US" sz="11200" dirty="0" smtClean="0">
                <a:solidFill>
                  <a:schemeClr val="tx1"/>
                </a:solidFill>
              </a:rPr>
              <a:t>2/60</a:t>
            </a:r>
          </a:p>
          <a:p>
            <a:pPr marL="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                      FIELD OF VISION </a:t>
            </a:r>
            <a:r>
              <a:rPr lang="en-US" sz="11200" dirty="0" smtClean="0"/>
              <a:t>- NORMAL</a:t>
            </a:r>
            <a:endParaRPr lang="en-US" sz="11200" dirty="0" smtClean="0"/>
          </a:p>
          <a:p>
            <a:pPr marL="0" indent="0">
              <a:buNone/>
            </a:pPr>
            <a:r>
              <a:rPr lang="en-US" sz="11200" dirty="0"/>
              <a:t> </a:t>
            </a:r>
            <a:r>
              <a:rPr lang="en-US" sz="11200" dirty="0" smtClean="0"/>
              <a:t>                        FUNDUS </a:t>
            </a:r>
            <a:r>
              <a:rPr lang="en-US" sz="11200" dirty="0" smtClean="0"/>
              <a:t>- </a:t>
            </a:r>
            <a:r>
              <a:rPr lang="en-US" sz="11200" dirty="0" smtClean="0">
                <a:solidFill>
                  <a:schemeClr val="tx1"/>
                </a:solidFill>
              </a:rPr>
              <a:t>SEVERE </a:t>
            </a:r>
            <a:r>
              <a:rPr lang="en-US" sz="11200" dirty="0" smtClean="0">
                <a:solidFill>
                  <a:schemeClr val="tx1"/>
                </a:solidFill>
              </a:rPr>
              <a:t>NPDR WITH MACULAR EDEMA</a:t>
            </a:r>
          </a:p>
          <a:p>
            <a:pPr marL="0" indent="0">
              <a:buNone/>
            </a:pPr>
            <a:endParaRPr lang="en-US" sz="11200" dirty="0" smtClean="0"/>
          </a:p>
          <a:p>
            <a:pPr marL="0" indent="0">
              <a:buNone/>
            </a:pPr>
            <a:r>
              <a:rPr lang="en-US" sz="11200" dirty="0" smtClean="0"/>
              <a:t>BOTH EYE  </a:t>
            </a:r>
            <a:r>
              <a:rPr lang="en-US" sz="11200" dirty="0" smtClean="0">
                <a:solidFill>
                  <a:schemeClr val="tx1"/>
                </a:solidFill>
              </a:rPr>
              <a:t>GRADE III HYPERTENSIVE RETINOPATHY</a:t>
            </a:r>
          </a:p>
        </p:txBody>
      </p:sp>
    </p:spTree>
    <p:extLst>
      <p:ext uri="{BB962C8B-B14F-4D97-AF65-F5344CB8AC3E}">
        <p14:creationId xmlns:p14="http://schemas.microsoft.com/office/powerpoint/2010/main" val="2074635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505" y="783771"/>
            <a:ext cx="3415084" cy="543889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X RAY </a:t>
            </a:r>
            <a:r>
              <a:rPr lang="en-US" dirty="0" smtClean="0"/>
              <a:t>SKUL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sz="3100" dirty="0" smtClean="0"/>
              <a:t>-Thickened </a:t>
            </a:r>
            <a:r>
              <a:rPr lang="en-US" sz="3100" dirty="0"/>
              <a:t>cranial </a:t>
            </a:r>
            <a:r>
              <a:rPr lang="en-US" sz="3100" dirty="0" smtClean="0"/>
              <a:t>vault</a:t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-</a:t>
            </a:r>
            <a:r>
              <a:rPr lang="en-US" sz="3100" dirty="0"/>
              <a:t>Enlarged frontal </a:t>
            </a:r>
            <a:r>
              <a:rPr lang="en-US" sz="3100" dirty="0" smtClean="0"/>
              <a:t>sinuses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-prominent maxilla</a:t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sz="3100" dirty="0" smtClean="0"/>
              <a:t>-Elongation </a:t>
            </a:r>
            <a:r>
              <a:rPr lang="en-US" sz="3100" dirty="0"/>
              <a:t>and projection of mandible</a:t>
            </a:r>
            <a:r>
              <a:rPr lang="en-US" sz="3100" dirty="0" smtClean="0"/>
              <a:t/>
            </a:r>
            <a:br>
              <a:rPr lang="en-US" sz="3100" dirty="0" smtClean="0"/>
            </a:br>
            <a:endParaRPr lang="en-US" sz="31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04" t="4618" r="20870" b="10850"/>
          <a:stretch/>
        </p:blipFill>
        <p:spPr>
          <a:xfrm>
            <a:off x="4329112" y="92269"/>
            <a:ext cx="5300664" cy="666431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5" name="Straight Arrow Connector 4"/>
          <p:cNvCxnSpPr/>
          <p:nvPr/>
        </p:nvCxnSpPr>
        <p:spPr>
          <a:xfrm>
            <a:off x="4787900" y="1155700"/>
            <a:ext cx="774700" cy="3429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4470400" y="3225800"/>
            <a:ext cx="571500" cy="7112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470400" y="1854200"/>
            <a:ext cx="1498600" cy="4191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610100" y="5168900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73639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2863" y="-1222189"/>
            <a:ext cx="2947482" cy="7670490"/>
          </a:xfrm>
        </p:spPr>
        <p:txBody>
          <a:bodyPr/>
          <a:lstStyle/>
          <a:p>
            <a:r>
              <a:rPr lang="en-US" dirty="0" smtClean="0"/>
              <a:t>X RAY </a:t>
            </a:r>
            <a:r>
              <a:rPr lang="en-US" dirty="0" smtClean="0"/>
              <a:t>HANDS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</a:t>
            </a:r>
            <a:r>
              <a:rPr lang="en-US" sz="2800" dirty="0" smtClean="0"/>
              <a:t>Widening </a:t>
            </a:r>
            <a:r>
              <a:rPr lang="en-US" sz="2800" dirty="0"/>
              <a:t>of MCP joint </a:t>
            </a:r>
            <a:r>
              <a:rPr lang="en-US" sz="2800" dirty="0" smtClean="0"/>
              <a:t>spaces</a:t>
            </a:r>
            <a:br>
              <a:rPr lang="en-US" sz="2800" dirty="0" smtClean="0"/>
            </a:b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-Soft </a:t>
            </a:r>
            <a:r>
              <a:rPr lang="en-US" sz="2800" dirty="0"/>
              <a:t>tissue </a:t>
            </a:r>
            <a:r>
              <a:rPr lang="en-US" sz="2800" dirty="0" smtClean="0"/>
              <a:t>thickening</a:t>
            </a:r>
            <a:br>
              <a:rPr lang="en-US" sz="2800" dirty="0" smtClean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7254" r="3460" b="8819"/>
          <a:stretch/>
        </p:blipFill>
        <p:spPr>
          <a:xfrm>
            <a:off x="2904619" y="485774"/>
            <a:ext cx="8710263" cy="60864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Oval 9"/>
          <p:cNvSpPr/>
          <p:nvPr/>
        </p:nvSpPr>
        <p:spPr>
          <a:xfrm>
            <a:off x="5486400" y="3338511"/>
            <a:ext cx="914400" cy="914400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6210300" y="1879600"/>
            <a:ext cx="685800" cy="8636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8140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5027581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X RAY FOOT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-</a:t>
            </a:r>
            <a:r>
              <a:rPr lang="en-US" sz="3100" dirty="0" smtClean="0"/>
              <a:t>Soft </a:t>
            </a:r>
            <a:r>
              <a:rPr lang="en-US" sz="3100" dirty="0"/>
              <a:t>tissue </a:t>
            </a:r>
            <a:r>
              <a:rPr lang="en-US" sz="3100" dirty="0" smtClean="0"/>
              <a:t>enlargement</a:t>
            </a:r>
            <a:br>
              <a:rPr lang="en-US" sz="3100" dirty="0" smtClean="0"/>
            </a:br>
            <a:r>
              <a:rPr lang="en-US" sz="3100" dirty="0" smtClean="0"/>
              <a:t/>
            </a:r>
            <a:br>
              <a:rPr lang="en-US" sz="3100" dirty="0" smtClean="0"/>
            </a:br>
            <a:r>
              <a:rPr lang="en-US" sz="3100" dirty="0" smtClean="0"/>
              <a:t>-increased heel pad thickness </a:t>
            </a:r>
            <a:br>
              <a:rPr lang="en-US" sz="3100" dirty="0" smtClean="0"/>
            </a:br>
            <a:r>
              <a:rPr lang="en-US" sz="3100" dirty="0" smtClean="0"/>
              <a:t>≈ 25mm</a:t>
            </a:r>
            <a:br>
              <a:rPr lang="en-US" sz="3100" dirty="0" smtClean="0"/>
            </a:br>
            <a:r>
              <a:rPr lang="en-US" sz="3100" dirty="0"/>
              <a:t/>
            </a:r>
            <a:br>
              <a:rPr lang="en-US" sz="3100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sz="22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44" t="6851" r="9153" b="8896"/>
          <a:stretch/>
        </p:blipFill>
        <p:spPr>
          <a:xfrm>
            <a:off x="3200401" y="19564"/>
            <a:ext cx="8831094" cy="6838436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cxnSp>
        <p:nvCxnSpPr>
          <p:cNvPr id="4" name="Straight Arrow Connector 3"/>
          <p:cNvCxnSpPr/>
          <p:nvPr/>
        </p:nvCxnSpPr>
        <p:spPr>
          <a:xfrm flipH="1" flipV="1">
            <a:off x="7564582" y="4393870"/>
            <a:ext cx="760021" cy="332510"/>
          </a:xfrm>
          <a:prstGeom prst="straightConnector1">
            <a:avLst/>
          </a:prstGeom>
          <a:ln w="76200">
            <a:solidFill>
              <a:schemeClr val="accent1">
                <a:alpha val="50000"/>
              </a:schemeClr>
            </a:solidFill>
            <a:headEnd type="triangle"/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46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2545" y="109681"/>
            <a:ext cx="5362089" cy="662949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351691" y="894302"/>
            <a:ext cx="3051909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Contrast enhanced MRI BRAIN &amp; Pituitary </a:t>
            </a:r>
            <a:r>
              <a:rPr lang="en-US" sz="2400" dirty="0" smtClean="0">
                <a:solidFill>
                  <a:schemeClr val="bg1"/>
                </a:solidFill>
              </a:rPr>
              <a:t>fossa</a:t>
            </a: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r>
              <a:rPr lang="en-US" sz="2800" dirty="0">
                <a:solidFill>
                  <a:schemeClr val="bg1"/>
                </a:solidFill>
              </a:rPr>
              <a:t>The pituitary gland and optic chiasma are normal.</a:t>
            </a:r>
            <a:r>
              <a:rPr lang="en-US" sz="2800" dirty="0"/>
              <a:t/>
            </a:r>
            <a:br>
              <a:rPr lang="en-US" sz="2800" dirty="0"/>
            </a:br>
            <a:endParaRPr lang="en-US" sz="2800" dirty="0" smtClean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  <a:p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294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Contrast enhanced MRI BRAIN &amp; Pituitary fossa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2597" y="126229"/>
            <a:ext cx="5177641" cy="67101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08428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Contrast enhanced MRI BRAIN &amp; Pituitary fossa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488" y="13834"/>
            <a:ext cx="5421565" cy="68061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8665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631065" y="1635618"/>
            <a:ext cx="9767791" cy="3187392"/>
          </a:xfrm>
          <a:prstGeom prst="roundRect">
            <a:avLst/>
          </a:prstGeom>
          <a:solidFill>
            <a:srgbClr val="00B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latin typeface="Arial" pitchFamily="34" charset="0"/>
                <a:cs typeface="Arial" pitchFamily="34" charset="0"/>
              </a:rPr>
              <a:t>Hard of hearing</a:t>
            </a:r>
          </a:p>
          <a:p>
            <a:pPr lvl="0"/>
            <a:r>
              <a:rPr lang="en-US" sz="2800" dirty="0">
                <a:latin typeface="Arial" pitchFamily="34" charset="0"/>
                <a:cs typeface="Arial" pitchFamily="34" charset="0"/>
              </a:rPr>
              <a:t>Blurring of vision</a:t>
            </a:r>
          </a:p>
          <a:p>
            <a:pPr lvl="0"/>
            <a:r>
              <a:rPr lang="en-US" sz="2800" dirty="0">
                <a:latin typeface="Arial" pitchFamily="34" charset="0"/>
                <a:cs typeface="Arial" pitchFamily="34" charset="0"/>
              </a:rPr>
              <a:t>Polyuria / polydipsia</a:t>
            </a:r>
          </a:p>
          <a:p>
            <a:pPr lvl="0"/>
            <a:r>
              <a:rPr lang="en-US" sz="2800" dirty="0">
                <a:latin typeface="Arial" pitchFamily="34" charset="0"/>
                <a:cs typeface="Arial" pitchFamily="34" charset="0"/>
              </a:rPr>
              <a:t>Low back ache</a:t>
            </a:r>
          </a:p>
          <a:p>
            <a:pPr lvl="0"/>
            <a:r>
              <a:rPr lang="en-US" sz="2800" dirty="0">
                <a:latin typeface="Arial" pitchFamily="34" charset="0"/>
                <a:cs typeface="Arial" pitchFamily="34" charset="0"/>
              </a:rPr>
              <a:t>Increased tongue size with change of voice</a:t>
            </a:r>
          </a:p>
        </p:txBody>
      </p:sp>
    </p:spTree>
    <p:extLst>
      <p:ext uri="{BB962C8B-B14F-4D97-AF65-F5344CB8AC3E}">
        <p14:creationId xmlns:p14="http://schemas.microsoft.com/office/powerpoint/2010/main" val="3842951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404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088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5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062769" cy="4601183"/>
          </a:xfrm>
        </p:spPr>
        <p:txBody>
          <a:bodyPr/>
          <a:lstStyle/>
          <a:p>
            <a:pPr lvl="0"/>
            <a:r>
              <a:rPr lang="en-US" dirty="0">
                <a:latin typeface="Arial" pitchFamily="34" charset="0"/>
                <a:cs typeface="Arial" pitchFamily="34" charset="0"/>
              </a:rPr>
              <a:t>Past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&amp; personal History</a:t>
            </a:r>
            <a:r>
              <a:rPr lang="en-US" dirty="0">
                <a:latin typeface="Arial" pitchFamily="34" charset="0"/>
                <a:cs typeface="Arial" pitchFamily="34" charset="0"/>
              </a:rPr>
              <a:t/>
            </a:r>
            <a:br>
              <a:rPr lang="en-US" dirty="0">
                <a:latin typeface="Arial" pitchFamily="34" charset="0"/>
                <a:cs typeface="Arial" pitchFamily="34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buNone/>
            </a:pPr>
            <a:endParaRPr lang="en-US" dirty="0">
              <a:latin typeface="Arial" pitchFamily="34" charset="0"/>
              <a:cs typeface="Arial" pitchFamily="34" charset="0"/>
            </a:endParaRPr>
          </a:p>
          <a:p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1880315" y="695457"/>
            <a:ext cx="8705682" cy="2506561"/>
            <a:chOff x="25516" y="-90560"/>
            <a:chExt cx="8470497" cy="640890"/>
          </a:xfrm>
        </p:grpSpPr>
        <p:sp>
          <p:nvSpPr>
            <p:cNvPr id="6" name="Rounded Rectangle 5"/>
            <p:cNvSpPr/>
            <p:nvPr/>
          </p:nvSpPr>
          <p:spPr>
            <a:xfrm>
              <a:off x="25516" y="-90560"/>
              <a:ext cx="8470497" cy="640890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400" dirty="0" smtClean="0"/>
            </a:p>
            <a:p>
              <a:r>
                <a:rPr lang="en-US" sz="2800" dirty="0" smtClean="0"/>
                <a:t>- Known type 2 diabetics on insulin therapy since 5 years</a:t>
              </a:r>
            </a:p>
            <a:p>
              <a:r>
                <a:rPr lang="en-US" sz="2800" dirty="0" smtClean="0"/>
                <a:t>- Known systemic hypertensive more than 20 years </a:t>
              </a:r>
            </a:p>
            <a:p>
              <a:r>
                <a:rPr lang="en-US" sz="2800" dirty="0" smtClean="0"/>
                <a:t>- Amputation of right great toe  2 years back</a:t>
              </a:r>
              <a:endParaRPr lang="en-US" sz="2800" dirty="0"/>
            </a:p>
          </p:txBody>
        </p:sp>
        <p:sp>
          <p:nvSpPr>
            <p:cNvPr id="7" name="Rounded Rectangle 4"/>
            <p:cNvSpPr/>
            <p:nvPr/>
          </p:nvSpPr>
          <p:spPr>
            <a:xfrm>
              <a:off x="590610" y="49050"/>
              <a:ext cx="7853525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8805" tIns="0" rIns="298805" bIns="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880315" y="3545143"/>
            <a:ext cx="8705682" cy="2439605"/>
            <a:chOff x="25516" y="16631"/>
            <a:chExt cx="8470497" cy="533699"/>
          </a:xfrm>
        </p:grpSpPr>
        <p:sp>
          <p:nvSpPr>
            <p:cNvPr id="9" name="Rounded Rectangle 8"/>
            <p:cNvSpPr/>
            <p:nvPr/>
          </p:nvSpPr>
          <p:spPr>
            <a:xfrm>
              <a:off x="25516" y="16631"/>
              <a:ext cx="8470497" cy="533699"/>
            </a:xfrm>
            <a:prstGeom prst="roundRect">
              <a:avLst/>
            </a:prstGeom>
            <a:solidFill>
              <a:srgbClr val="00B05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US" sz="2400" dirty="0"/>
            </a:p>
            <a:p>
              <a:r>
                <a:rPr lang="en-US" sz="2800" dirty="0" smtClean="0"/>
                <a:t>Non smoker </a:t>
              </a:r>
            </a:p>
            <a:p>
              <a:r>
                <a:rPr lang="en-US" sz="2800" dirty="0" smtClean="0"/>
                <a:t>Not an alcoholic</a:t>
              </a:r>
            </a:p>
          </p:txBody>
        </p:sp>
        <p:sp>
          <p:nvSpPr>
            <p:cNvPr id="10" name="Rounded Rectangle 4"/>
            <p:cNvSpPr/>
            <p:nvPr/>
          </p:nvSpPr>
          <p:spPr>
            <a:xfrm>
              <a:off x="590610" y="49050"/>
              <a:ext cx="7853525" cy="47948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98805" tIns="0" rIns="298805" bIns="0" numCol="1" spcCol="1270" anchor="ctr" anchorCtr="0">
              <a:noAutofit/>
            </a:bodyPr>
            <a:lstStyle/>
            <a:p>
              <a:pPr lvl="0" algn="l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2400" kern="12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5625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23837"/>
            <a:ext cx="3200401" cy="460118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GENERAL  EXAMINATION</a:t>
            </a:r>
            <a:endParaRPr lang="en-US" sz="3200" dirty="0"/>
          </a:p>
        </p:txBody>
      </p:sp>
      <p:sp>
        <p:nvSpPr>
          <p:cNvPr id="4" name="Rounded Rectangle 3"/>
          <p:cNvSpPr/>
          <p:nvPr/>
        </p:nvSpPr>
        <p:spPr>
          <a:xfrm>
            <a:off x="2537138" y="427511"/>
            <a:ext cx="8319752" cy="2998269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en-US" sz="2800" dirty="0" smtClean="0"/>
          </a:p>
          <a:p>
            <a:r>
              <a:rPr lang="en-US" sz="2800" dirty="0" smtClean="0"/>
              <a:t>Conscious , alert with dysmorphic features of </a:t>
            </a:r>
          </a:p>
          <a:p>
            <a:r>
              <a:rPr lang="en-US" sz="2800" dirty="0"/>
              <a:t>Frontal bossing </a:t>
            </a:r>
          </a:p>
          <a:p>
            <a:r>
              <a:rPr lang="en-US" sz="2800" dirty="0" smtClean="0"/>
              <a:t>Protruded jaw </a:t>
            </a:r>
          </a:p>
          <a:p>
            <a:r>
              <a:rPr lang="en-US" sz="2800" dirty="0" smtClean="0"/>
              <a:t>Mandibular </a:t>
            </a:r>
            <a:r>
              <a:rPr lang="en-US" sz="2800" dirty="0"/>
              <a:t>enlargement </a:t>
            </a:r>
          </a:p>
          <a:p>
            <a:r>
              <a:rPr lang="en-US" sz="2800" dirty="0"/>
              <a:t>Large fleshy nose </a:t>
            </a:r>
          </a:p>
          <a:p>
            <a:r>
              <a:rPr lang="en-US" sz="2400" dirty="0"/>
              <a:t>      </a:t>
            </a:r>
          </a:p>
          <a:p>
            <a:endParaRPr lang="en-US" sz="2400" dirty="0"/>
          </a:p>
        </p:txBody>
      </p:sp>
      <p:sp>
        <p:nvSpPr>
          <p:cNvPr id="5" name="Rounded Rectangle 4"/>
          <p:cNvSpPr/>
          <p:nvPr/>
        </p:nvSpPr>
        <p:spPr>
          <a:xfrm>
            <a:off x="2537138" y="3567448"/>
            <a:ext cx="8319752" cy="285389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r>
              <a:rPr lang="en-US" sz="2800" dirty="0" smtClean="0"/>
              <a:t>macroglossia</a:t>
            </a:r>
          </a:p>
          <a:p>
            <a:r>
              <a:rPr lang="en-US" sz="2800" dirty="0" smtClean="0"/>
              <a:t>Prominent </a:t>
            </a:r>
            <a:r>
              <a:rPr lang="en-US" sz="2800" dirty="0"/>
              <a:t>chest bones </a:t>
            </a:r>
          </a:p>
          <a:p>
            <a:r>
              <a:rPr lang="en-US" sz="2800" dirty="0"/>
              <a:t>Kyphosis</a:t>
            </a:r>
          </a:p>
          <a:p>
            <a:r>
              <a:rPr lang="en-US" sz="2800" dirty="0"/>
              <a:t>Big hands with wide finger tips</a:t>
            </a:r>
          </a:p>
          <a:p>
            <a:r>
              <a:rPr lang="en-US" sz="2800" dirty="0"/>
              <a:t>Big feet with wide heel pad</a:t>
            </a:r>
          </a:p>
          <a:p>
            <a:r>
              <a:rPr lang="en-US" sz="2800" dirty="0"/>
              <a:t>Oily skin </a:t>
            </a:r>
            <a:r>
              <a:rPr lang="en-US" sz="2800" dirty="0" smtClean="0"/>
              <a:t>/ hyperhidrosis</a:t>
            </a:r>
          </a:p>
          <a:p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7021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8" t="6031" r="9944"/>
          <a:stretch/>
        </p:blipFill>
        <p:spPr>
          <a:xfrm>
            <a:off x="3425780" y="22058"/>
            <a:ext cx="7856113" cy="683594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17752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Protruded jaw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Mandibular </a:t>
            </a:r>
            <a:r>
              <a:rPr lang="en-US" sz="2800" dirty="0" smtClean="0"/>
              <a:t>enlargement</a:t>
            </a:r>
            <a:br>
              <a:rPr lang="en-US" sz="2800" dirty="0" smtClean="0"/>
            </a:br>
            <a:r>
              <a:rPr lang="en-US" sz="2800" dirty="0" smtClean="0"/>
              <a:t> 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/>
              <a:t>Large fleshy nose </a:t>
            </a:r>
            <a:br>
              <a:rPr lang="en-US" sz="2800" dirty="0"/>
            </a:b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179784"/>
            <a:ext cx="8449233" cy="6336926"/>
          </a:xfrm>
        </p:spPr>
      </p:pic>
    </p:spTree>
    <p:extLst>
      <p:ext uri="{BB962C8B-B14F-4D97-AF65-F5344CB8AC3E}">
        <p14:creationId xmlns:p14="http://schemas.microsoft.com/office/powerpoint/2010/main" val="152828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Frontal bossing </a:t>
            </a:r>
            <a:br>
              <a:rPr lang="en-US" sz="3200" dirty="0"/>
            </a:br>
            <a:endParaRPr lang="en-US" sz="32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448" y="863600"/>
            <a:ext cx="7373073" cy="512127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415818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Prominent chest </a:t>
            </a:r>
            <a:r>
              <a:rPr lang="en-US" dirty="0" smtClean="0"/>
              <a:t>bones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Kyphosis</a:t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63" r="8632"/>
          <a:stretch/>
        </p:blipFill>
        <p:spPr>
          <a:xfrm rot="5400000">
            <a:off x="5750742" y="1022678"/>
            <a:ext cx="6740835" cy="484064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9" t="29286" r="3909" b="19101"/>
          <a:stretch/>
        </p:blipFill>
        <p:spPr>
          <a:xfrm rot="5400000">
            <a:off x="1717929" y="1956053"/>
            <a:ext cx="6740837" cy="297389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484059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rame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Frame</Template>
  <TotalTime>704</TotalTime>
  <Words>648</Words>
  <Application>Microsoft Office PowerPoint</Application>
  <PresentationFormat>Widescreen</PresentationFormat>
  <Paragraphs>167</Paragraphs>
  <Slides>32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Corbel</vt:lpstr>
      <vt:lpstr>Wingdings 2</vt:lpstr>
      <vt:lpstr>Frame</vt:lpstr>
      <vt:lpstr> AN  INTERESTING  CASE OF     CARDIOMYOPATHY</vt:lpstr>
      <vt:lpstr>HISTORY    SYMPTOMS   </vt:lpstr>
      <vt:lpstr>PowerPoint Presentation</vt:lpstr>
      <vt:lpstr>Past &amp; personal History </vt:lpstr>
      <vt:lpstr>GENERAL  EXAMINATION</vt:lpstr>
      <vt:lpstr>PowerPoint Presentation</vt:lpstr>
      <vt:lpstr>Protruded jaw   Mandibular enlargement   Large fleshy nose  </vt:lpstr>
      <vt:lpstr>Frontal bossing  </vt:lpstr>
      <vt:lpstr>Prominent chest bones   Kyphosis </vt:lpstr>
      <vt:lpstr>Big hands with wide finger tips </vt:lpstr>
      <vt:lpstr>PowerPoint Presentation</vt:lpstr>
      <vt:lpstr>PowerPoint Presentation</vt:lpstr>
      <vt:lpstr>VITALS</vt:lpstr>
      <vt:lpstr>SYSTEM EXAMINATION</vt:lpstr>
      <vt:lpstr> INVESTIGATIONS</vt:lpstr>
      <vt:lpstr>PowerPoint Presentation</vt:lpstr>
      <vt:lpstr>PowerPoint Presentation</vt:lpstr>
      <vt:lpstr>LIPID PROFILE</vt:lpstr>
      <vt:lpstr>CHEST XRAY</vt:lpstr>
      <vt:lpstr>ECG</vt:lpstr>
      <vt:lpstr>ENDOCRINOLOGIST SUGGEST</vt:lpstr>
      <vt:lpstr>PowerPoint Presentation</vt:lpstr>
      <vt:lpstr>OPTHALMOLOGIST OPINION</vt:lpstr>
      <vt:lpstr>X RAY SKUL   -Thickened cranial vault  -Enlarged frontal sinuses  -prominent maxilla  -Elongation and projection of mandible </vt:lpstr>
      <vt:lpstr>X RAY HANDS  -Widening of MCP joint spaces  -Soft tissue thickening </vt:lpstr>
      <vt:lpstr>X RAY FOOT   -Soft tissue enlargement  -increased heel pad thickness  ≈ 25mm    </vt:lpstr>
      <vt:lpstr>PowerPoint Presentation</vt:lpstr>
      <vt:lpstr>Contrast enhanced MRI BRAIN &amp; Pituitary fossa</vt:lpstr>
      <vt:lpstr>Contrast enhanced MRI BRAIN &amp; Pituitary fossa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ACROMEGALY</dc:title>
  <dc:creator>ponraj ramu</dc:creator>
  <cp:lastModifiedBy>ponraj ramu</cp:lastModifiedBy>
  <cp:revision>55</cp:revision>
  <dcterms:created xsi:type="dcterms:W3CDTF">2015-12-27T12:21:07Z</dcterms:created>
  <dcterms:modified xsi:type="dcterms:W3CDTF">2016-01-19T18:19:18Z</dcterms:modified>
</cp:coreProperties>
</file>