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29" r:id="rId3"/>
    <p:sldId id="293" r:id="rId4"/>
    <p:sldId id="294" r:id="rId5"/>
    <p:sldId id="259" r:id="rId6"/>
    <p:sldId id="277" r:id="rId7"/>
    <p:sldId id="275" r:id="rId8"/>
    <p:sldId id="260" r:id="rId9"/>
    <p:sldId id="279" r:id="rId10"/>
    <p:sldId id="281" r:id="rId11"/>
    <p:sldId id="295" r:id="rId12"/>
    <p:sldId id="330" r:id="rId13"/>
    <p:sldId id="322" r:id="rId14"/>
    <p:sldId id="323" r:id="rId15"/>
    <p:sldId id="324" r:id="rId16"/>
    <p:sldId id="318" r:id="rId17"/>
    <p:sldId id="325" r:id="rId18"/>
    <p:sldId id="319" r:id="rId19"/>
    <p:sldId id="321" r:id="rId20"/>
    <p:sldId id="331" r:id="rId21"/>
    <p:sldId id="302" r:id="rId22"/>
    <p:sldId id="303" r:id="rId23"/>
    <p:sldId id="304" r:id="rId24"/>
    <p:sldId id="305" r:id="rId25"/>
    <p:sldId id="306" r:id="rId26"/>
    <p:sldId id="316" r:id="rId27"/>
    <p:sldId id="313" r:id="rId28"/>
    <p:sldId id="291" r:id="rId29"/>
    <p:sldId id="333" r:id="rId30"/>
    <p:sldId id="334" r:id="rId31"/>
    <p:sldId id="335" r:id="rId32"/>
    <p:sldId id="332" r:id="rId33"/>
    <p:sldId id="336" r:id="rId34"/>
    <p:sldId id="327" r:id="rId35"/>
    <p:sldId id="337" r:id="rId36"/>
    <p:sldId id="338" r:id="rId37"/>
    <p:sldId id="339" r:id="rId38"/>
    <p:sldId id="34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860" autoAdjust="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09600"/>
            <a:ext cx="84582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Congenital heart disease for discussion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" name="Picture 2" descr="TOTAL-ANOMALOUS-PULMONARY-VENOUS-RETURN-TAPV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95400"/>
            <a:ext cx="6324600" cy="266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4038600"/>
            <a:ext cx="670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CHIEF : DR.DAVID PRADEEP KUMAR MD</a:t>
            </a:r>
          </a:p>
          <a:p>
            <a:r>
              <a:rPr lang="en-US" sz="3200" dirty="0" smtClean="0"/>
              <a:t> ASSISTANTS : DR.RAGHAVAN MD</a:t>
            </a:r>
          </a:p>
          <a:p>
            <a:r>
              <a:rPr lang="en-US" sz="3200" dirty="0" smtClean="0"/>
              <a:t>                      DR.RAMKUMAR MD</a:t>
            </a:r>
          </a:p>
          <a:p>
            <a:r>
              <a:rPr lang="en-US" sz="3200" dirty="0" smtClean="0"/>
              <a:t>                      DR. PONRAJ MD</a:t>
            </a:r>
          </a:p>
          <a:p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62484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PRESENTOR : DR.A.VIGNESH MD 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yr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>
                <a:latin typeface="Comic Sans MS" pitchFamily="66" charset="0"/>
              </a:rPr>
              <a:t>BASIC INVESTIGATIONS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CBC : </a:t>
            </a:r>
          </a:p>
          <a:p>
            <a:r>
              <a:rPr lang="en-IN" sz="2400" dirty="0" smtClean="0">
                <a:latin typeface="Comic Sans MS" pitchFamily="66" charset="0"/>
              </a:rPr>
              <a:t>TC – 6500 ; DC -51/32/17</a:t>
            </a:r>
          </a:p>
          <a:p>
            <a:r>
              <a:rPr lang="en-IN" sz="2400" dirty="0" smtClean="0">
                <a:latin typeface="Comic Sans MS" pitchFamily="66" charset="0"/>
              </a:rPr>
              <a:t>HB – 16.8 g%</a:t>
            </a:r>
          </a:p>
          <a:p>
            <a:r>
              <a:rPr lang="en-IN" sz="2400" dirty="0" smtClean="0">
                <a:latin typeface="Comic Sans MS" pitchFamily="66" charset="0"/>
              </a:rPr>
              <a:t>PCV – 57 </a:t>
            </a:r>
          </a:p>
          <a:p>
            <a:r>
              <a:rPr lang="en-IN" sz="2400" dirty="0" smtClean="0">
                <a:latin typeface="Comic Sans MS" pitchFamily="66" charset="0"/>
              </a:rPr>
              <a:t>PLT – 1.46 L</a:t>
            </a:r>
          </a:p>
          <a:p>
            <a:endParaRPr lang="en-IN" sz="2400" dirty="0" smtClean="0">
              <a:latin typeface="Comic Sans MS" pitchFamily="66" charset="0"/>
            </a:endParaRPr>
          </a:p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RFT :                                          URINE ROUTINE :</a:t>
            </a:r>
          </a:p>
          <a:p>
            <a:r>
              <a:rPr lang="en-IN" sz="2400" dirty="0" smtClean="0">
                <a:latin typeface="Comic Sans MS" pitchFamily="66" charset="0"/>
              </a:rPr>
              <a:t>UREA – 22 ; CREAT – 0.9                ALB - NIL</a:t>
            </a:r>
          </a:p>
          <a:p>
            <a:pPr>
              <a:buNone/>
            </a:pPr>
            <a:r>
              <a:rPr lang="en-IN" sz="2400" dirty="0" smtClean="0">
                <a:latin typeface="Comic Sans MS" pitchFamily="66" charset="0"/>
              </a:rPr>
              <a:t>                                                           SUGAR - NIL   </a:t>
            </a:r>
          </a:p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LFT :                                              </a:t>
            </a:r>
            <a:r>
              <a:rPr lang="en-IN" sz="2400" dirty="0" smtClean="0">
                <a:latin typeface="Comic Sans MS" pitchFamily="66" charset="0"/>
              </a:rPr>
              <a:t>DEPOSITS – 0-2 PUS CELLS</a:t>
            </a:r>
            <a:endParaRPr lang="en-IN" sz="24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IN" sz="2400" dirty="0" smtClean="0">
                <a:latin typeface="Comic Sans MS" pitchFamily="66" charset="0"/>
              </a:rPr>
              <a:t>T.B – 0.8 ; D.B – 0.2 ; I.B – 0.6 ; </a:t>
            </a:r>
          </a:p>
          <a:p>
            <a:r>
              <a:rPr lang="en-IN" sz="2400" dirty="0" smtClean="0">
                <a:latin typeface="Comic Sans MS" pitchFamily="66" charset="0"/>
              </a:rPr>
              <a:t>OT/PT – 31/-</a:t>
            </a:r>
          </a:p>
          <a:p>
            <a:r>
              <a:rPr lang="en-IN" sz="2400" dirty="0" smtClean="0">
                <a:latin typeface="Comic Sans MS" pitchFamily="66" charset="0"/>
              </a:rPr>
              <a:t>ALP – 60</a:t>
            </a:r>
          </a:p>
          <a:p>
            <a:endParaRPr lang="en-IN" sz="2400" dirty="0" smtClean="0">
              <a:latin typeface="Comic Sans MS" pitchFamily="66" charset="0"/>
            </a:endParaRPr>
          </a:p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RBS : </a:t>
            </a:r>
            <a:r>
              <a:rPr lang="en-IN" sz="2400" dirty="0" smtClean="0">
                <a:latin typeface="Comic Sans MS" pitchFamily="66" charset="0"/>
              </a:rPr>
              <a:t>94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gar_24.jpg"/>
          <p:cNvPicPr>
            <a:picLocks noChangeAspect="1"/>
          </p:cNvPicPr>
          <p:nvPr/>
        </p:nvPicPr>
        <p:blipFill>
          <a:blip r:embed="rId2"/>
          <a:srcRect t="4733" b="19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1524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ECG</a:t>
            </a:r>
            <a:endParaRPr lang="en-U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gar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4495799" cy="6629400"/>
          </a:xfrm>
          <a:prstGeom prst="rect">
            <a:avLst/>
          </a:prstGeom>
        </p:spPr>
      </p:pic>
      <p:pic>
        <p:nvPicPr>
          <p:cNvPr id="5" name="Picture 4" descr="sangar_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9089" y="0"/>
            <a:ext cx="4474911" cy="670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1828800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AUDIOGRAM</a:t>
            </a: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P_2021-02-01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P_2021-01-25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48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P_2021-01-25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763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210121_202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-914400" y="-4"/>
            <a:ext cx="112014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10121_202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-533400" y="-4"/>
            <a:ext cx="103632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210125_1152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flipV="1">
            <a:off x="-457200" y="0"/>
            <a:ext cx="105156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P_2021-02-01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smtClean="0">
                <a:latin typeface="Comic Sans MS" pitchFamily="66" charset="0"/>
              </a:rPr>
              <a:t>CLINICAL HISTORY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382000" cy="4953000"/>
          </a:xfrm>
        </p:spPr>
        <p:txBody>
          <a:bodyPr>
            <a:normAutofit/>
          </a:bodyPr>
          <a:lstStyle/>
          <a:p>
            <a:r>
              <a:rPr lang="en-IN" sz="2400" dirty="0" smtClean="0">
                <a:latin typeface="Comic Sans MS" pitchFamily="66" charset="0"/>
              </a:rPr>
              <a:t> A 30 Y/M PAINTER BY OCCUPATION ADMITTED FOLLOWING  C/O SEIZURE </a:t>
            </a:r>
          </a:p>
          <a:p>
            <a:endParaRPr lang="en-IN" sz="2400" dirty="0" smtClean="0">
              <a:latin typeface="Comic Sans MS" pitchFamily="66" charset="0"/>
            </a:endParaRPr>
          </a:p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HOPI :</a:t>
            </a:r>
            <a:endParaRPr lang="en-IN" sz="2400" dirty="0" smtClean="0">
              <a:latin typeface="Comic Sans MS" pitchFamily="66" charset="0"/>
            </a:endParaRPr>
          </a:p>
          <a:p>
            <a:r>
              <a:rPr lang="en-IN" sz="2400" dirty="0" smtClean="0">
                <a:latin typeface="Comic Sans MS" pitchFamily="66" charset="0"/>
              </a:rPr>
              <a:t>H/O SEIZURE – ONE EPISODE,FOCAL TYPE INVOLVING  LEFT UPPERLIMB AND LOWERLIMB , WITH FROTHING AND TONGUE BITE F/B LOC FOR 5 MINS .</a:t>
            </a:r>
          </a:p>
          <a:p>
            <a:r>
              <a:rPr lang="en-IN" sz="2400" dirty="0" smtClean="0">
                <a:latin typeface="Comic Sans MS" pitchFamily="66" charset="0"/>
              </a:rPr>
              <a:t>H/O DYSPNEA *6 months ,class III NYHA</a:t>
            </a:r>
          </a:p>
          <a:p>
            <a:r>
              <a:rPr lang="en-IN" sz="2400" dirty="0" smtClean="0">
                <a:latin typeface="Comic Sans MS" pitchFamily="66" charset="0"/>
              </a:rPr>
              <a:t>H/O PALPITATION *6 months </a:t>
            </a:r>
          </a:p>
          <a:p>
            <a:r>
              <a:rPr lang="en-IN" sz="2400" dirty="0" smtClean="0">
                <a:latin typeface="Comic Sans MS" pitchFamily="66" charset="0"/>
              </a:rPr>
              <a:t>H/O CHEST PAIN – NON ANGINAL TYPE</a:t>
            </a:r>
          </a:p>
          <a:p>
            <a:endParaRPr lang="en-IN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nkar 2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9436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CHEST XRAY PA VIEW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nkar 2_8.jpg"/>
          <p:cNvPicPr>
            <a:picLocks noChangeAspect="1"/>
          </p:cNvPicPr>
          <p:nvPr/>
        </p:nvPicPr>
        <p:blipFill>
          <a:blip r:embed="rId2"/>
          <a:srcRect t="1111" r="25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nkar 2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725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nkar 2_1.jpg"/>
          <p:cNvPicPr>
            <a:picLocks noChangeAspect="1"/>
          </p:cNvPicPr>
          <p:nvPr/>
        </p:nvPicPr>
        <p:blipFill>
          <a:blip r:embed="rId2"/>
          <a:srcRect b="1848"/>
          <a:stretch>
            <a:fillRect/>
          </a:stretch>
        </p:blipFill>
        <p:spPr>
          <a:xfrm>
            <a:off x="0" y="26689"/>
            <a:ext cx="9144000" cy="683131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nkar 2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nkar 2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70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dirty="0" smtClean="0">
                <a:latin typeface="Comic Sans MS" pitchFamily="66" charset="0"/>
              </a:rPr>
              <a:t>               </a:t>
            </a:r>
            <a:r>
              <a:rPr lang="en-IN" sz="3200" dirty="0" smtClean="0">
                <a:solidFill>
                  <a:srgbClr val="FF0000"/>
                </a:solidFill>
                <a:latin typeface="Comic Sans MS" pitchFamily="66" charset="0"/>
              </a:rPr>
              <a:t>CHEST XRAY PA VIEW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8839200" cy="5029200"/>
          </a:xfrm>
        </p:spPr>
        <p:txBody>
          <a:bodyPr>
            <a:normAutofit/>
          </a:bodyPr>
          <a:lstStyle/>
          <a:p>
            <a:r>
              <a:rPr lang="en-IN" sz="2000" dirty="0" smtClean="0">
                <a:latin typeface="Comic Sans MS" pitchFamily="66" charset="0"/>
              </a:rPr>
              <a:t> B/L INCREASED PULMONARY PLETHORA NOTED</a:t>
            </a:r>
          </a:p>
          <a:p>
            <a:endParaRPr lang="en-IN" sz="2000" dirty="0" smtClean="0">
              <a:latin typeface="Comic Sans MS" pitchFamily="66" charset="0"/>
            </a:endParaRPr>
          </a:p>
          <a:p>
            <a:r>
              <a:rPr lang="en-IN" sz="2000" dirty="0" smtClean="0">
                <a:latin typeface="Comic Sans MS" pitchFamily="66" charset="0"/>
              </a:rPr>
              <a:t>SEVERE DEGREE OF</a:t>
            </a:r>
            <a:r>
              <a:rPr lang="en-IN" sz="20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IN" sz="2000" dirty="0" smtClean="0">
                <a:latin typeface="Comic Sans MS" pitchFamily="66" charset="0"/>
              </a:rPr>
              <a:t>CERVICOTHORACIC SCOLIOSIS NOTED WITH CONVEXITY TOWARDS LEFT SIDE</a:t>
            </a:r>
          </a:p>
          <a:p>
            <a:endParaRPr lang="en-IN" sz="2000" dirty="0" smtClean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en-IN" sz="2000" dirty="0" smtClean="0">
                <a:latin typeface="Comic Sans MS" pitchFamily="66" charset="0"/>
              </a:rPr>
              <a:t>C6-C7 COMPLETE BLOCK VERTEBRAE PRESENT</a:t>
            </a:r>
            <a:r>
              <a:rPr lang="en-IN" sz="20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IN" sz="2000" dirty="0" smtClean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</a:rPr>
              <a:t>WITH PARTIAL BLOCK VERTEBRAE OF C7-T1 AND T1-T2</a:t>
            </a:r>
          </a:p>
          <a:p>
            <a:endParaRPr lang="en-IN" sz="2000" dirty="0" smtClean="0">
              <a:solidFill>
                <a:schemeClr val="tx1">
                  <a:lumMod val="95000"/>
                </a:schemeClr>
              </a:solidFill>
              <a:latin typeface="Comic Sans MS" pitchFamily="66" charset="0"/>
            </a:endParaRPr>
          </a:p>
          <a:p>
            <a:r>
              <a:rPr lang="en-IN" sz="2000" dirty="0" smtClean="0">
                <a:solidFill>
                  <a:srgbClr val="FF0000"/>
                </a:solidFill>
                <a:latin typeface="Comic Sans MS" pitchFamily="66" charset="0"/>
              </a:rPr>
              <a:t>SCREENING OF B/L UL BONES: </a:t>
            </a:r>
            <a:r>
              <a:rPr lang="en-IN" sz="2000" dirty="0" smtClean="0">
                <a:latin typeface="Comic Sans MS" pitchFamily="66" charset="0"/>
              </a:rPr>
              <a:t>NO OBVIOUS BONY ABNORMALITY DETECTED.</a:t>
            </a:r>
          </a:p>
          <a:p>
            <a:r>
              <a:rPr lang="en-IN" sz="2000" dirty="0" smtClean="0">
                <a:solidFill>
                  <a:srgbClr val="FF0000"/>
                </a:solidFill>
                <a:latin typeface="Comic Sans MS" pitchFamily="66" charset="0"/>
              </a:rPr>
              <a:t>ULTRASOUND ABD AND PELVIS: IMP : </a:t>
            </a:r>
            <a:r>
              <a:rPr lang="en-IN" sz="2000" dirty="0" smtClean="0">
                <a:latin typeface="Comic Sans MS" pitchFamily="66" charset="0"/>
              </a:rPr>
              <a:t>CONGESTIVE LIVER</a:t>
            </a:r>
          </a:p>
          <a:p>
            <a:endParaRPr lang="en-IN" sz="2000" dirty="0" smtClean="0">
              <a:latin typeface="Comic Sans MS" pitchFamily="66" charset="0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AUDIOGRAM: </a:t>
            </a:r>
            <a:r>
              <a:rPr lang="en-US" sz="2000" dirty="0" smtClean="0">
                <a:latin typeface="Comic Sans MS" pitchFamily="66" charset="0"/>
              </a:rPr>
              <a:t>B/L MINIMAL CONDUCTIVE HEARING LOSS</a:t>
            </a:r>
            <a:endParaRPr lang="en-IN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>
                <a:latin typeface="Comic Sans MS" pitchFamily="66" charset="0"/>
              </a:rPr>
              <a:t>ECHOCARDIOGRAPHY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IN" sz="2400" dirty="0" smtClean="0">
                <a:latin typeface="Comic Sans MS" pitchFamily="66" charset="0"/>
              </a:rPr>
              <a:t>RA , RV DILATED</a:t>
            </a:r>
          </a:p>
          <a:p>
            <a:r>
              <a:rPr lang="en-IN" sz="2400" dirty="0" smtClean="0">
                <a:latin typeface="Comic Sans MS" pitchFamily="66" charset="0"/>
              </a:rPr>
              <a:t>TR – SEVERE</a:t>
            </a:r>
          </a:p>
          <a:p>
            <a:r>
              <a:rPr lang="en-IN" sz="2400" dirty="0" smtClean="0">
                <a:latin typeface="Comic Sans MS" pitchFamily="66" charset="0"/>
              </a:rPr>
              <a:t>TRPG – SEVERE</a:t>
            </a:r>
          </a:p>
          <a:p>
            <a:r>
              <a:rPr lang="en-IN" sz="2400" dirty="0" smtClean="0">
                <a:latin typeface="Comic Sans MS" pitchFamily="66" charset="0"/>
              </a:rPr>
              <a:t>TRPG – 100 mmHg / severe PHTN</a:t>
            </a:r>
          </a:p>
          <a:p>
            <a:r>
              <a:rPr lang="en-IN" sz="2400" dirty="0" smtClean="0">
                <a:solidFill>
                  <a:srgbClr val="0070C0"/>
                </a:solidFill>
                <a:latin typeface="Comic Sans MS" pitchFamily="66" charset="0"/>
              </a:rPr>
              <a:t>ALL 4 PULMONARY VEINS DRAIN INTO A COMMON CHAMBER POSTERIOR TO LA</a:t>
            </a:r>
          </a:p>
          <a:p>
            <a:r>
              <a:rPr lang="en-IN" sz="2400" dirty="0" smtClean="0">
                <a:solidFill>
                  <a:srgbClr val="0070C0"/>
                </a:solidFill>
                <a:latin typeface="Comic Sans MS" pitchFamily="66" charset="0"/>
              </a:rPr>
              <a:t>VERTICAL VEIN ARISES FROM COMMON CHAMBER AND DRAINS INTO SVC</a:t>
            </a:r>
          </a:p>
          <a:p>
            <a:r>
              <a:rPr lang="en-IN" sz="2400" dirty="0" smtClean="0">
                <a:solidFill>
                  <a:srgbClr val="0070C0"/>
                </a:solidFill>
                <a:latin typeface="Comic Sans MS" pitchFamily="66" charset="0"/>
              </a:rPr>
              <a:t>OBLIGATORY RIGHT TO LEFT SHUNT ACROSS IAS</a:t>
            </a:r>
          </a:p>
          <a:p>
            <a:r>
              <a:rPr lang="en-IN" sz="2400" dirty="0" smtClean="0">
                <a:latin typeface="Comic Sans MS" pitchFamily="66" charset="0"/>
              </a:rPr>
              <a:t>NORMAL BIVENTRICULAR FUNCTION</a:t>
            </a:r>
          </a:p>
          <a:p>
            <a:r>
              <a:rPr lang="en-IN" sz="2400" dirty="0" smtClean="0">
                <a:latin typeface="Comic Sans MS" pitchFamily="66" charset="0"/>
              </a:rPr>
              <a:t>LVID (d) – 4.5 ; LVID (s) – 3.0 ; LVEF – 60 %</a:t>
            </a:r>
          </a:p>
          <a:p>
            <a:endParaRPr lang="en-IN" sz="2400" dirty="0" smtClean="0">
              <a:latin typeface="Comic Sans MS" pitchFamily="66" charset="0"/>
            </a:endParaRPr>
          </a:p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IMPRESSION : SUPRACARDIAC TAPVC WITH ASD WITH SEVERE PULMONARY HTN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dirty="0" smtClean="0">
                <a:latin typeface="Comic Sans MS" pitchFamily="66" charset="0"/>
              </a:rPr>
              <a:t>CARDIAC CATHETERISATION REPORT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0000"/>
                </a:solidFill>
                <a:latin typeface="Comic Sans MS" pitchFamily="66" charset="0"/>
              </a:rPr>
              <a:t>IMPRESSION :</a:t>
            </a:r>
          </a:p>
          <a:p>
            <a:pPr>
              <a:buNone/>
            </a:pPr>
            <a:r>
              <a:rPr lang="en-IN" dirty="0" smtClean="0">
                <a:solidFill>
                  <a:srgbClr val="FF0000"/>
                </a:solidFill>
                <a:latin typeface="Comic Sans MS" pitchFamily="66" charset="0"/>
              </a:rPr>
              <a:t>       </a:t>
            </a:r>
            <a:r>
              <a:rPr lang="en-IN" sz="2400" dirty="0" smtClean="0">
                <a:latin typeface="Comic Sans MS" pitchFamily="66" charset="0"/>
              </a:rPr>
              <a:t>TAPVC / SUPRACARDIAC TYPE WITH OS-ASD</a:t>
            </a:r>
          </a:p>
          <a:p>
            <a:pPr>
              <a:buNone/>
            </a:pPr>
            <a:endParaRPr lang="en-IN" sz="24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IN" sz="2400" dirty="0" smtClean="0">
                <a:latin typeface="Comic Sans MS" pitchFamily="66" charset="0"/>
              </a:rPr>
              <a:t>         SMALL PDA</a:t>
            </a:r>
          </a:p>
          <a:p>
            <a:pPr>
              <a:buNone/>
            </a:pPr>
            <a:endParaRPr lang="en-IN" sz="24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IN" sz="2400" dirty="0" smtClean="0">
                <a:latin typeface="Comic Sans MS" pitchFamily="66" charset="0"/>
              </a:rPr>
              <a:t>         SEVERE PULMONARY HYPERTENSION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210202_134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5400000">
            <a:off x="685800" y="-1143000"/>
            <a:ext cx="77724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382000" cy="4953000"/>
          </a:xfrm>
        </p:spPr>
        <p:txBody>
          <a:bodyPr>
            <a:normAutofit/>
          </a:bodyPr>
          <a:lstStyle/>
          <a:p>
            <a:pPr>
              <a:buNone/>
            </a:pPr>
            <a:endParaRPr lang="en-IN" sz="2400" dirty="0" smtClean="0">
              <a:latin typeface="Comic Sans MS" pitchFamily="66" charset="0"/>
            </a:endParaRPr>
          </a:p>
          <a:p>
            <a:r>
              <a:rPr lang="en-IN" sz="2400" dirty="0" smtClean="0">
                <a:latin typeface="Comic Sans MS" pitchFamily="66" charset="0"/>
              </a:rPr>
              <a:t>NO H/O CYANOTIC SPELLS</a:t>
            </a:r>
          </a:p>
          <a:p>
            <a:r>
              <a:rPr lang="en-IN" sz="2400" dirty="0" smtClean="0">
                <a:latin typeface="Comic Sans MS" pitchFamily="66" charset="0"/>
              </a:rPr>
              <a:t>NO H/O ORTHOPNEA , PND</a:t>
            </a:r>
          </a:p>
          <a:p>
            <a:r>
              <a:rPr lang="en-IN" sz="2400" dirty="0" smtClean="0">
                <a:latin typeface="Comic Sans MS" pitchFamily="66" charset="0"/>
              </a:rPr>
              <a:t>NO H/O SWELLING OF LEGS</a:t>
            </a:r>
          </a:p>
          <a:p>
            <a:r>
              <a:rPr lang="en-IN" sz="2400" dirty="0" smtClean="0">
                <a:latin typeface="Comic Sans MS" pitchFamily="66" charset="0"/>
              </a:rPr>
              <a:t>NO H/O SYNCOPE</a:t>
            </a:r>
          </a:p>
          <a:p>
            <a:pPr>
              <a:buNone/>
            </a:pPr>
            <a:endParaRPr lang="en-IN" sz="24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PAST H/O: </a:t>
            </a:r>
            <a:r>
              <a:rPr lang="en-IN" sz="2400" dirty="0" smtClean="0">
                <a:latin typeface="Comic Sans MS" pitchFamily="66" charset="0"/>
              </a:rPr>
              <a:t>NO medical problems of note</a:t>
            </a:r>
          </a:p>
          <a:p>
            <a:r>
              <a:rPr lang="en-IN" sz="2400" dirty="0" smtClean="0">
                <a:latin typeface="Comic Sans MS" pitchFamily="66" charset="0"/>
              </a:rPr>
              <a:t>PARENTS NOTICED SKELETAL DEFORMITY AT </a:t>
            </a:r>
          </a:p>
          <a:p>
            <a:r>
              <a:rPr lang="en-IN" sz="2400" dirty="0" smtClean="0">
                <a:latin typeface="Comic Sans MS" pitchFamily="66" charset="0"/>
              </a:rPr>
              <a:t>1 and 1/2 YEARS - NO TREATMENT TAKEN</a:t>
            </a:r>
          </a:p>
          <a:p>
            <a:endParaRPr lang="en-IN" sz="2400" dirty="0" smtClean="0">
              <a:latin typeface="Comic Sans MS" pitchFamily="66" charset="0"/>
            </a:endParaRPr>
          </a:p>
          <a:p>
            <a:pPr>
              <a:buNone/>
            </a:pPr>
            <a:endParaRPr lang="en-IN" sz="2400" dirty="0" smtClean="0">
              <a:latin typeface="Comic Sans MS" pitchFamily="66" charset="0"/>
            </a:endParaRPr>
          </a:p>
          <a:p>
            <a:pPr>
              <a:buNone/>
            </a:pPr>
            <a:endParaRPr lang="en-IN" sz="24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en-IN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10202_134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5400000">
            <a:off x="762000" y="-1143000"/>
            <a:ext cx="7620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0202_134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00100" y="-1143000"/>
            <a:ext cx="75438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MRI DORSO –LUMBAR SPINE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8392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SEVERE LEVOSCOLIOSIS INVOLVING LOWER CERVICAL,UPPER AND MID DORSAL VERTEBRA CENTERING ON D3 VERTEBRA.</a:t>
            </a:r>
          </a:p>
          <a:p>
            <a:r>
              <a:rPr lang="en-US" dirty="0" smtClean="0"/>
              <a:t>COBBS ANGLE MEASURES : 48 DEGREES</a:t>
            </a:r>
          </a:p>
          <a:p>
            <a:r>
              <a:rPr lang="en-US" dirty="0" smtClean="0"/>
              <a:t>MULTIPLE SEGMENTATION ANOMALIES IN THE FORM OF MULTIPLE HEMIVERTEBRA INVOLVING UPPER DORSAL VERTEBRA</a:t>
            </a:r>
          </a:p>
          <a:p>
            <a:r>
              <a:rPr lang="en-US" dirty="0" smtClean="0"/>
              <a:t>D7-D8 FACET JOINT SHOWS ABNORMAL ANTEROMEDIAL TILT</a:t>
            </a:r>
          </a:p>
          <a:p>
            <a:r>
              <a:rPr lang="en-IN" sz="3200" dirty="0" smtClean="0">
                <a:latin typeface="Calibri" pitchFamily="34" charset="0"/>
                <a:cs typeface="Calibri" pitchFamily="34" charset="0"/>
              </a:rPr>
              <a:t>C6-C7 COMPLETE BLOCK VERTEBRAE PRESENT</a:t>
            </a:r>
            <a:r>
              <a:rPr lang="en-IN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IN" sz="3200" dirty="0" smtClean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WITH PARTIAL BLOCK VERTEBRAE OF C7-T1 AND T1-T2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/>
              <a:t>C3-C4 COMPLETE BLOCK VERTEBRA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haw_0060i_640x48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3999" cy="6629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DIAGNOSIS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495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KLIPPEL FEIL- SYNDROME WITH SUPRACARDIAC TAPVC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FEATURES FAVORING DIAGNOSIS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5105400"/>
          </a:xfrm>
        </p:spPr>
        <p:txBody>
          <a:bodyPr/>
          <a:lstStyle/>
          <a:p>
            <a:r>
              <a:rPr lang="en-US" dirty="0" err="1" smtClean="0"/>
              <a:t>Klippel</a:t>
            </a:r>
            <a:r>
              <a:rPr lang="en-US" dirty="0" smtClean="0"/>
              <a:t> </a:t>
            </a:r>
            <a:r>
              <a:rPr lang="en-US" dirty="0" err="1" smtClean="0"/>
              <a:t>feil</a:t>
            </a:r>
            <a:r>
              <a:rPr lang="en-US" dirty="0" smtClean="0"/>
              <a:t> triad</a:t>
            </a:r>
          </a:p>
          <a:p>
            <a:r>
              <a:rPr lang="en-US" dirty="0" err="1" smtClean="0"/>
              <a:t>Cervico</a:t>
            </a:r>
            <a:r>
              <a:rPr lang="en-US" dirty="0" smtClean="0"/>
              <a:t> thoracic scoliosis</a:t>
            </a:r>
          </a:p>
          <a:p>
            <a:r>
              <a:rPr lang="en-US" dirty="0" smtClean="0"/>
              <a:t>Multiple cervical vertebral fusion</a:t>
            </a:r>
          </a:p>
          <a:p>
            <a:r>
              <a:rPr lang="en-US" dirty="0" smtClean="0"/>
              <a:t>Hearing loss</a:t>
            </a:r>
          </a:p>
          <a:p>
            <a:r>
              <a:rPr lang="en-US" dirty="0" smtClean="0"/>
              <a:t>Webbing of digits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FEATURES NOT PRESENT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 </a:t>
            </a:r>
            <a:r>
              <a:rPr lang="en-US" dirty="0" err="1" smtClean="0"/>
              <a:t>genito</a:t>
            </a:r>
            <a:r>
              <a:rPr lang="en-US" dirty="0" smtClean="0"/>
              <a:t> urinary abnormalities</a:t>
            </a:r>
          </a:p>
          <a:p>
            <a:r>
              <a:rPr lang="en-US" dirty="0" smtClean="0"/>
              <a:t>No neurological deficits</a:t>
            </a:r>
          </a:p>
          <a:p>
            <a:r>
              <a:rPr lang="en-US" dirty="0" err="1" smtClean="0"/>
              <a:t>Omovertebral</a:t>
            </a:r>
            <a:r>
              <a:rPr lang="en-US" dirty="0" smtClean="0"/>
              <a:t> bone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2514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OUR SINCERE THANKS TO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CARDIOLOGY DEPT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RADIODIAGNOSIS DEPT</a:t>
            </a:r>
          </a:p>
          <a:p>
            <a:r>
              <a:rPr lang="en-US" sz="3200" smtClean="0">
                <a:solidFill>
                  <a:schemeClr val="tx1"/>
                </a:solidFill>
              </a:rPr>
              <a:t>MMC,MADURAI.</a:t>
            </a:r>
            <a:endParaRPr lang="en-US" sz="3200" dirty="0" smtClean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876800"/>
          </a:xfrm>
        </p:spPr>
        <p:txBody>
          <a:bodyPr>
            <a:normAutofit/>
          </a:bodyPr>
          <a:lstStyle/>
          <a:p>
            <a:pPr>
              <a:buNone/>
            </a:pPr>
            <a:endParaRPr lang="en-IN" sz="2400" dirty="0" smtClean="0">
              <a:latin typeface="Comic Sans MS" pitchFamily="66" charset="0"/>
            </a:endParaRPr>
          </a:p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PERSONAL HISTORY</a:t>
            </a:r>
            <a:r>
              <a:rPr lang="en-IN" sz="2400" dirty="0" smtClean="0">
                <a:latin typeface="Comic Sans MS" pitchFamily="66" charset="0"/>
              </a:rPr>
              <a:t> : NOT an alcoholic and smoker</a:t>
            </a:r>
          </a:p>
          <a:p>
            <a:endParaRPr lang="en-IN" sz="2400" dirty="0" smtClean="0">
              <a:latin typeface="Comic Sans MS" pitchFamily="66" charset="0"/>
            </a:endParaRPr>
          </a:p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TREATMENT HISTORY : </a:t>
            </a:r>
            <a:r>
              <a:rPr lang="en-IN" sz="2400" dirty="0" smtClean="0">
                <a:latin typeface="Comic Sans MS" pitchFamily="66" charset="0"/>
              </a:rPr>
              <a:t>H/O TREATMENT  TAKEN FOR RECURRENT LOWER RESPIRATORY TRACT INFECTIONS</a:t>
            </a:r>
            <a:r>
              <a:rPr lang="en-IN" sz="2400" dirty="0" smtClean="0">
                <a:solidFill>
                  <a:srgbClr val="92D050"/>
                </a:solidFill>
                <a:latin typeface="Comic Sans MS" pitchFamily="66" charset="0"/>
              </a:rPr>
              <a:t>  </a:t>
            </a:r>
            <a:r>
              <a:rPr lang="en-IN" sz="2400" dirty="0" smtClean="0">
                <a:latin typeface="Comic Sans MS" pitchFamily="66" charset="0"/>
              </a:rPr>
              <a:t>from 10 yrs of age.</a:t>
            </a:r>
          </a:p>
          <a:p>
            <a:endParaRPr lang="en-IN" sz="2400" dirty="0" smtClean="0">
              <a:latin typeface="Comic Sans MS" pitchFamily="66" charset="0"/>
            </a:endParaRPr>
          </a:p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FAMILY HISTORY: </a:t>
            </a:r>
            <a:r>
              <a:rPr lang="en-IN" sz="2400" dirty="0" smtClean="0">
                <a:latin typeface="Comic Sans MS" pitchFamily="66" charset="0"/>
              </a:rPr>
              <a:t>NO h/o similar illness in the family members</a:t>
            </a:r>
            <a:endParaRPr lang="en-IN" sz="24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endParaRPr lang="en-IN" sz="2400" dirty="0" smtClean="0">
              <a:latin typeface="Comic Sans MS" pitchFamily="66" charset="0"/>
            </a:endParaRPr>
          </a:p>
          <a:p>
            <a:endParaRPr lang="en-IN" sz="2400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endParaRPr lang="en-IN" sz="24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>
                <a:latin typeface="Comic Sans MS" pitchFamily="66" charset="0"/>
              </a:rPr>
              <a:t>CLINICAL EXAMINATION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ON EXAMINATION : </a:t>
            </a:r>
            <a:r>
              <a:rPr lang="en-IN" sz="2400" dirty="0" smtClean="0"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en-IN" sz="2400" dirty="0" smtClean="0">
                <a:latin typeface="Comic Sans MS" pitchFamily="66" charset="0"/>
              </a:rPr>
              <a:t>                                         SHORT STATURE </a:t>
            </a:r>
          </a:p>
          <a:p>
            <a:pPr>
              <a:buNone/>
            </a:pPr>
            <a:r>
              <a:rPr lang="en-IN" sz="2400" dirty="0" smtClean="0">
                <a:latin typeface="Comic Sans MS" pitchFamily="66" charset="0"/>
              </a:rPr>
              <a:t>                                         SHORT WEBBED NECK</a:t>
            </a:r>
          </a:p>
          <a:p>
            <a:pPr>
              <a:buNone/>
            </a:pPr>
            <a:r>
              <a:rPr lang="en-IN" sz="2400" dirty="0" smtClean="0">
                <a:solidFill>
                  <a:srgbClr val="0070C0"/>
                </a:solidFill>
                <a:latin typeface="Comic Sans MS" pitchFamily="66" charset="0"/>
              </a:rPr>
              <a:t>                                         </a:t>
            </a:r>
            <a:r>
              <a:rPr lang="en-IN" sz="2400" dirty="0" smtClean="0">
                <a:latin typeface="Comic Sans MS" pitchFamily="66" charset="0"/>
              </a:rPr>
              <a:t>WEBBING OF DIGITS </a:t>
            </a:r>
          </a:p>
          <a:p>
            <a:pPr>
              <a:buNone/>
            </a:pPr>
            <a:r>
              <a:rPr lang="en-IN" sz="2400" dirty="0" smtClean="0">
                <a:solidFill>
                  <a:srgbClr val="0070C0"/>
                </a:solidFill>
                <a:latin typeface="Comic Sans MS" pitchFamily="66" charset="0"/>
              </a:rPr>
              <a:t>                                         </a:t>
            </a:r>
            <a:r>
              <a:rPr lang="en-IN" sz="2400" dirty="0" smtClean="0">
                <a:latin typeface="Comic Sans MS" pitchFamily="66" charset="0"/>
              </a:rPr>
              <a:t>NO PALLOR</a:t>
            </a:r>
          </a:p>
          <a:p>
            <a:pPr>
              <a:buNone/>
            </a:pPr>
            <a:r>
              <a:rPr lang="en-IN" sz="2400" dirty="0" smtClean="0">
                <a:latin typeface="Comic Sans MS" pitchFamily="66" charset="0"/>
              </a:rPr>
              <a:t>                                         NOT ICTERIC</a:t>
            </a:r>
          </a:p>
          <a:p>
            <a:pPr>
              <a:buNone/>
            </a:pPr>
            <a:r>
              <a:rPr lang="en-IN" sz="2400" dirty="0" smtClean="0">
                <a:solidFill>
                  <a:srgbClr val="0070C0"/>
                </a:solidFill>
                <a:latin typeface="Comic Sans MS" pitchFamily="66" charset="0"/>
              </a:rPr>
              <a:t>                                         </a:t>
            </a:r>
            <a:r>
              <a:rPr lang="en-IN" sz="2400" dirty="0" smtClean="0">
                <a:latin typeface="Comic Sans MS" pitchFamily="66" charset="0"/>
              </a:rPr>
              <a:t>CENTRAL CYANOSIS </a:t>
            </a:r>
          </a:p>
          <a:p>
            <a:pPr>
              <a:buNone/>
            </a:pPr>
            <a:r>
              <a:rPr lang="en-IN" sz="2400" dirty="0" smtClean="0">
                <a:latin typeface="Comic Sans MS" pitchFamily="66" charset="0"/>
              </a:rPr>
              <a:t>                                         PANDIGITAL CLUBBING-GRADE 3</a:t>
            </a:r>
          </a:p>
          <a:p>
            <a:pPr>
              <a:buNone/>
            </a:pPr>
            <a:r>
              <a:rPr lang="en-IN" sz="2400" dirty="0" smtClean="0">
                <a:solidFill>
                  <a:schemeClr val="accent3"/>
                </a:solidFill>
                <a:latin typeface="Comic Sans MS" pitchFamily="66" charset="0"/>
              </a:rPr>
              <a:t>                                         </a:t>
            </a:r>
            <a:r>
              <a:rPr lang="en-IN" sz="2400" dirty="0" smtClean="0">
                <a:latin typeface="Comic Sans MS" pitchFamily="66" charset="0"/>
              </a:rPr>
              <a:t>NO PEDAL EDEMA</a:t>
            </a:r>
          </a:p>
          <a:p>
            <a:pPr>
              <a:buNone/>
            </a:pPr>
            <a:r>
              <a:rPr lang="en-IN" sz="2400" dirty="0" smtClean="0">
                <a:latin typeface="Comic Sans MS" pitchFamily="66" charset="0"/>
              </a:rPr>
              <a:t>                                         SCOLIOSIS</a:t>
            </a:r>
            <a:r>
              <a:rPr lang="en-IN" sz="24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IN" sz="2400" dirty="0" smtClean="0">
                <a:latin typeface="Comic Sans MS" pitchFamily="66" charset="0"/>
              </a:rPr>
              <a:t>with convexity towards left</a:t>
            </a:r>
          </a:p>
          <a:p>
            <a:pPr>
              <a:buNone/>
            </a:pPr>
            <a:r>
              <a:rPr lang="en-IN" sz="2400" dirty="0" smtClean="0">
                <a:solidFill>
                  <a:srgbClr val="0070C0"/>
                </a:solidFill>
                <a:latin typeface="Comic Sans MS" pitchFamily="66" charset="0"/>
              </a:rPr>
              <a:t>                                         </a:t>
            </a:r>
            <a:r>
              <a:rPr lang="en-IN" sz="2400" dirty="0" smtClean="0">
                <a:latin typeface="Comic Sans MS" pitchFamily="66" charset="0"/>
              </a:rPr>
              <a:t>(CERVICOTHORACIC)</a:t>
            </a:r>
            <a:endParaRPr lang="en-IN" sz="24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n-IN" sz="2400" dirty="0" smtClean="0">
                <a:solidFill>
                  <a:schemeClr val="accent3"/>
                </a:solidFill>
                <a:latin typeface="Comic Sans MS" pitchFamily="66" charset="0"/>
              </a:rPr>
              <a:t>                                          </a:t>
            </a:r>
            <a:endParaRPr lang="en-IN" sz="2400" dirty="0" smtClean="0">
              <a:solidFill>
                <a:schemeClr val="accent5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n-IN" sz="2400" dirty="0" smtClean="0">
                <a:solidFill>
                  <a:schemeClr val="accent5"/>
                </a:solidFill>
                <a:latin typeface="Comic Sans MS" pitchFamily="66" charset="0"/>
              </a:rPr>
              <a:t>                                           </a:t>
            </a:r>
            <a:endParaRPr lang="en-IN" sz="2400" dirty="0" smtClean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n-IN" sz="2400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                                           </a:t>
            </a:r>
            <a:endParaRPr lang="en-IN" sz="2400" dirty="0" smtClean="0">
              <a:solidFill>
                <a:schemeClr val="accent3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n-IN" sz="2400" dirty="0" smtClean="0">
                <a:solidFill>
                  <a:schemeClr val="accent3"/>
                </a:solidFill>
                <a:latin typeface="Comic Sans MS" pitchFamily="66" charset="0"/>
              </a:rPr>
              <a:t>                                             </a:t>
            </a:r>
            <a:r>
              <a:rPr lang="en-IN" sz="2400" dirty="0" smtClean="0">
                <a:latin typeface="Comic Sans MS" pitchFamily="66" charset="0"/>
              </a:rPr>
              <a:t> 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610600" cy="49530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en-IN" sz="2400" dirty="0" smtClean="0">
              <a:latin typeface="Comic Sans MS" pitchFamily="66" charset="0"/>
            </a:endParaRPr>
          </a:p>
          <a:p>
            <a:r>
              <a:rPr lang="en-IN" sz="8000" dirty="0" smtClean="0">
                <a:solidFill>
                  <a:srgbClr val="FF0000"/>
                </a:solidFill>
                <a:latin typeface="Comic Sans MS" pitchFamily="66" charset="0"/>
              </a:rPr>
              <a:t>EXTERNAL MARKERS OF CONGENITAL HEART DISEASE </a:t>
            </a:r>
          </a:p>
          <a:p>
            <a:r>
              <a:rPr lang="en-IN" sz="8000" dirty="0" smtClean="0">
                <a:solidFill>
                  <a:srgbClr val="FF0000"/>
                </a:solidFill>
                <a:latin typeface="Comic Sans MS" pitchFamily="66" charset="0"/>
              </a:rPr>
              <a:t>                </a:t>
            </a:r>
          </a:p>
          <a:p>
            <a:r>
              <a:rPr lang="en-IN" sz="8000" dirty="0" smtClean="0">
                <a:solidFill>
                  <a:srgbClr val="FF0000"/>
                </a:solidFill>
                <a:latin typeface="Comic Sans MS" pitchFamily="66" charset="0"/>
              </a:rPr>
              <a:t>                        </a:t>
            </a:r>
            <a:r>
              <a:rPr lang="en-IN" sz="8000" dirty="0" smtClean="0">
                <a:latin typeface="Comic Sans MS" pitchFamily="66" charset="0"/>
              </a:rPr>
              <a:t>1. SHORT STATURE(137cms)</a:t>
            </a:r>
          </a:p>
          <a:p>
            <a:pPr>
              <a:buNone/>
            </a:pPr>
            <a:r>
              <a:rPr lang="en-IN" sz="8000" dirty="0" smtClean="0">
                <a:solidFill>
                  <a:srgbClr val="0070C0"/>
                </a:solidFill>
                <a:latin typeface="Comic Sans MS" pitchFamily="66" charset="0"/>
              </a:rPr>
              <a:t>                            </a:t>
            </a:r>
            <a:r>
              <a:rPr lang="en-IN" sz="8000" dirty="0" smtClean="0">
                <a:latin typeface="Comic Sans MS" pitchFamily="66" charset="0"/>
              </a:rPr>
              <a:t>2. WIDELY SPACED NIPPLES</a:t>
            </a:r>
          </a:p>
          <a:p>
            <a:pPr>
              <a:buNone/>
            </a:pPr>
            <a:r>
              <a:rPr lang="en-IN" sz="8000" dirty="0" smtClean="0">
                <a:latin typeface="Comic Sans MS" pitchFamily="66" charset="0"/>
              </a:rPr>
              <a:t>                            3. HIGH ARCHED PALATE</a:t>
            </a:r>
          </a:p>
          <a:p>
            <a:pPr>
              <a:buNone/>
            </a:pPr>
            <a:r>
              <a:rPr lang="en-IN" sz="8000" dirty="0" smtClean="0">
                <a:latin typeface="Comic Sans MS" pitchFamily="66" charset="0"/>
              </a:rPr>
              <a:t>                            4. RIGHT PRE-AURICULAR EAR TAGS</a:t>
            </a:r>
          </a:p>
          <a:p>
            <a:pPr>
              <a:buNone/>
            </a:pPr>
            <a:r>
              <a:rPr lang="en-IN" sz="8000" dirty="0" smtClean="0">
                <a:solidFill>
                  <a:srgbClr val="0070C0"/>
                </a:solidFill>
                <a:latin typeface="Comic Sans MS" pitchFamily="66" charset="0"/>
              </a:rPr>
              <a:t>                            </a:t>
            </a:r>
            <a:r>
              <a:rPr lang="en-IN" sz="8000" dirty="0" smtClean="0">
                <a:latin typeface="Comic Sans MS" pitchFamily="66" charset="0"/>
              </a:rPr>
              <a:t>5.B/L CUBITUS VALGUS  20 Degrees</a:t>
            </a:r>
          </a:p>
          <a:p>
            <a:pPr>
              <a:buNone/>
            </a:pPr>
            <a:r>
              <a:rPr lang="en-IN" sz="8000" dirty="0" smtClean="0">
                <a:latin typeface="Comic Sans MS" pitchFamily="66" charset="0"/>
              </a:rPr>
              <a:t>     </a:t>
            </a:r>
          </a:p>
          <a:p>
            <a:r>
              <a:rPr lang="en-IN" sz="8000" dirty="0" smtClean="0">
                <a:solidFill>
                  <a:srgbClr val="FF0000"/>
                </a:solidFill>
                <a:latin typeface="Comic Sans MS" pitchFamily="66" charset="0"/>
              </a:rPr>
              <a:t> JVP EXAMINATION :</a:t>
            </a:r>
            <a:endParaRPr lang="en-IN" sz="80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IN" sz="8000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en-IN" sz="8000" dirty="0" smtClean="0">
                <a:latin typeface="Comic Sans MS" pitchFamily="66" charset="0"/>
              </a:rPr>
              <a:t> – ELEVATED 14 CMS FROM RA</a:t>
            </a:r>
          </a:p>
          <a:p>
            <a:pPr>
              <a:buNone/>
            </a:pPr>
            <a:r>
              <a:rPr lang="en-IN" sz="8000" dirty="0" smtClean="0">
                <a:solidFill>
                  <a:srgbClr val="FF0000"/>
                </a:solidFill>
                <a:latin typeface="Comic Sans MS" pitchFamily="66" charset="0"/>
              </a:rPr>
              <a:t>       ‘</a:t>
            </a:r>
            <a:r>
              <a:rPr lang="en-IN" sz="8000" dirty="0" smtClean="0">
                <a:latin typeface="Comic Sans MS" pitchFamily="66" charset="0"/>
              </a:rPr>
              <a:t>A’  AND  ‘V’ WAVES PROMINENT</a:t>
            </a:r>
          </a:p>
          <a:p>
            <a:pPr>
              <a:buNone/>
            </a:pPr>
            <a:r>
              <a:rPr lang="en-IN" sz="8000" dirty="0" smtClean="0">
                <a:solidFill>
                  <a:srgbClr val="FF0000"/>
                </a:solidFill>
                <a:latin typeface="Comic Sans MS" pitchFamily="66" charset="0"/>
              </a:rPr>
              <a:t>       </a:t>
            </a:r>
          </a:p>
          <a:p>
            <a:pPr>
              <a:buNone/>
            </a:pPr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       </a:t>
            </a:r>
          </a:p>
          <a:p>
            <a:pPr>
              <a:buNone/>
            </a:pPr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      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ANTHROPOMETRY :</a:t>
            </a:r>
          </a:p>
          <a:p>
            <a:r>
              <a:rPr lang="en-IN" sz="2400" dirty="0" smtClean="0">
                <a:solidFill>
                  <a:srgbClr val="92D050"/>
                </a:solidFill>
                <a:latin typeface="Comic Sans MS" pitchFamily="66" charset="0"/>
              </a:rPr>
              <a:t> </a:t>
            </a:r>
            <a:r>
              <a:rPr lang="en-IN" sz="2400" dirty="0" smtClean="0">
                <a:latin typeface="Comic Sans MS" pitchFamily="66" charset="0"/>
              </a:rPr>
              <a:t>HEIGHT – 137 CMS</a:t>
            </a:r>
          </a:p>
          <a:p>
            <a:r>
              <a:rPr lang="en-IN" sz="2400" dirty="0" smtClean="0">
                <a:latin typeface="Comic Sans MS" pitchFamily="66" charset="0"/>
              </a:rPr>
              <a:t> UPPER SEGMENT – 57 CMS</a:t>
            </a:r>
          </a:p>
          <a:p>
            <a:r>
              <a:rPr lang="en-IN" sz="2400" dirty="0" smtClean="0">
                <a:latin typeface="Comic Sans MS" pitchFamily="66" charset="0"/>
              </a:rPr>
              <a:t> LOWER SEGMENT – 80 CMS</a:t>
            </a:r>
          </a:p>
          <a:p>
            <a:r>
              <a:rPr lang="en-IN" sz="2400" dirty="0" smtClean="0">
                <a:latin typeface="Comic Sans MS" pitchFamily="66" charset="0"/>
              </a:rPr>
              <a:t> US : LS RATIO –</a:t>
            </a:r>
            <a:r>
              <a:rPr lang="en-IN" sz="2400" dirty="0" smtClean="0">
                <a:solidFill>
                  <a:srgbClr val="92D050"/>
                </a:solidFill>
                <a:latin typeface="Comic Sans MS" pitchFamily="66" charset="0"/>
              </a:rPr>
              <a:t> </a:t>
            </a:r>
            <a:r>
              <a:rPr lang="en-IN" sz="2400" dirty="0" smtClean="0">
                <a:latin typeface="Comic Sans MS" pitchFamily="66" charset="0"/>
              </a:rPr>
              <a:t>0.71</a:t>
            </a:r>
          </a:p>
          <a:p>
            <a:r>
              <a:rPr lang="en-IN" sz="2400" dirty="0" smtClean="0">
                <a:latin typeface="Comic Sans MS" pitchFamily="66" charset="0"/>
              </a:rPr>
              <a:t> ARM SPAN – 157 CMS</a:t>
            </a:r>
          </a:p>
          <a:p>
            <a:r>
              <a:rPr lang="en-IN" sz="2400" dirty="0" smtClean="0">
                <a:latin typeface="Comic Sans MS" pitchFamily="66" charset="0"/>
              </a:rPr>
              <a:t>WEIGHT – 45 KGS</a:t>
            </a:r>
          </a:p>
          <a:p>
            <a:r>
              <a:rPr lang="en-IN" sz="2400" dirty="0" smtClean="0">
                <a:latin typeface="Comic Sans MS" pitchFamily="66" charset="0"/>
              </a:rPr>
              <a:t>HEIGHT – NECK RATIO : &gt;13</a:t>
            </a:r>
          </a:p>
          <a:p>
            <a:r>
              <a:rPr lang="en-IN" sz="2400" dirty="0" smtClean="0">
                <a:latin typeface="Comic Sans MS" pitchFamily="66" charset="0"/>
              </a:rPr>
              <a:t>HEAD CIRCUMFERENCE – 35 CMS </a:t>
            </a:r>
          </a:p>
          <a:p>
            <a:r>
              <a:rPr lang="en-IN" sz="2400" dirty="0" smtClean="0">
                <a:latin typeface="Comic Sans MS" pitchFamily="66" charset="0"/>
              </a:rPr>
              <a:t>CHEST EXPANSION </a:t>
            </a:r>
            <a:r>
              <a:rPr lang="en-IN" sz="2400" dirty="0" smtClean="0"/>
              <a:t>– </a:t>
            </a:r>
            <a:r>
              <a:rPr lang="en-IN" sz="2400" dirty="0" smtClean="0">
                <a:latin typeface="Comic Sans MS" pitchFamily="66" charset="0"/>
              </a:rPr>
              <a:t>6 CMS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76400"/>
            <a:ext cx="8915400" cy="5181600"/>
          </a:xfrm>
        </p:spPr>
        <p:txBody>
          <a:bodyPr>
            <a:normAutofit lnSpcReduction="10000"/>
          </a:bodyPr>
          <a:lstStyle/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VITALS </a:t>
            </a:r>
            <a:r>
              <a:rPr lang="en-IN" sz="2400" dirty="0" smtClean="0">
                <a:solidFill>
                  <a:srgbClr val="00B050"/>
                </a:solidFill>
                <a:latin typeface="Comic Sans MS" pitchFamily="66" charset="0"/>
              </a:rPr>
              <a:t>: </a:t>
            </a:r>
            <a:r>
              <a:rPr lang="en-IN" sz="2400" dirty="0" smtClean="0">
                <a:latin typeface="Comic Sans MS" pitchFamily="66" charset="0"/>
              </a:rPr>
              <a:t>BP – 100/60 mmHg</a:t>
            </a:r>
          </a:p>
          <a:p>
            <a:pPr>
              <a:buNone/>
            </a:pPr>
            <a:r>
              <a:rPr lang="en-IN" sz="2400" dirty="0" smtClean="0">
                <a:solidFill>
                  <a:srgbClr val="00B050"/>
                </a:solidFill>
                <a:latin typeface="Comic Sans MS" pitchFamily="66" charset="0"/>
              </a:rPr>
              <a:t>                    </a:t>
            </a:r>
            <a:r>
              <a:rPr lang="en-IN" sz="2400" dirty="0" smtClean="0">
                <a:latin typeface="Comic Sans MS" pitchFamily="66" charset="0"/>
              </a:rPr>
              <a:t>PR – 90/min , REGULAR IN RHYTHM , NO SPECIFIC CHARACTER</a:t>
            </a:r>
          </a:p>
          <a:p>
            <a:pPr>
              <a:buNone/>
            </a:pPr>
            <a:r>
              <a:rPr lang="en-IN" sz="2400" dirty="0" smtClean="0">
                <a:solidFill>
                  <a:srgbClr val="00B050"/>
                </a:solidFill>
                <a:latin typeface="Comic Sans MS" pitchFamily="66" charset="0"/>
              </a:rPr>
              <a:t>                    </a:t>
            </a:r>
            <a:r>
              <a:rPr lang="en-IN" sz="2400" dirty="0" smtClean="0">
                <a:latin typeface="Comic Sans MS" pitchFamily="66" charset="0"/>
              </a:rPr>
              <a:t>SPo2 : 86 % ON RA,76% ON RT LATERAL,82%ON LT LATERAL POSITION</a:t>
            </a:r>
          </a:p>
          <a:p>
            <a:pPr>
              <a:buNone/>
            </a:pPr>
            <a:r>
              <a:rPr lang="en-IN" sz="2400" dirty="0" smtClean="0">
                <a:solidFill>
                  <a:srgbClr val="00B050"/>
                </a:solidFill>
                <a:latin typeface="Comic Sans MS" pitchFamily="66" charset="0"/>
              </a:rPr>
              <a:t>                    </a:t>
            </a:r>
            <a:r>
              <a:rPr lang="en-IN" sz="2400" dirty="0" smtClean="0">
                <a:latin typeface="Comic Sans MS" pitchFamily="66" charset="0"/>
              </a:rPr>
              <a:t>RR – 22/min</a:t>
            </a:r>
          </a:p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CVS : INSPECTION : </a:t>
            </a:r>
            <a:r>
              <a:rPr lang="en-IN" sz="2400" dirty="0" smtClean="0">
                <a:latin typeface="Comic Sans MS" pitchFamily="66" charset="0"/>
              </a:rPr>
              <a:t>CHEST WALL ASYMMETRICAL ,</a:t>
            </a:r>
            <a:r>
              <a:rPr lang="en-IN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                       </a:t>
            </a:r>
            <a:r>
              <a:rPr lang="en-IN" sz="2400" dirty="0" smtClean="0">
                <a:latin typeface="Comic Sans MS" pitchFamily="66" charset="0"/>
              </a:rPr>
              <a:t>PROMINENT  LEFT  SCAPULA ,   </a:t>
            </a:r>
          </a:p>
          <a:p>
            <a:pPr>
              <a:buNone/>
            </a:pPr>
            <a:r>
              <a:rPr lang="en-IN" sz="2400" dirty="0" smtClean="0">
                <a:latin typeface="Comic Sans MS" pitchFamily="66" charset="0"/>
              </a:rPr>
              <a:t>   AI  LEFT 6 </a:t>
            </a:r>
            <a:r>
              <a:rPr lang="en-IN" sz="2400" baseline="30000" dirty="0" smtClean="0">
                <a:latin typeface="Comic Sans MS" pitchFamily="66" charset="0"/>
              </a:rPr>
              <a:t>TH</a:t>
            </a:r>
            <a:r>
              <a:rPr lang="en-IN" sz="2400" dirty="0" smtClean="0">
                <a:latin typeface="Comic Sans MS" pitchFamily="66" charset="0"/>
              </a:rPr>
              <a:t> ICS LATERAL TO MIDCLAVICULAR LINE</a:t>
            </a:r>
          </a:p>
          <a:p>
            <a:pPr>
              <a:buNone/>
            </a:pPr>
            <a:endParaRPr lang="en-IN" sz="2400" dirty="0" smtClean="0">
              <a:latin typeface="Comic Sans MS" pitchFamily="66" charset="0"/>
            </a:endParaRPr>
          </a:p>
          <a:p>
            <a:r>
              <a:rPr lang="en-IN" sz="2400" dirty="0" smtClean="0">
                <a:latin typeface="Comic Sans MS" pitchFamily="66" charset="0"/>
              </a:rPr>
              <a:t> </a:t>
            </a:r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PALPATION : </a:t>
            </a:r>
            <a:r>
              <a:rPr lang="en-IN" sz="2400" dirty="0" smtClean="0">
                <a:latin typeface="Comic Sans MS" pitchFamily="66" charset="0"/>
              </a:rPr>
              <a:t>GRADE III PARASTERNAL HEAVE          </a:t>
            </a:r>
          </a:p>
          <a:p>
            <a:pPr>
              <a:buNone/>
            </a:pPr>
            <a:r>
              <a:rPr lang="en-IN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            </a:t>
            </a:r>
          </a:p>
          <a:p>
            <a:pPr>
              <a:buNone/>
            </a:pPr>
            <a:r>
              <a:rPr lang="en-IN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en-US" sz="2400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524000"/>
            <a:ext cx="8991600" cy="5181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AUSCULTATION : </a:t>
            </a:r>
          </a:p>
          <a:p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MITRAL AREA - </a:t>
            </a:r>
            <a:r>
              <a:rPr lang="en-IN" sz="2400" dirty="0" smtClean="0">
                <a:latin typeface="Comic Sans MS" pitchFamily="66" charset="0"/>
              </a:rPr>
              <a:t>S1 – LOUD ; </a:t>
            </a:r>
          </a:p>
          <a:p>
            <a:pPr>
              <a:buNone/>
            </a:pPr>
            <a:r>
              <a:rPr lang="en-IN" sz="2400" dirty="0" smtClean="0">
                <a:latin typeface="Comic Sans MS" pitchFamily="66" charset="0"/>
              </a:rPr>
              <a:t>    P2 – LOUD A2 – NORMAL ; </a:t>
            </a:r>
          </a:p>
          <a:p>
            <a:pPr>
              <a:buNone/>
            </a:pPr>
            <a:r>
              <a:rPr lang="en-IN" sz="2400" dirty="0" smtClean="0">
                <a:latin typeface="Comic Sans MS" pitchFamily="66" charset="0"/>
              </a:rPr>
              <a:t>    GRADE 3/6 –   PANSYSTOLIC MURMUR + </a:t>
            </a:r>
          </a:p>
          <a:p>
            <a:r>
              <a:rPr lang="en-IN" sz="2400" dirty="0" smtClean="0">
                <a:latin typeface="Comic Sans MS" pitchFamily="66" charset="0"/>
              </a:rPr>
              <a:t> </a:t>
            </a:r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TRICUSPID AREA </a:t>
            </a:r>
            <a:r>
              <a:rPr lang="en-IN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itchFamily="66" charset="0"/>
              </a:rPr>
              <a:t>- </a:t>
            </a:r>
            <a:r>
              <a:rPr lang="en-IN" sz="2400" dirty="0" smtClean="0">
                <a:latin typeface="Comic Sans MS" pitchFamily="66" charset="0"/>
              </a:rPr>
              <a:t>S1 S2 +,WIDE FIXED SPLIT S2 + ;  GRADE – 3/6 PANSYSTOLIC MURMUR WHICH INCREASES WITH INSPIRAION +</a:t>
            </a:r>
          </a:p>
          <a:p>
            <a:r>
              <a:rPr lang="en-IN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AORTIC AREA – </a:t>
            </a:r>
            <a:r>
              <a:rPr lang="en-IN" sz="2400" dirty="0" smtClean="0">
                <a:latin typeface="Comic Sans MS" pitchFamily="66" charset="0"/>
              </a:rPr>
              <a:t>S1 S2 +  , MIDSYSTOLIC MURMUR</a:t>
            </a:r>
          </a:p>
          <a:p>
            <a:r>
              <a:rPr lang="en-IN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en-IN" sz="2400" dirty="0" smtClean="0">
                <a:solidFill>
                  <a:srgbClr val="FF0000"/>
                </a:solidFill>
                <a:latin typeface="Comic Sans MS" pitchFamily="66" charset="0"/>
              </a:rPr>
              <a:t>PULMONARY AREA - </a:t>
            </a:r>
            <a:r>
              <a:rPr lang="en-IN" sz="2400" dirty="0" smtClean="0">
                <a:latin typeface="Comic Sans MS" pitchFamily="66" charset="0"/>
              </a:rPr>
              <a:t>S1 S2 + , LOUD P2 +, S2 SPLIT+ , WIDE FIXED SPLIT + ,GRADE  - 3/6 , MIDSYSTOLIC MURMUR +.</a:t>
            </a:r>
          </a:p>
          <a:p>
            <a:r>
              <a:rPr lang="en-IN" sz="2400" dirty="0" smtClean="0">
                <a:latin typeface="Comic Sans MS" pitchFamily="66" charset="0"/>
              </a:rPr>
              <a:t>EXAMINATION OF OTHER SYSTEM CLINICALLY NORMAL</a:t>
            </a:r>
          </a:p>
          <a:p>
            <a:pPr>
              <a:buNone/>
            </a:pPr>
            <a:endParaRPr lang="en-IN" sz="2400" dirty="0" smtClean="0">
              <a:solidFill>
                <a:schemeClr val="accent3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endParaRPr lang="en-IN" sz="2400" dirty="0" smtClean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endParaRPr lang="en-IN" sz="24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905</TotalTime>
  <Words>833</Words>
  <Application>Microsoft Office PowerPoint</Application>
  <PresentationFormat>On-screen Show (4:3)</PresentationFormat>
  <Paragraphs>169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Median</vt:lpstr>
      <vt:lpstr>Congenital heart disease for discussion</vt:lpstr>
      <vt:lpstr>CLINICAL HISTORY</vt:lpstr>
      <vt:lpstr>Slide 3</vt:lpstr>
      <vt:lpstr>Slide 4</vt:lpstr>
      <vt:lpstr>CLINICAL EXAMINATION</vt:lpstr>
      <vt:lpstr>Slide 6</vt:lpstr>
      <vt:lpstr>Slide 7</vt:lpstr>
      <vt:lpstr>Slide 8</vt:lpstr>
      <vt:lpstr>Slide 9</vt:lpstr>
      <vt:lpstr>BASIC INVESTIGATIONS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               CHEST XRAY PA VIEW</vt:lpstr>
      <vt:lpstr>ECHOCARDIOGRAPHY</vt:lpstr>
      <vt:lpstr>CARDIAC CATHETERISATION REPORT</vt:lpstr>
      <vt:lpstr>Slide 29</vt:lpstr>
      <vt:lpstr>Slide 30</vt:lpstr>
      <vt:lpstr>Slide 31</vt:lpstr>
      <vt:lpstr>MRI DORSO –LUMBAR SPINE</vt:lpstr>
      <vt:lpstr>Slide 33</vt:lpstr>
      <vt:lpstr>DIAGNOSIS</vt:lpstr>
      <vt:lpstr>FEATURES FAVORING DIAGNOSIS</vt:lpstr>
      <vt:lpstr>FEATURES NOT PRESENT</vt:lpstr>
      <vt:lpstr>Slide 37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admin</cp:lastModifiedBy>
  <cp:revision>118</cp:revision>
  <dcterms:created xsi:type="dcterms:W3CDTF">2006-08-16T00:00:00Z</dcterms:created>
  <dcterms:modified xsi:type="dcterms:W3CDTF">2021-02-02T17:40:35Z</dcterms:modified>
</cp:coreProperties>
</file>