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1" r:id="rId9"/>
    <p:sldId id="273" r:id="rId10"/>
    <p:sldId id="274" r:id="rId11"/>
    <p:sldId id="264" r:id="rId12"/>
    <p:sldId id="268" r:id="rId13"/>
    <p:sldId id="271" r:id="rId14"/>
    <p:sldId id="269" r:id="rId15"/>
    <p:sldId id="266" r:id="rId16"/>
    <p:sldId id="275" r:id="rId17"/>
    <p:sldId id="267" r:id="rId18"/>
    <p:sldId id="272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AD9F-30FE-4E9B-B904-99DC6FA38D2B}" type="datetimeFigureOut">
              <a:rPr lang="en-IN" smtClean="0"/>
              <a:pPr/>
              <a:t>17-08-2019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9881-8B08-4D9B-8C6C-0E2D6CE8FB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66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                                                   BY 2</a:t>
            </a:r>
            <a:r>
              <a:rPr lang="en-IN" sz="2800" baseline="30000" dirty="0" smtClean="0">
                <a:solidFill>
                  <a:schemeClr val="tx1"/>
                </a:solidFill>
              </a:rPr>
              <a:t>nd</a:t>
            </a:r>
            <a:r>
              <a:rPr lang="en-IN" sz="2800" dirty="0" smtClean="0">
                <a:solidFill>
                  <a:schemeClr val="tx1"/>
                </a:solidFill>
              </a:rPr>
              <a:t> Medical unit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                                Chief: </a:t>
            </a:r>
            <a:r>
              <a:rPr lang="en-IN" sz="2800" dirty="0" err="1" smtClean="0">
                <a:solidFill>
                  <a:schemeClr val="tx1"/>
                </a:solidFill>
              </a:rPr>
              <a:t>Dr.G.Bagialakshmi</a:t>
            </a:r>
            <a:r>
              <a:rPr lang="en-IN" sz="2800" dirty="0" smtClean="0">
                <a:solidFill>
                  <a:schemeClr val="tx1"/>
                </a:solidFill>
              </a:rPr>
              <a:t> MD.,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                  </a:t>
            </a:r>
            <a:r>
              <a:rPr lang="en-IN" sz="2800" dirty="0" err="1" smtClean="0">
                <a:solidFill>
                  <a:schemeClr val="tx1"/>
                </a:solidFill>
              </a:rPr>
              <a:t>Asst</a:t>
            </a:r>
            <a:r>
              <a:rPr lang="en-IN" sz="2800" dirty="0" smtClean="0">
                <a:solidFill>
                  <a:schemeClr val="tx1"/>
                </a:solidFill>
              </a:rPr>
              <a:t> prof :</a:t>
            </a:r>
            <a:r>
              <a:rPr lang="en-IN" sz="2800" dirty="0" err="1" smtClean="0">
                <a:solidFill>
                  <a:schemeClr val="tx1"/>
                </a:solidFill>
              </a:rPr>
              <a:t>Dr.P.Saravanan</a:t>
            </a:r>
            <a:r>
              <a:rPr lang="en-IN" sz="2800" dirty="0" smtClean="0">
                <a:solidFill>
                  <a:schemeClr val="tx1"/>
                </a:solidFill>
              </a:rPr>
              <a:t> MD.,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                             </a:t>
            </a:r>
            <a:r>
              <a:rPr lang="en-IN" sz="2800" dirty="0" err="1" smtClean="0">
                <a:solidFill>
                  <a:schemeClr val="tx1"/>
                </a:solidFill>
              </a:rPr>
              <a:t>Asst</a:t>
            </a:r>
            <a:r>
              <a:rPr lang="en-IN" sz="2800" dirty="0" smtClean="0">
                <a:solidFill>
                  <a:schemeClr val="tx1"/>
                </a:solidFill>
              </a:rPr>
              <a:t> prof :</a:t>
            </a:r>
            <a:r>
              <a:rPr lang="en-IN" sz="2800" dirty="0" err="1" smtClean="0">
                <a:solidFill>
                  <a:schemeClr val="tx1"/>
                </a:solidFill>
              </a:rPr>
              <a:t>Dr.M.Satheeshkumar</a:t>
            </a:r>
            <a:r>
              <a:rPr lang="en-IN" sz="2800" dirty="0" smtClean="0">
                <a:solidFill>
                  <a:schemeClr val="tx1"/>
                </a:solidFill>
              </a:rPr>
              <a:t> MD.,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 RARE  TUMOUR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07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7200"/>
            <a:ext cx="4724399" cy="57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05000" y="1219200"/>
            <a:ext cx="1066800" cy="76200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 rot="10800000">
            <a:off x="5562601" y="4267199"/>
            <a:ext cx="1066800" cy="76200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668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PROVISIONAL DIAGNOSIS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45 </a:t>
            </a:r>
            <a:r>
              <a:rPr lang="en-IN" dirty="0" err="1" smtClean="0"/>
              <a:t>Yr</a:t>
            </a:r>
            <a:r>
              <a:rPr lang="en-IN" dirty="0" smtClean="0"/>
              <a:t> old female </a:t>
            </a:r>
          </a:p>
          <a:p>
            <a:pPr marL="0" indent="0">
              <a:buNone/>
            </a:pPr>
            <a:r>
              <a:rPr lang="en-IN" dirty="0" smtClean="0"/>
              <a:t>H/o   </a:t>
            </a:r>
            <a:r>
              <a:rPr lang="en-IN" dirty="0" err="1" smtClean="0"/>
              <a:t>Rt</a:t>
            </a:r>
            <a:r>
              <a:rPr lang="en-IN" dirty="0" smtClean="0"/>
              <a:t> sided chest pain one </a:t>
            </a:r>
            <a:r>
              <a:rPr lang="en-IN" dirty="0" err="1" smtClean="0"/>
              <a:t>yr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H/o   Loss of weight </a:t>
            </a:r>
          </a:p>
          <a:p>
            <a:pPr marL="0" indent="0">
              <a:buNone/>
            </a:pPr>
            <a:r>
              <a:rPr lang="en-IN" dirty="0" smtClean="0"/>
              <a:t>H/o   Loss of appetite</a:t>
            </a:r>
          </a:p>
          <a:p>
            <a:pPr marL="0" indent="0">
              <a:buNone/>
            </a:pPr>
            <a:r>
              <a:rPr lang="en-IN" dirty="0" smtClean="0"/>
              <a:t>X Ray </a:t>
            </a:r>
            <a:r>
              <a:rPr lang="en-IN" dirty="0" err="1" smtClean="0"/>
              <a:t>Rt</a:t>
            </a:r>
            <a:r>
              <a:rPr lang="en-IN" dirty="0" smtClean="0"/>
              <a:t> lower lobe homogenous opacity</a:t>
            </a:r>
          </a:p>
          <a:p>
            <a:pPr marL="0" indent="0">
              <a:buNone/>
            </a:pPr>
            <a:r>
              <a:rPr lang="en-IN" dirty="0" smtClean="0"/>
              <a:t>CT CHEST </a:t>
            </a:r>
            <a:r>
              <a:rPr lang="en-IN" dirty="0"/>
              <a:t> </a:t>
            </a:r>
            <a:r>
              <a:rPr lang="en-IN" dirty="0" smtClean="0"/>
              <a:t>showed  </a:t>
            </a:r>
            <a:r>
              <a:rPr lang="en-IN" dirty="0" err="1" smtClean="0"/>
              <a:t>Rtlung</a:t>
            </a:r>
            <a:r>
              <a:rPr lang="en-IN" dirty="0" smtClean="0"/>
              <a:t> mass</a:t>
            </a:r>
          </a:p>
          <a:p>
            <a:pPr marL="0" indent="0">
              <a:buNone/>
            </a:pPr>
            <a:r>
              <a:rPr lang="en-IN" dirty="0" smtClean="0"/>
              <a:t>                          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</a:t>
            </a:r>
            <a:r>
              <a:rPr lang="en-IN" sz="2800" dirty="0" smtClean="0"/>
              <a:t>T2DM / </a:t>
            </a:r>
            <a:r>
              <a:rPr lang="en-IN" sz="2800" dirty="0" smtClean="0"/>
              <a:t>RIGHTSIDEDLUNG MASS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                      PLAN :CT GUIDED BIOPSY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615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guided biopsy shows</a:t>
            </a:r>
            <a:endParaRPr lang="en-IN" dirty="0"/>
          </a:p>
        </p:txBody>
      </p:sp>
      <p:pic>
        <p:nvPicPr>
          <p:cNvPr id="3074" name="Picture 2" descr="C:\Users\Vinothan Jayapalan\Desktop\02caf94a-2602-498c-933c-8e6803f8760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33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nothan Jayapalan\Desktop\ccf5f884-48cb-4176-b908-2e2d6afc89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33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6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4000" dirty="0" smtClean="0"/>
              <a:t>SPINDLE CELL TUMOUR PROBABLY NERVE SHEATH TUMOUR</a:t>
            </a:r>
            <a:endParaRPr lang="en-IN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025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 smtClean="0"/>
              <a:t>T.MORPHINE SULPHATE 1-1-1</a:t>
            </a:r>
          </a:p>
          <a:p>
            <a:r>
              <a:rPr lang="en-IN" dirty="0" smtClean="0"/>
              <a:t>T.PARACETAMOL 500MG 1-1-1</a:t>
            </a:r>
          </a:p>
          <a:p>
            <a:r>
              <a:rPr lang="en-IN" dirty="0" smtClean="0"/>
              <a:t>T.DICLOFENAC SODIUM 10 MG 1-01</a:t>
            </a:r>
          </a:p>
          <a:p>
            <a:r>
              <a:rPr lang="en-IN" dirty="0" smtClean="0"/>
              <a:t>T.RANITIDINE 150 MG 1-0-1</a:t>
            </a:r>
          </a:p>
          <a:p>
            <a:r>
              <a:rPr lang="en-IN" dirty="0" smtClean="0"/>
              <a:t>T.DOMPERIDONE 10MG 1-0-1</a:t>
            </a:r>
          </a:p>
          <a:p>
            <a:r>
              <a:rPr lang="en-IN" dirty="0" smtClean="0"/>
              <a:t>T.BISACODYL 5MG </a:t>
            </a:r>
            <a:r>
              <a:rPr lang="en-IN" dirty="0" smtClean="0"/>
              <a:t>0-0-2</a:t>
            </a:r>
          </a:p>
          <a:p>
            <a:r>
              <a:rPr lang="en-IN" dirty="0" smtClean="0"/>
              <a:t>T.METFORMIN 500MG1-1-1</a:t>
            </a:r>
          </a:p>
          <a:p>
            <a:r>
              <a:rPr lang="en-IN" dirty="0" smtClean="0"/>
              <a:t>T.GLIBENCLAMIDE 5MG 1-0-1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78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NEXT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        </a:t>
            </a:r>
            <a:r>
              <a:rPr lang="en-IN" sz="2400" dirty="0" err="1" smtClean="0"/>
              <a:t>Pt</a:t>
            </a:r>
            <a:r>
              <a:rPr lang="en-IN" sz="2400" dirty="0" smtClean="0"/>
              <a:t> shifted to medical oncology for </a:t>
            </a:r>
            <a:r>
              <a:rPr lang="en-IN" sz="2400" dirty="0" err="1" smtClean="0"/>
              <a:t>furthur</a:t>
            </a:r>
            <a:r>
              <a:rPr lang="en-IN" sz="2400" dirty="0" smtClean="0"/>
              <a:t> management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  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on supportive care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PLAN:  EXCISION OF TUMOUR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         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Shifted to cardio thoracic surgery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excision of mass done</a:t>
            </a:r>
            <a:endParaRPr lang="en-IN" sz="2400" dirty="0"/>
          </a:p>
        </p:txBody>
      </p:sp>
      <p:sp>
        <p:nvSpPr>
          <p:cNvPr id="4" name="Down Arrow 3"/>
          <p:cNvSpPr/>
          <p:nvPr/>
        </p:nvSpPr>
        <p:spPr>
          <a:xfrm>
            <a:off x="3429000" y="2209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3429000" y="38100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0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esktop\WhatsApp Image 2019-08-16 at 14.00.25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Biopsy shows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SPINDLE CELL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Vinothan Jayapalan\Desktop\30a0857f-7a9b-43d3-999f-2be45d2a642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nothan Jayapalan\Desktop\e970b7b2-6deb-46c2-9594-66983f618fb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76200"/>
            <a:ext cx="7924800" cy="1143000"/>
          </a:xfrm>
        </p:spPr>
        <p:txBody>
          <a:bodyPr/>
          <a:lstStyle/>
          <a:p>
            <a:r>
              <a:rPr lang="en-IN" dirty="0" err="1" smtClean="0"/>
              <a:t>Neurofibroma</a:t>
            </a:r>
            <a:r>
              <a:rPr lang="en-IN" dirty="0" smtClean="0"/>
              <a:t>  Right </a:t>
            </a:r>
            <a:r>
              <a:rPr lang="en-IN" dirty="0" err="1" smtClean="0"/>
              <a:t>thoraCic</a:t>
            </a:r>
            <a:r>
              <a:rPr lang="en-IN" dirty="0" smtClean="0"/>
              <a:t> cavity</a:t>
            </a:r>
            <a:endParaRPr lang="en-IN" dirty="0"/>
          </a:p>
        </p:txBody>
      </p:sp>
      <p:pic>
        <p:nvPicPr>
          <p:cNvPr id="6146" name="Picture 2" descr="C:\Users\Vinothan Jayapalan\Desktop\6ca1bcd1-5e22-46e7-8d6a-533ad41c051c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1" t="13148" r="7034" b="49815"/>
          <a:stretch/>
        </p:blipFill>
        <p:spPr bwMode="auto">
          <a:xfrm>
            <a:off x="838200" y="1678765"/>
            <a:ext cx="7467600" cy="4493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8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Captur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89846"/>
            <a:ext cx="6934200" cy="5475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83058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45 year old female admitted with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c/o </a:t>
            </a:r>
            <a:r>
              <a:rPr lang="en-IN" dirty="0" err="1" smtClean="0"/>
              <a:t>chestpain</a:t>
            </a:r>
            <a:r>
              <a:rPr lang="en-IN" dirty="0" smtClean="0"/>
              <a:t> for 1 year</a:t>
            </a:r>
          </a:p>
          <a:p>
            <a:pPr marL="0" indent="0">
              <a:buNone/>
            </a:pPr>
            <a:r>
              <a:rPr lang="en-IN" dirty="0" smtClean="0"/>
              <a:t>H/o presenting illness: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</a:t>
            </a:r>
            <a:r>
              <a:rPr lang="en-IN" dirty="0" err="1" smtClean="0"/>
              <a:t>pt</a:t>
            </a:r>
            <a:r>
              <a:rPr lang="en-IN" dirty="0" smtClean="0"/>
              <a:t> was apparently normal before one year</a:t>
            </a:r>
          </a:p>
          <a:p>
            <a:pPr marL="0" indent="0">
              <a:buNone/>
            </a:pPr>
            <a:r>
              <a:rPr lang="en-IN" dirty="0" smtClean="0"/>
              <a:t>presented with   </a:t>
            </a:r>
            <a:r>
              <a:rPr lang="en-IN" dirty="0" err="1" smtClean="0"/>
              <a:t>chestpain</a:t>
            </a:r>
            <a:r>
              <a:rPr lang="en-IN" dirty="0" smtClean="0"/>
              <a:t> for 1 year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increased pain during last 10 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Right sided ,dull aching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continuous in nature,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No aggravating factors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no reliving factors                       </a:t>
            </a:r>
          </a:p>
          <a:p>
            <a:pPr marL="0" indent="0">
              <a:buNone/>
            </a:pPr>
            <a:r>
              <a:rPr lang="en-IN" dirty="0" smtClean="0"/>
              <a:t> H/o abdominal pain,</a:t>
            </a:r>
          </a:p>
          <a:p>
            <a:pPr marL="0" indent="0">
              <a:buNone/>
            </a:pPr>
            <a:r>
              <a:rPr lang="en-IN" dirty="0" smtClean="0"/>
              <a:t>H/o Loss of weight,</a:t>
            </a:r>
          </a:p>
          <a:p>
            <a:pPr marL="0" indent="0">
              <a:buNone/>
            </a:pPr>
            <a:r>
              <a:rPr lang="en-IN" dirty="0" smtClean="0"/>
              <a:t>H/o Loss of appetite,</a:t>
            </a:r>
          </a:p>
          <a:p>
            <a:pPr marL="0" indent="0">
              <a:buNone/>
            </a:pPr>
            <a:r>
              <a:rPr lang="en-IN" dirty="0" smtClean="0"/>
              <a:t>No H/o cough</a:t>
            </a:r>
          </a:p>
          <a:p>
            <a:pPr marL="0" indent="0">
              <a:buNone/>
            </a:pPr>
            <a:r>
              <a:rPr lang="en-IN" dirty="0" smtClean="0"/>
              <a:t>                   </a:t>
            </a:r>
            <a:endParaRPr lang="en-IN" dirty="0"/>
          </a:p>
        </p:txBody>
      </p:sp>
      <p:pic>
        <p:nvPicPr>
          <p:cNvPr id="4" name="Picture 3" descr="C:\Users\Vinothan Jayapalan\Desktop\ee2ee789-86a0-4762-a14b-b8db72d4e6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064" y="1143000"/>
            <a:ext cx="311413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4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Desktop\RANJ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414596" cy="265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No H/o </a:t>
            </a:r>
            <a:r>
              <a:rPr lang="en-IN" dirty="0" err="1" smtClean="0"/>
              <a:t>hemoptysis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No H/o vomiting</a:t>
            </a:r>
          </a:p>
          <a:p>
            <a:pPr marL="0" indent="0">
              <a:buNone/>
            </a:pPr>
            <a:r>
              <a:rPr lang="en-IN" dirty="0" smtClean="0"/>
              <a:t>No H/o loose stools</a:t>
            </a:r>
          </a:p>
          <a:p>
            <a:pPr marL="0" indent="0">
              <a:buNone/>
            </a:pPr>
            <a:r>
              <a:rPr lang="en-IN" dirty="0" smtClean="0"/>
              <a:t>No H/o abdominal distension</a:t>
            </a:r>
          </a:p>
          <a:p>
            <a:pPr marL="0" indent="0">
              <a:buNone/>
            </a:pPr>
            <a:r>
              <a:rPr lang="en-IN" dirty="0" smtClean="0"/>
              <a:t>No H/o decreased urine output</a:t>
            </a:r>
          </a:p>
          <a:p>
            <a:pPr marL="0" indent="0">
              <a:buNone/>
            </a:pPr>
            <a:r>
              <a:rPr lang="en-IN" dirty="0" smtClean="0"/>
              <a:t>No H/o </a:t>
            </a:r>
            <a:r>
              <a:rPr lang="en-IN" dirty="0" err="1" smtClean="0"/>
              <a:t>malena,hemetemesis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No H/o headache ,seizures</a:t>
            </a:r>
          </a:p>
          <a:p>
            <a:pPr marL="0" indent="0">
              <a:buNone/>
            </a:pPr>
            <a:r>
              <a:rPr lang="en-IN" dirty="0" smtClean="0"/>
              <a:t>No H/o pedal </a:t>
            </a:r>
            <a:r>
              <a:rPr lang="en-IN" dirty="0" err="1" smtClean="0"/>
              <a:t>edema</a:t>
            </a:r>
            <a:r>
              <a:rPr lang="en-IN" dirty="0" smtClean="0"/>
              <a:t>,</a:t>
            </a:r>
          </a:p>
          <a:p>
            <a:pPr marL="0" indent="0">
              <a:buNone/>
            </a:pPr>
            <a:r>
              <a:rPr lang="en-IN" dirty="0" smtClean="0"/>
              <a:t>No H/o </a:t>
            </a:r>
            <a:r>
              <a:rPr lang="en-IN" dirty="0" err="1" smtClean="0"/>
              <a:t>rt</a:t>
            </a:r>
            <a:r>
              <a:rPr lang="en-IN" dirty="0" smtClean="0"/>
              <a:t> </a:t>
            </a:r>
            <a:r>
              <a:rPr lang="en-IN" dirty="0" err="1" smtClean="0"/>
              <a:t>hypochondrial</a:t>
            </a:r>
            <a:r>
              <a:rPr lang="en-IN" dirty="0" smtClean="0"/>
              <a:t> pain</a:t>
            </a:r>
          </a:p>
          <a:p>
            <a:pPr marL="0" indent="0">
              <a:buNone/>
            </a:pPr>
            <a:r>
              <a:rPr lang="en-IN" dirty="0" smtClean="0"/>
              <a:t>No H/o facial puffiness</a:t>
            </a:r>
          </a:p>
          <a:p>
            <a:pPr marL="0" indent="0">
              <a:buNone/>
            </a:pPr>
            <a:r>
              <a:rPr lang="en-IN" dirty="0" smtClean="0"/>
              <a:t>No H/o breathlessness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154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Past History: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Not a known  DM,HT,PTB,CAD,CKD</a:t>
            </a:r>
          </a:p>
          <a:p>
            <a:pPr marL="0" indent="0">
              <a:buNone/>
            </a:pPr>
            <a:r>
              <a:rPr lang="en-IN" dirty="0" smtClean="0"/>
              <a:t>Personal History: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mixed diet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no specific addiction habit</a:t>
            </a:r>
          </a:p>
          <a:p>
            <a:pPr marL="0" indent="0">
              <a:buNone/>
            </a:pPr>
            <a:r>
              <a:rPr lang="en-IN" dirty="0" smtClean="0"/>
              <a:t>Drug History: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Nil significant</a:t>
            </a:r>
          </a:p>
        </p:txBody>
      </p:sp>
    </p:spTree>
    <p:extLst>
      <p:ext uri="{BB962C8B-B14F-4D97-AF65-F5344CB8AC3E}">
        <p14:creationId xmlns:p14="http://schemas.microsoft.com/office/powerpoint/2010/main" xmlns="" val="2588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"/>
            <a:ext cx="8229600" cy="647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On examination:</a:t>
            </a:r>
          </a:p>
          <a:p>
            <a:pPr marL="0" indent="0">
              <a:buNone/>
            </a:pPr>
            <a:r>
              <a:rPr lang="en-IN" dirty="0" smtClean="0"/>
              <a:t>                           conscious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oriented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afebrile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pallor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not icteric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no </a:t>
            </a:r>
            <a:r>
              <a:rPr lang="en-IN" dirty="0" err="1" smtClean="0"/>
              <a:t>clubbing,no</a:t>
            </a:r>
            <a:r>
              <a:rPr lang="en-IN" dirty="0" smtClean="0"/>
              <a:t> cyanosis,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no pedal </a:t>
            </a:r>
            <a:r>
              <a:rPr lang="en-IN" dirty="0" err="1" smtClean="0"/>
              <a:t>edema</a:t>
            </a:r>
            <a:r>
              <a:rPr lang="en-IN" dirty="0" smtClean="0"/>
              <a:t>,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no generalised lymphadenopathy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cvs-s1s2 heard ,no murmur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RS-Decreased air entry in </a:t>
            </a:r>
            <a:r>
              <a:rPr lang="en-IN" dirty="0" err="1" smtClean="0"/>
              <a:t>Rt</a:t>
            </a:r>
            <a:r>
              <a:rPr lang="en-IN" dirty="0" smtClean="0"/>
              <a:t> in </a:t>
            </a:r>
          </a:p>
          <a:p>
            <a:pPr marL="0" indent="0">
              <a:buNone/>
            </a:pPr>
            <a:r>
              <a:rPr lang="en-IN" dirty="0" smtClean="0"/>
              <a:t>                               </a:t>
            </a:r>
            <a:r>
              <a:rPr lang="en-IN" dirty="0" err="1" smtClean="0"/>
              <a:t>mammary,infra</a:t>
            </a:r>
            <a:r>
              <a:rPr lang="en-IN" dirty="0" smtClean="0"/>
              <a:t> </a:t>
            </a:r>
            <a:r>
              <a:rPr lang="en-IN" dirty="0" err="1" smtClean="0"/>
              <a:t>axillary,infra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scapular region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P/A- </a:t>
            </a:r>
            <a:r>
              <a:rPr lang="en-IN" dirty="0" err="1" smtClean="0"/>
              <a:t>soft,no</a:t>
            </a:r>
            <a:r>
              <a:rPr lang="en-IN" dirty="0" smtClean="0"/>
              <a:t> </a:t>
            </a:r>
            <a:r>
              <a:rPr lang="en-IN" dirty="0" err="1" smtClean="0"/>
              <a:t>organomegaly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CNS-conscious,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B/</a:t>
            </a:r>
            <a:r>
              <a:rPr lang="en-IN" dirty="0" err="1"/>
              <a:t>L</a:t>
            </a:r>
            <a:r>
              <a:rPr lang="en-IN" dirty="0" err="1" smtClean="0"/>
              <a:t>pupil</a:t>
            </a:r>
            <a:r>
              <a:rPr lang="en-IN" dirty="0" smtClean="0"/>
              <a:t> 3mm RTL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B/L Plantar flexor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063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22948982"/>
              </p:ext>
            </p:extLst>
          </p:nvPr>
        </p:nvGraphicFramePr>
        <p:xfrm>
          <a:off x="609600" y="2209800"/>
          <a:ext cx="3276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Hb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12.8 </a:t>
                      </a:r>
                      <a:r>
                        <a:rPr lang="en-IN" dirty="0" err="1" smtClean="0"/>
                        <a:t>gm</a:t>
                      </a:r>
                      <a:r>
                        <a:rPr lang="en-IN" dirty="0" smtClean="0"/>
                        <a:t>/dl</a:t>
                      </a:r>
                      <a:endParaRPr lang="en-IN" dirty="0"/>
                    </a:p>
                  </a:txBody>
                  <a:tcPr marL="84506" marR="845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TC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7400 cells/</a:t>
                      </a:r>
                      <a:r>
                        <a:rPr lang="en-IN" dirty="0" err="1" smtClean="0"/>
                        <a:t>cumm</a:t>
                      </a:r>
                      <a:endParaRPr lang="en-IN" dirty="0"/>
                    </a:p>
                  </a:txBody>
                  <a:tcPr marL="84506" marR="84506"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IN" dirty="0" smtClean="0"/>
                        <a:t>DC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P64/L30/E06 %</a:t>
                      </a:r>
                      <a:endParaRPr lang="en-IN" dirty="0"/>
                    </a:p>
                  </a:txBody>
                  <a:tcPr marL="84506" marR="845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PCV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37%</a:t>
                      </a:r>
                      <a:endParaRPr lang="en-IN" dirty="0"/>
                    </a:p>
                  </a:txBody>
                  <a:tcPr marL="84506" marR="845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PLT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2.97 </a:t>
                      </a:r>
                      <a:r>
                        <a:rPr lang="en-IN" dirty="0" err="1" smtClean="0"/>
                        <a:t>Laksh</a:t>
                      </a:r>
                      <a:r>
                        <a:rPr lang="en-IN" dirty="0" smtClean="0"/>
                        <a:t>/</a:t>
                      </a:r>
                      <a:r>
                        <a:rPr lang="en-IN" dirty="0" err="1" smtClean="0"/>
                        <a:t>cumm</a:t>
                      </a:r>
                      <a:endParaRPr lang="en-IN" dirty="0"/>
                    </a:p>
                  </a:txBody>
                  <a:tcPr marL="84506" marR="845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ESR</a:t>
                      </a:r>
                      <a:endParaRPr lang="en-IN" dirty="0"/>
                    </a:p>
                  </a:txBody>
                  <a:tcPr marL="84506" marR="84506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13mm/</a:t>
                      </a:r>
                      <a:r>
                        <a:rPr lang="en-IN" dirty="0" err="1" smtClean="0"/>
                        <a:t>hr</a:t>
                      </a:r>
                      <a:endParaRPr lang="en-IN" dirty="0"/>
                    </a:p>
                  </a:txBody>
                  <a:tcPr marL="84506" marR="84506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INESTIGATION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AUTOMATED HEMOGRAM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RFT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362790360"/>
              </p:ext>
            </p:extLst>
          </p:nvPr>
        </p:nvGraphicFramePr>
        <p:xfrm>
          <a:off x="4800600" y="2209800"/>
          <a:ext cx="3733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S.Cr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198389"/>
              </p:ext>
            </p:extLst>
          </p:nvPr>
        </p:nvGraphicFramePr>
        <p:xfrm>
          <a:off x="4724400" y="3657600"/>
          <a:ext cx="281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</a:tblGrid>
              <a:tr h="361950">
                <a:tc>
                  <a:txBody>
                    <a:bodyPr/>
                    <a:lstStyle/>
                    <a:p>
                      <a:r>
                        <a:rPr lang="en-IN" dirty="0" smtClean="0"/>
                        <a:t>Urine routine  </a:t>
                      </a:r>
                      <a:r>
                        <a:rPr lang="en-IN" dirty="0" err="1" smtClean="0"/>
                        <a:t>Alb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IN" dirty="0" smtClean="0"/>
                        <a:t>Sugar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++</a:t>
                      </a:r>
                      <a:endParaRPr lang="en-IN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IN" dirty="0" smtClean="0"/>
                        <a:t>Deposit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2-4pus cells</a:t>
                      </a:r>
                      <a:endParaRPr lang="en-IN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IN" dirty="0" smtClean="0"/>
                        <a:t>Acetone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Negative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24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/>
              <a:t>ECHO: NORMAL STUDY EF 60%</a:t>
            </a:r>
          </a:p>
          <a:p>
            <a:pPr>
              <a:buNone/>
            </a:pPr>
            <a:r>
              <a:rPr lang="en-IN" sz="2000" dirty="0" smtClean="0"/>
              <a:t>USG :ABDOMEN PELVIS 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  <a:r>
              <a:rPr lang="en-IN" sz="2000" dirty="0" smtClean="0"/>
              <a:t>NIL ABNORMALITY DETECTED</a:t>
            </a:r>
          </a:p>
          <a:p>
            <a:pPr marL="0" indent="0">
              <a:buNone/>
            </a:pPr>
            <a:r>
              <a:rPr lang="en-IN" sz="2000" dirty="0" smtClean="0"/>
              <a:t>COAGULATION PROFILE :WITHIN NORMAL </a:t>
            </a:r>
            <a:r>
              <a:rPr lang="en-IN" sz="2000" dirty="0" smtClean="0"/>
              <a:t>LIMIT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BLOODSUGAR LEVEL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1" y="4267200"/>
          <a:ext cx="3346767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1136969"/>
                <a:gridCol w="1371599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98mg/dl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PPBS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168mg/dl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8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33162537"/>
              </p:ext>
            </p:extLst>
          </p:nvPr>
        </p:nvGraphicFramePr>
        <p:xfrm>
          <a:off x="152400" y="2667000"/>
          <a:ext cx="152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59"/>
                <a:gridCol w="988541"/>
              </a:tblGrid>
              <a:tr h="457200">
                <a:tc>
                  <a:txBody>
                    <a:bodyPr/>
                    <a:lstStyle/>
                    <a:p>
                      <a:r>
                        <a:rPr lang="en-IN" dirty="0" smtClean="0"/>
                        <a:t>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128</a:t>
                      </a:r>
                      <a:endParaRPr lang="en-IN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4.1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512844100"/>
              </p:ext>
            </p:extLst>
          </p:nvPr>
        </p:nvGraphicFramePr>
        <p:xfrm>
          <a:off x="2438400" y="2646680"/>
          <a:ext cx="2438400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33400"/>
                <a:gridCol w="609600"/>
              </a:tblGrid>
              <a:tr h="477520">
                <a:tc>
                  <a:txBody>
                    <a:bodyPr/>
                    <a:lstStyle/>
                    <a:p>
                      <a:r>
                        <a:rPr lang="en-IN" dirty="0" smtClean="0"/>
                        <a:t>T.BILIRUBIN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DIRECT.B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INDIRECT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IN" dirty="0" smtClean="0"/>
                        <a:t>ALP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6740368"/>
              </p:ext>
            </p:extLst>
          </p:nvPr>
        </p:nvGraphicFramePr>
        <p:xfrm>
          <a:off x="5610367" y="2590800"/>
          <a:ext cx="261923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033"/>
                <a:gridCol w="1600200"/>
              </a:tblGrid>
              <a:tr h="482600">
                <a:tc>
                  <a:txBody>
                    <a:bodyPr/>
                    <a:lstStyle/>
                    <a:p>
                      <a:r>
                        <a:rPr lang="en-IN" dirty="0" smtClean="0"/>
                        <a:t>HIV</a:t>
                      </a:r>
                      <a:r>
                        <a:rPr lang="en-IN" baseline="0" dirty="0" smtClean="0"/>
                        <a:t> 1&amp;2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 REACTIVE</a:t>
                      </a:r>
                      <a:endParaRPr lang="en-IN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HBsAg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NEGATIVE</a:t>
                      </a:r>
                      <a:endParaRPr lang="en-IN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IN" dirty="0" smtClean="0"/>
                        <a:t>Anti-HCV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NEGATIVE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othan Jayapalan\IMG-20190811-WA000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" t="5705" r="2572" b="8389"/>
          <a:stretch/>
        </p:blipFill>
        <p:spPr bwMode="auto">
          <a:xfrm>
            <a:off x="182959" y="990600"/>
            <a:ext cx="3779441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752600"/>
            <a:ext cx="477678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95800" y="2438400"/>
            <a:ext cx="3810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2433637"/>
            <a:ext cx="3810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95200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611</TotalTime>
  <Words>457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A  RARE  TUMOUR</vt:lpstr>
      <vt:lpstr>Slide 2</vt:lpstr>
      <vt:lpstr>Slide 3</vt:lpstr>
      <vt:lpstr>Slide 4</vt:lpstr>
      <vt:lpstr>Slide 5</vt:lpstr>
      <vt:lpstr>INESTIGATION</vt:lpstr>
      <vt:lpstr>Slide 7</vt:lpstr>
      <vt:lpstr>INVESTIGATION</vt:lpstr>
      <vt:lpstr>Slide 9</vt:lpstr>
      <vt:lpstr>Slide 10</vt:lpstr>
      <vt:lpstr>PROVISIONAL DIAGNOSIS </vt:lpstr>
      <vt:lpstr>Ct guided biopsy shows</vt:lpstr>
      <vt:lpstr>DIAGNOSIS </vt:lpstr>
      <vt:lpstr>treatment</vt:lpstr>
      <vt:lpstr>NEXT</vt:lpstr>
      <vt:lpstr>Slide 16</vt:lpstr>
      <vt:lpstr>Biopsy shows</vt:lpstr>
      <vt:lpstr>Neurofibroma  Right thoraCic cavity</vt:lpstr>
      <vt:lpstr>Slide 19</vt:lpstr>
      <vt:lpstr>Slide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 OF LUNG MASS</dc:title>
  <dc:creator>Vinothan JP</dc:creator>
  <cp:lastModifiedBy>HP</cp:lastModifiedBy>
  <cp:revision>37</cp:revision>
  <dcterms:created xsi:type="dcterms:W3CDTF">2006-08-16T00:00:00Z</dcterms:created>
  <dcterms:modified xsi:type="dcterms:W3CDTF">2019-08-17T16:11:42Z</dcterms:modified>
</cp:coreProperties>
</file>