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16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4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4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4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19.xml"/><Relationship Id="rId12" Type="http://schemas.openxmlformats.org/officeDocument/2006/relationships/slide" Target="slides/slide8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20.xml"/><Relationship Id="rId16" Type="http://schemas.openxmlformats.org/officeDocument/2006/relationships/slide" Target="slides/slide11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0" name="Google Shape;1030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37194078d86db72a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3" name="Google Shape;1033;g37194078d86db72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471540bf703e2ed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2" name="Google Shape;1052;g1471540bf703e2e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4a4850efc34bc3e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9" name="Google Shape;1059;g4a4850efc34bc3e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4a4850efc34bc3e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6" name="Google Shape;1066;g4a4850efc34bc3e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1D58-CFDD-44FA-8572-CC02B1CA5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271239"/>
            <a:ext cx="8689976" cy="925551"/>
          </a:xfrm>
        </p:spPr>
        <p:txBody>
          <a:bodyPr/>
          <a:lstStyle/>
          <a:p>
            <a:r>
              <a:rPr lang="en-US" dirty="0"/>
              <a:t>PHYSCON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FFFE4-024C-4C4A-8067-0EE634E66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899317"/>
            <a:ext cx="8820344" cy="3646449"/>
          </a:xfrm>
        </p:spPr>
        <p:txBody>
          <a:bodyPr>
            <a:normAutofit/>
          </a:bodyPr>
          <a:lstStyle/>
          <a:p>
            <a:r>
              <a:rPr lang="en-US" dirty="0"/>
              <a:t>BY FIRST MEDICAL UNIT </a:t>
            </a:r>
          </a:p>
          <a:p>
            <a:r>
              <a:rPr lang="en-US" dirty="0"/>
              <a:t>CHIEF: PROF DR.M.NATARAJAN MD</a:t>
            </a:r>
          </a:p>
          <a:p>
            <a:r>
              <a:rPr lang="en-US" dirty="0"/>
              <a:t>ASST PROF:DR.PALANIKUMARAN MD </a:t>
            </a:r>
            <a:r>
              <a:rPr lang="en-US" dirty="0" err="1"/>
              <a:t>D.Diab</a:t>
            </a:r>
            <a:endParaRPr lang="en-US" dirty="0"/>
          </a:p>
          <a:p>
            <a:r>
              <a:rPr lang="en-US" dirty="0"/>
              <a:t>                 </a:t>
            </a:r>
            <a:r>
              <a:rPr lang="en-US" dirty="0" err="1"/>
              <a:t>Dr.vasantha</a:t>
            </a:r>
            <a:r>
              <a:rPr lang="en-US" dirty="0"/>
              <a:t> Kalyani md </a:t>
            </a:r>
            <a:r>
              <a:rPr lang="en-US" dirty="0" err="1"/>
              <a:t>dcp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dr</a:t>
            </a:r>
            <a:r>
              <a:rPr lang="en-US" dirty="0"/>
              <a:t> .</a:t>
            </a:r>
            <a:r>
              <a:rPr lang="en-US" dirty="0" err="1"/>
              <a:t>suresh</a:t>
            </a:r>
            <a:r>
              <a:rPr lang="en-US" dirty="0"/>
              <a:t> </a:t>
            </a:r>
            <a:r>
              <a:rPr lang="en-US" dirty="0" err="1"/>
              <a:t>kumar</a:t>
            </a:r>
            <a:r>
              <a:rPr lang="en-US" dirty="0"/>
              <a:t> md </a:t>
            </a:r>
          </a:p>
          <a:p>
            <a:r>
              <a:rPr lang="en-US" dirty="0" err="1"/>
              <a:t>Dr.Vignesh</a:t>
            </a:r>
            <a:r>
              <a:rPr lang="en-US" dirty="0"/>
              <a:t> md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426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5C23-521D-4860-B5DE-1CF49BCC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48284"/>
          </a:xfrm>
        </p:spPr>
        <p:txBody>
          <a:bodyPr>
            <a:normAutofit fontScale="90000"/>
          </a:bodyPr>
          <a:lstStyle/>
          <a:p>
            <a:r>
              <a:rPr lang="en-US" dirty="0"/>
              <a:t>Systemic examination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5131C-3C6E-444E-9926-1FE7157D17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1110" y="1263121"/>
            <a:ext cx="10363826" cy="5360703"/>
          </a:xfrm>
        </p:spPr>
        <p:txBody>
          <a:bodyPr/>
          <a:lstStyle/>
          <a:p>
            <a:r>
              <a:rPr lang="en-US" dirty="0" err="1"/>
              <a:t>Cvs</a:t>
            </a:r>
            <a:r>
              <a:rPr lang="en-US" dirty="0"/>
              <a:t> : s1s2 + ,no murmur ,loud p2 +</a:t>
            </a:r>
          </a:p>
          <a:p>
            <a:r>
              <a:rPr lang="en-US" dirty="0"/>
              <a:t>Rs : </a:t>
            </a:r>
            <a:r>
              <a:rPr lang="en-US" dirty="0" err="1"/>
              <a:t>b/l</a:t>
            </a:r>
            <a:r>
              <a:rPr lang="en-US" dirty="0"/>
              <a:t> ae +,  </a:t>
            </a:r>
            <a:r>
              <a:rPr lang="en-US" dirty="0" err="1"/>
              <a:t>b/l</a:t>
            </a:r>
            <a:r>
              <a:rPr lang="en-US" dirty="0"/>
              <a:t> expiratory wheeze </a:t>
            </a:r>
          </a:p>
          <a:p>
            <a:r>
              <a:rPr lang="en-US" dirty="0"/>
              <a:t>p/a : soft ,bowel sound + ,no organomegaly</a:t>
            </a:r>
          </a:p>
          <a:p>
            <a:r>
              <a:rPr lang="en-US" dirty="0" err="1"/>
              <a:t>Cns</a:t>
            </a:r>
            <a:r>
              <a:rPr lang="en-US" dirty="0"/>
              <a:t> : </a:t>
            </a:r>
            <a:r>
              <a:rPr lang="en-US" dirty="0" err="1"/>
              <a:t>nfnd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094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E002-C9BC-4CFF-95CA-CB507D51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836341"/>
          </a:xfrm>
        </p:spPr>
        <p:txBody>
          <a:bodyPr/>
          <a:lstStyle/>
          <a:p>
            <a:r>
              <a:rPr lang="en-US" dirty="0"/>
              <a:t>Investigation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49203-E4ED-4737-9074-5089D069F0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442" y="836341"/>
            <a:ext cx="11574967" cy="55533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 err="1"/>
              <a:t>Cbc</a:t>
            </a:r>
            <a:endParaRPr lang="en-US" sz="2400" dirty="0"/>
          </a:p>
          <a:p>
            <a:pPr marL="0" indent="0">
              <a:buNone/>
            </a:pPr>
            <a:r>
              <a:rPr lang="en-US" dirty="0"/>
              <a:t>Tc :2100  /mm3</a:t>
            </a:r>
          </a:p>
          <a:p>
            <a:pPr marL="0" indent="0">
              <a:buNone/>
            </a:pPr>
            <a:r>
              <a:rPr lang="en-US" dirty="0"/>
              <a:t>Dc : 47/46/7</a:t>
            </a:r>
          </a:p>
          <a:p>
            <a:pPr marL="0" indent="0">
              <a:buNone/>
            </a:pPr>
            <a:r>
              <a:rPr lang="en-US" dirty="0"/>
              <a:t>Hb : 1.2 gm%</a:t>
            </a:r>
          </a:p>
          <a:p>
            <a:pPr marL="0" indent="0">
              <a:buNone/>
            </a:pPr>
            <a:r>
              <a:rPr lang="en-US" dirty="0"/>
              <a:t>Platelet : 7000 /mm3</a:t>
            </a:r>
          </a:p>
          <a:p>
            <a:pPr marL="0" indent="0">
              <a:buNone/>
            </a:pPr>
            <a:r>
              <a:rPr lang="en-US" sz="2400" b="1" dirty="0" err="1"/>
              <a:t>Rft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dirty="0"/>
              <a:t>Urea : 25 mg/dl</a:t>
            </a:r>
          </a:p>
          <a:p>
            <a:pPr marL="0" indent="0">
              <a:buNone/>
            </a:pPr>
            <a:r>
              <a:rPr lang="en-US" dirty="0"/>
              <a:t>Creatinine : 1.0 mg /dl </a:t>
            </a:r>
          </a:p>
          <a:p>
            <a:pPr marL="0" indent="0">
              <a:buNone/>
            </a:pPr>
            <a:r>
              <a:rPr lang="en-US" sz="2400" b="1" dirty="0" err="1"/>
              <a:t>Lft</a:t>
            </a:r>
            <a:endParaRPr lang="en-US" sz="2400" b="1" dirty="0"/>
          </a:p>
          <a:p>
            <a:pPr marL="0" indent="0">
              <a:buNone/>
            </a:pPr>
            <a:r>
              <a:rPr lang="en-US" dirty="0" err="1"/>
              <a:t>Bil</a:t>
            </a:r>
            <a:r>
              <a:rPr lang="en-US" dirty="0"/>
              <a:t> ( total) : 0.3</a:t>
            </a:r>
          </a:p>
          <a:p>
            <a:pPr marL="0" indent="0">
              <a:buNone/>
            </a:pPr>
            <a:r>
              <a:rPr lang="en-US" dirty="0" err="1"/>
              <a:t>Bil</a:t>
            </a:r>
            <a:r>
              <a:rPr lang="en-US" dirty="0"/>
              <a:t> ( direct) : 0.1</a:t>
            </a:r>
          </a:p>
          <a:p>
            <a:pPr marL="0" indent="0">
              <a:buNone/>
            </a:pPr>
            <a:r>
              <a:rPr lang="en-US" dirty="0" err="1"/>
              <a:t>Bil</a:t>
            </a:r>
            <a:r>
              <a:rPr lang="en-US" dirty="0"/>
              <a:t> (indirect) : 0.2</a:t>
            </a:r>
          </a:p>
          <a:p>
            <a:pPr marL="0" indent="0">
              <a:buNone/>
            </a:pPr>
            <a:r>
              <a:rPr lang="en-US" dirty="0" err="1"/>
              <a:t>Sgot</a:t>
            </a:r>
            <a:r>
              <a:rPr lang="en-US" dirty="0"/>
              <a:t> /</a:t>
            </a:r>
            <a:r>
              <a:rPr lang="en-US" dirty="0" err="1"/>
              <a:t>sgpt</a:t>
            </a:r>
            <a:r>
              <a:rPr lang="en-US" dirty="0"/>
              <a:t> : 45/33 </a:t>
            </a:r>
          </a:p>
          <a:p>
            <a:pPr marL="0" indent="0">
              <a:buNone/>
            </a:pPr>
            <a:r>
              <a:rPr lang="en-US" dirty="0"/>
              <a:t>Alp : 148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DE756-BD6C-4F66-BC2F-BD17EF00A983}"/>
              </a:ext>
            </a:extLst>
          </p:cNvPr>
          <p:cNvSpPr txBox="1"/>
          <p:nvPr/>
        </p:nvSpPr>
        <p:spPr>
          <a:xfrm>
            <a:off x="4192859" y="1873405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Vctc</a:t>
            </a:r>
            <a:r>
              <a:rPr lang="en-US" sz="2400" dirty="0"/>
              <a:t> –non reactive </a:t>
            </a:r>
          </a:p>
          <a:p>
            <a:r>
              <a:rPr lang="en-US" sz="2400" dirty="0" err="1"/>
              <a:t>Hbsag</a:t>
            </a:r>
            <a:r>
              <a:rPr lang="en-US" sz="2400" dirty="0"/>
              <a:t> – negative </a:t>
            </a:r>
          </a:p>
          <a:p>
            <a:r>
              <a:rPr lang="en-US" sz="2400" dirty="0"/>
              <a:t>Anti </a:t>
            </a:r>
            <a:r>
              <a:rPr lang="en-US" sz="2400" dirty="0" err="1"/>
              <a:t>hcv</a:t>
            </a:r>
            <a:r>
              <a:rPr lang="en-US" sz="2400" dirty="0"/>
              <a:t> – negative </a:t>
            </a:r>
          </a:p>
          <a:p>
            <a:r>
              <a:rPr lang="en-US" sz="2400" b="1" dirty="0" err="1"/>
              <a:t>Tsh</a:t>
            </a:r>
            <a:r>
              <a:rPr lang="en-US" sz="2400" b="1" dirty="0"/>
              <a:t> level – 1.77 HIU (EUTHYROID )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41547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5A8-EE82-4FFE-9BB6-47DBA60E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C3339-1F4C-46DA-8322-1111A147CD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Peripheral smear </a:t>
            </a:r>
          </a:p>
          <a:p>
            <a:pPr marL="0" indent="0">
              <a:buNone/>
            </a:pPr>
            <a:r>
              <a:rPr lang="en-US" dirty="0" err="1"/>
              <a:t>Rbc</a:t>
            </a:r>
            <a:r>
              <a:rPr lang="en-US" dirty="0"/>
              <a:t> shows hypochromic microcytic along with normochromic normocytes &amp; few elongated cells ,no </a:t>
            </a:r>
            <a:r>
              <a:rPr lang="en-US" dirty="0" err="1"/>
              <a:t>hemoparasites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Wbc</a:t>
            </a:r>
            <a:r>
              <a:rPr lang="en-US" dirty="0"/>
              <a:t> – no atypical cells ,reduced in numbers </a:t>
            </a:r>
          </a:p>
          <a:p>
            <a:pPr marL="0" indent="0">
              <a:buNone/>
            </a:pPr>
            <a:r>
              <a:rPr lang="en-US" dirty="0"/>
              <a:t>Platelet count is diminished </a:t>
            </a:r>
          </a:p>
          <a:p>
            <a:pPr marL="0" indent="0">
              <a:buNone/>
            </a:pPr>
            <a:r>
              <a:rPr lang="en-US" dirty="0"/>
              <a:t>Impression : pancytopenia</a:t>
            </a:r>
          </a:p>
          <a:p>
            <a:pPr marL="0" indent="0">
              <a:buNone/>
            </a:pPr>
            <a:r>
              <a:rPr lang="en-US" dirty="0"/>
              <a:t>Retic count : 0.7%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855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96116-6C70-4214-ADC6-88998CB7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25189"/>
          </a:xfrm>
        </p:spPr>
        <p:txBody>
          <a:bodyPr/>
          <a:lstStyle/>
          <a:p>
            <a:r>
              <a:rPr lang="en-US" dirty="0"/>
              <a:t>Imaging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3BD30-793D-4EEF-BD25-B048198058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3510" y="713678"/>
            <a:ext cx="10364451" cy="564251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Ct chest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b/l</a:t>
            </a:r>
            <a:r>
              <a:rPr lang="en-US" dirty="0"/>
              <a:t> perihilar opacity with </a:t>
            </a:r>
            <a:r>
              <a:rPr lang="en-US" dirty="0" err="1"/>
              <a:t>peribronchial</a:t>
            </a:r>
            <a:r>
              <a:rPr lang="en-US" dirty="0"/>
              <a:t> cuffing </a:t>
            </a:r>
          </a:p>
          <a:p>
            <a:pPr marL="0" indent="0">
              <a:buNone/>
            </a:pPr>
            <a:r>
              <a:rPr lang="en-US" dirty="0"/>
              <a:t> mild cardiomegaly f/s/o pulmonary edema </a:t>
            </a:r>
          </a:p>
          <a:p>
            <a:pPr marL="0" indent="0">
              <a:buNone/>
            </a:pPr>
            <a:r>
              <a:rPr lang="en-US" dirty="0"/>
              <a:t> no e/o active </a:t>
            </a:r>
            <a:r>
              <a:rPr lang="en-US" dirty="0" err="1"/>
              <a:t>ptb</a:t>
            </a:r>
            <a:r>
              <a:rPr lang="en-US" dirty="0"/>
              <a:t> /old </a:t>
            </a:r>
            <a:r>
              <a:rPr lang="en-US" dirty="0" err="1"/>
              <a:t>ptb</a:t>
            </a:r>
            <a:r>
              <a:rPr lang="en-US" dirty="0"/>
              <a:t> </a:t>
            </a:r>
            <a:r>
              <a:rPr lang="en-US" dirty="0" err="1"/>
              <a:t>sequele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 err="1"/>
              <a:t>Usg</a:t>
            </a:r>
            <a:r>
              <a:rPr lang="en-US" b="1" dirty="0"/>
              <a:t> abdomen &amp; pelvis </a:t>
            </a:r>
          </a:p>
          <a:p>
            <a:r>
              <a:rPr lang="en-US" dirty="0"/>
              <a:t>Liver – normal size and echoes </a:t>
            </a:r>
          </a:p>
          <a:p>
            <a:r>
              <a:rPr lang="en-US" dirty="0"/>
              <a:t>Pancreas: obscured</a:t>
            </a:r>
          </a:p>
          <a:p>
            <a:r>
              <a:rPr lang="en-US" dirty="0"/>
              <a:t>Spleen : normal size and echoes </a:t>
            </a:r>
          </a:p>
          <a:p>
            <a:r>
              <a:rPr lang="en-US" dirty="0"/>
              <a:t>Kidney : </a:t>
            </a:r>
            <a:r>
              <a:rPr lang="en-US" dirty="0" err="1"/>
              <a:t>rk</a:t>
            </a:r>
            <a:r>
              <a:rPr lang="en-US" dirty="0"/>
              <a:t> – 9.2* 4.2 cm ,normal echoes 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dirty="0" err="1"/>
              <a:t>lk</a:t>
            </a:r>
            <a:r>
              <a:rPr lang="en-US" dirty="0"/>
              <a:t> – 6.4 * 3.6 cm smaller in size </a:t>
            </a:r>
            <a:r>
              <a:rPr lang="en-US" dirty="0" err="1"/>
              <a:t>Malrotated</a:t>
            </a:r>
            <a:r>
              <a:rPr lang="en-US" dirty="0"/>
              <a:t>  seen in </a:t>
            </a:r>
            <a:r>
              <a:rPr lang="en-US" dirty="0" err="1"/>
              <a:t>lif</a:t>
            </a:r>
            <a:r>
              <a:rPr lang="en-US" dirty="0"/>
              <a:t> ( ectopic kidney)</a:t>
            </a:r>
          </a:p>
          <a:p>
            <a:r>
              <a:rPr lang="en-US" dirty="0"/>
              <a:t>Uterus – infantile </a:t>
            </a:r>
          </a:p>
          <a:p>
            <a:r>
              <a:rPr lang="en-US" dirty="0"/>
              <a:t>Bladder – wall appears thickened s/o cystitis </a:t>
            </a:r>
          </a:p>
        </p:txBody>
      </p:sp>
    </p:spTree>
    <p:extLst>
      <p:ext uri="{BB962C8B-B14F-4D97-AF65-F5344CB8AC3E}">
        <p14:creationId xmlns:p14="http://schemas.microsoft.com/office/powerpoint/2010/main" val="35566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9752F-2CEF-454A-BE19-0EEDAB73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XRAY 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81A230-D44D-46F5-B265-912469A9DB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46771" y="475884"/>
            <a:ext cx="3756448" cy="83348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C6293-1269-42E6-866A-1176E476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572" y="618517"/>
            <a:ext cx="2831530" cy="628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6E1E9-FEAD-4E5C-925E-41B48168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88C15-2F9C-46F2-BE1A-211521FB62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SITUS SOLITUS </a:t>
            </a:r>
          </a:p>
          <a:p>
            <a:r>
              <a:rPr lang="en-US" dirty="0"/>
              <a:t>LEVOCARDIA </a:t>
            </a:r>
          </a:p>
          <a:p>
            <a:r>
              <a:rPr lang="en-US" dirty="0"/>
              <a:t>NO CARDIAC ANOMALY </a:t>
            </a:r>
          </a:p>
          <a:p>
            <a:r>
              <a:rPr lang="en-US" dirty="0"/>
              <a:t>MILD MR + </a:t>
            </a:r>
          </a:p>
          <a:p>
            <a:r>
              <a:rPr lang="en-US" dirty="0"/>
              <a:t>BRADYCARDIA DURING STUDY </a:t>
            </a:r>
          </a:p>
          <a:p>
            <a:r>
              <a:rPr lang="en-US" dirty="0"/>
              <a:t>NO PULMONARY HYPERTENSION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78225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"/>
          <p:cNvSpPr txBox="1"/>
          <p:nvPr>
            <p:ph type="title"/>
          </p:nvPr>
        </p:nvSpPr>
        <p:spPr>
          <a:xfrm>
            <a:off x="913775" y="0"/>
            <a:ext cx="103644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n-US"/>
              <a:t>BONE MARROW  REPORT </a:t>
            </a:r>
            <a:endParaRPr/>
          </a:p>
        </p:txBody>
      </p:sp>
      <p:sp>
        <p:nvSpPr>
          <p:cNvPr id="1041" name="Google Shape;1041;p2"/>
          <p:cNvSpPr txBox="1"/>
          <p:nvPr>
            <p:ph idx="13" type="body"/>
          </p:nvPr>
        </p:nvSpPr>
        <p:spPr>
          <a:xfrm>
            <a:off x="913774" y="2367092"/>
            <a:ext cx="10363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042" name="Google Shape;104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3650" y="1419950"/>
            <a:ext cx="10594523" cy="543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8728-061D-4388-A0CF-91CD5F84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BC14A-EA6F-44A5-9711-ADECFF9BE9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2 UNIT OF PACKED CELL AND 2 UNIT OF PLATELET</a:t>
            </a:r>
          </a:p>
          <a:p>
            <a:r>
              <a:rPr lang="en-US" dirty="0"/>
              <a:t>T.FST /BCT 1 OD </a:t>
            </a:r>
          </a:p>
          <a:p>
            <a:r>
              <a:rPr lang="en-US" dirty="0"/>
              <a:t>INJ CEFTRIAXONE 1G IV BD </a:t>
            </a:r>
          </a:p>
          <a:p>
            <a:r>
              <a:rPr lang="en-US" dirty="0"/>
              <a:t>NEB SALBUTAMOL AND BUDECORT 12 TH HOURLY </a:t>
            </a:r>
          </a:p>
          <a:p>
            <a:r>
              <a:rPr lang="en-US" dirty="0"/>
              <a:t>T.FLUCONAZOLE 150 MG 0D  FOR 7 DAYS </a:t>
            </a:r>
          </a:p>
          <a:p>
            <a:r>
              <a:rPr lang="en-US" dirty="0"/>
              <a:t>AND OTHER SUPPORTIVE MEASURES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784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2EEFD-AD6A-41A0-AE3B-3ECAE12C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30911"/>
            <a:ext cx="10364451" cy="1596177"/>
          </a:xfrm>
        </p:spPr>
        <p:txBody>
          <a:bodyPr/>
          <a:lstStyle/>
          <a:p>
            <a:r>
              <a:rPr lang="en-US" dirty="0"/>
              <a:t>DIAGNOSIS AND WHAT NEXT ????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3613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1"/>
          <p:cNvSpPr txBox="1"/>
          <p:nvPr>
            <p:ph idx="13" type="body"/>
          </p:nvPr>
        </p:nvSpPr>
        <p:spPr>
          <a:xfrm>
            <a:off x="913774" y="2367092"/>
            <a:ext cx="10363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7" name="Google Shape;1037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9275"/>
            <a:ext cx="5055525" cy="623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525" y="0"/>
            <a:ext cx="451805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B888-335D-4A04-A930-1F361810FC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/>
              <a:t>Born with </a:t>
            </a:r>
            <a:r>
              <a:rPr lang="en-US" b="1" i="1" dirty="0" err="1"/>
              <a:t>anaemia</a:t>
            </a:r>
            <a:endParaRPr lang="en-IN" b="1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AA6F2-4CCE-49EA-8E1C-506574FC2F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9805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3"/>
          <p:cNvSpPr txBox="1"/>
          <p:nvPr>
            <p:ph type="title"/>
          </p:nvPr>
        </p:nvSpPr>
        <p:spPr>
          <a:xfrm>
            <a:off x="913775" y="2"/>
            <a:ext cx="103644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Complete hemogram</a:t>
            </a:r>
            <a:endParaRPr/>
          </a:p>
        </p:txBody>
      </p:sp>
      <p:sp>
        <p:nvSpPr>
          <p:cNvPr id="1055" name="Google Shape;1055;p3"/>
          <p:cNvSpPr txBox="1"/>
          <p:nvPr>
            <p:ph idx="13" type="body"/>
          </p:nvPr>
        </p:nvSpPr>
        <p:spPr>
          <a:xfrm>
            <a:off x="913775" y="979200"/>
            <a:ext cx="10959900" cy="58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Mcv : 108 fl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Mch : 32.4pg /dl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Mchc: 30.0 g/dl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Lymp: 46.7%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Eosinophil: 5.8 %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Neut : 47.5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Rdw -sd - 71.3fl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Rdw- cv - 19.3%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Pdw - 9.3 fl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Mpv: 7.1 fl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P- lcr 9.6 %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1"/>
          <p:cNvSpPr txBox="1"/>
          <p:nvPr>
            <p:ph idx="13" type="body"/>
          </p:nvPr>
        </p:nvSpPr>
        <p:spPr>
          <a:xfrm>
            <a:off x="913774" y="2367092"/>
            <a:ext cx="10363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3" name="Google Shape;106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175" y="344525"/>
            <a:ext cx="7796301" cy="626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2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 diagnosis </a:t>
            </a:r>
            <a:endParaRPr/>
          </a:p>
        </p:txBody>
      </p:sp>
      <p:sp>
        <p:nvSpPr>
          <p:cNvPr id="1069" name="Google Shape;1069;p2"/>
          <p:cNvSpPr txBox="1"/>
          <p:nvPr>
            <p:ph idx="13" type="body"/>
          </p:nvPr>
        </p:nvSpPr>
        <p:spPr>
          <a:xfrm>
            <a:off x="4155545" y="2693020"/>
            <a:ext cx="4547700" cy="29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/>
              <a:t>FANCONI’S ANAEMIA </a:t>
            </a:r>
            <a:endParaRPr b="1"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215C6-FEC5-4AB4-A72D-59249745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1513"/>
            <a:ext cx="10364451" cy="1204331"/>
          </a:xfrm>
        </p:spPr>
        <p:txBody>
          <a:bodyPr/>
          <a:lstStyle/>
          <a:p>
            <a:r>
              <a:rPr lang="en-US" dirty="0"/>
              <a:t>history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D441-6B38-4172-AB60-C0576B6E42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981308"/>
            <a:ext cx="10962275" cy="57651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13 </a:t>
            </a:r>
            <a:r>
              <a:rPr lang="en-US" dirty="0" err="1"/>
              <a:t>yr</a:t>
            </a:r>
            <a:r>
              <a:rPr lang="en-US" dirty="0"/>
              <a:t> old female came with c/o </a:t>
            </a:r>
            <a:r>
              <a:rPr lang="en-US" b="1" dirty="0"/>
              <a:t>cough with expectoration </a:t>
            </a:r>
            <a:r>
              <a:rPr lang="en-US" dirty="0"/>
              <a:t>for 2 days </a:t>
            </a:r>
          </a:p>
          <a:p>
            <a:r>
              <a:rPr lang="en-US" dirty="0"/>
              <a:t>Sputum is white mucoid in nature ,not </a:t>
            </a:r>
            <a:r>
              <a:rPr lang="en-US" dirty="0" err="1"/>
              <a:t>a/w</a:t>
            </a:r>
            <a:r>
              <a:rPr lang="en-US" dirty="0"/>
              <a:t> hemoptysis</a:t>
            </a:r>
          </a:p>
          <a:p>
            <a:r>
              <a:rPr lang="en-US" dirty="0"/>
              <a:t>h/o </a:t>
            </a:r>
            <a:r>
              <a:rPr lang="en-US" b="1" dirty="0"/>
              <a:t>easy fatigability </a:t>
            </a:r>
            <a:r>
              <a:rPr lang="en-US" dirty="0"/>
              <a:t>+</a:t>
            </a:r>
          </a:p>
          <a:p>
            <a:r>
              <a:rPr lang="en-US" dirty="0"/>
              <a:t>h/o </a:t>
            </a:r>
            <a:r>
              <a:rPr lang="en-US" b="1" dirty="0"/>
              <a:t>breathlessness</a:t>
            </a:r>
            <a:r>
              <a:rPr lang="en-US" dirty="0"/>
              <a:t> + of </a:t>
            </a:r>
            <a:r>
              <a:rPr lang="en-US" dirty="0" err="1"/>
              <a:t>nyha</a:t>
            </a:r>
            <a:r>
              <a:rPr lang="en-US" dirty="0"/>
              <a:t> class 2 dyspnea </a:t>
            </a:r>
          </a:p>
          <a:p>
            <a:r>
              <a:rPr lang="en-US" dirty="0"/>
              <a:t>h/o </a:t>
            </a:r>
            <a:r>
              <a:rPr lang="en-US" b="1" dirty="0"/>
              <a:t>not gaining height </a:t>
            </a:r>
            <a:r>
              <a:rPr lang="en-US" dirty="0"/>
              <a:t>compared to her sibling </a:t>
            </a:r>
          </a:p>
          <a:p>
            <a:r>
              <a:rPr lang="en-US" dirty="0"/>
              <a:t>h/o </a:t>
            </a:r>
            <a:r>
              <a:rPr lang="en-US" b="1" dirty="0"/>
              <a:t>poor scholastic</a:t>
            </a:r>
          </a:p>
          <a:p>
            <a:r>
              <a:rPr lang="en-US" dirty="0"/>
              <a:t>No h/o orthopnea &amp;</a:t>
            </a:r>
            <a:r>
              <a:rPr lang="en-US" dirty="0" err="1"/>
              <a:t>pnd</a:t>
            </a:r>
            <a:r>
              <a:rPr lang="en-US" dirty="0"/>
              <a:t> </a:t>
            </a:r>
          </a:p>
          <a:p>
            <a:r>
              <a:rPr lang="en-US" dirty="0"/>
              <a:t>No h/o abdominal distension /pedal edema</a:t>
            </a:r>
          </a:p>
          <a:p>
            <a:r>
              <a:rPr lang="en-US" dirty="0"/>
              <a:t>No h/o reduced urine output</a:t>
            </a:r>
          </a:p>
          <a:p>
            <a:r>
              <a:rPr lang="en-US" dirty="0"/>
              <a:t>No h/o chest pain /palpitation /syncope </a:t>
            </a:r>
          </a:p>
          <a:p>
            <a:r>
              <a:rPr lang="en-US" dirty="0"/>
              <a:t> no h/o </a:t>
            </a:r>
            <a:r>
              <a:rPr lang="en-US" dirty="0" err="1"/>
              <a:t>malena</a:t>
            </a:r>
            <a:r>
              <a:rPr lang="en-US" dirty="0"/>
              <a:t> /hematemesis</a:t>
            </a:r>
          </a:p>
          <a:p>
            <a:r>
              <a:rPr lang="en-US" dirty="0"/>
              <a:t>No h/o gum bleeding </a:t>
            </a:r>
          </a:p>
          <a:p>
            <a:r>
              <a:rPr lang="en-US" dirty="0"/>
              <a:t>No h/o fever/loose stool and myalgia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967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D55E-36EA-491F-B63A-D5D0ED49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B1D5B-1CD2-493B-9741-8E6E2E9B12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No h/o jaundice </a:t>
            </a:r>
          </a:p>
          <a:p>
            <a:r>
              <a:rPr lang="en-US" dirty="0"/>
              <a:t>No h/o yellowish </a:t>
            </a:r>
            <a:r>
              <a:rPr lang="en-US" dirty="0" err="1"/>
              <a:t>discolouration</a:t>
            </a:r>
            <a:r>
              <a:rPr lang="en-US" dirty="0"/>
              <a:t> of urine </a:t>
            </a:r>
          </a:p>
          <a:p>
            <a:r>
              <a:rPr lang="en-US" dirty="0"/>
              <a:t>No h/o hematuria /dark </a:t>
            </a:r>
            <a:r>
              <a:rPr lang="en-US" dirty="0" err="1"/>
              <a:t>coloured</a:t>
            </a:r>
            <a:r>
              <a:rPr lang="en-US" dirty="0"/>
              <a:t> urine /abdominal pain</a:t>
            </a:r>
          </a:p>
          <a:p>
            <a:r>
              <a:rPr lang="en-US" dirty="0"/>
              <a:t>No h/o loss of weight and appetite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947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n-US"/>
              <a:t>PAST HISTORY</a:t>
            </a:r>
            <a:endParaRPr/>
          </a:p>
        </p:txBody>
      </p:sp>
      <p:sp>
        <p:nvSpPr>
          <p:cNvPr id="1046" name="Google Shape;1046;p1"/>
          <p:cNvSpPr txBox="1"/>
          <p:nvPr>
            <p:ph idx="13" type="body"/>
          </p:nvPr>
        </p:nvSpPr>
        <p:spPr>
          <a:xfrm>
            <a:off x="913774" y="2367092"/>
            <a:ext cx="10363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NOT A K/C/O DIABETES ,HYPERTENSION, CAD/CVA/BRONCHIAL ASTHMA /EPILEPSY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1" lang="en-US"/>
              <a:t>PREVIOUS H/O BLOOD TRANSFUSION</a:t>
            </a:r>
            <a:r>
              <a:rPr lang="en-US"/>
              <a:t> DONE 1 UNIT OF PC AND 2 UNIT OF PLATELET BEFORE 4 MONTHS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NO H/O CHEMOTHERAPY OR RADIOTHERAPY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NO OCCUPATION EXPOSURE TO RADIATION AND CHEMICAL INDUSTRY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US" sz="2400"/>
              <a:t>NATAL H/O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BORN OUT OF FULL TERM NORMAL VAGINAL  DELIVERY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B0B7-E816-44BA-8EF2-D8A0B4CB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h/o 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59DCA-6FA3-4F40-91DE-734B16FC03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Mixed diet </a:t>
            </a:r>
          </a:p>
          <a:p>
            <a:r>
              <a:rPr lang="en-US" dirty="0"/>
              <a:t>Normal bowel and bladder habits </a:t>
            </a:r>
          </a:p>
          <a:p>
            <a:r>
              <a:rPr lang="en-US" dirty="0"/>
              <a:t>Not attained menarche</a:t>
            </a:r>
          </a:p>
          <a:p>
            <a:pPr marL="0" indent="0">
              <a:buNone/>
            </a:pPr>
            <a:r>
              <a:rPr lang="en-US" b="1" dirty="0"/>
              <a:t>Family h/o </a:t>
            </a:r>
          </a:p>
          <a:p>
            <a:pPr marL="0" indent="0">
              <a:buNone/>
            </a:pPr>
            <a:r>
              <a:rPr lang="en-US" dirty="0"/>
              <a:t>Nil significant family history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216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10F0-8E04-4582-89EB-44635B55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9211"/>
            <a:ext cx="10364451" cy="1115122"/>
          </a:xfrm>
        </p:spPr>
        <p:txBody>
          <a:bodyPr/>
          <a:lstStyle/>
          <a:p>
            <a:r>
              <a:rPr lang="en-US" dirty="0"/>
              <a:t>examination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A28C-C824-46DE-9C91-B5C53C76F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251970"/>
            <a:ext cx="10363826" cy="5338401"/>
          </a:xfrm>
        </p:spPr>
        <p:txBody>
          <a:bodyPr/>
          <a:lstStyle/>
          <a:p>
            <a:r>
              <a:rPr lang="en-US" dirty="0"/>
              <a:t>Pt was </a:t>
            </a:r>
            <a:r>
              <a:rPr lang="en-US" dirty="0" err="1"/>
              <a:t>concious</a:t>
            </a:r>
            <a:r>
              <a:rPr lang="en-US" dirty="0"/>
              <a:t> ,oriented ,afebrile</a:t>
            </a:r>
          </a:p>
          <a:p>
            <a:r>
              <a:rPr lang="en-US" dirty="0"/>
              <a:t>Pallor+ ,no icterus ,no cyanosis ,no clubbing ,no pedal edema ,no generalized lymphadenopathy</a:t>
            </a:r>
          </a:p>
          <a:p>
            <a:r>
              <a:rPr lang="en-US" dirty="0"/>
              <a:t>Elevated </a:t>
            </a:r>
            <a:r>
              <a:rPr lang="en-US" dirty="0" err="1"/>
              <a:t>jvp</a:t>
            </a:r>
            <a:r>
              <a:rPr lang="en-US" dirty="0"/>
              <a:t> +,short stature +</a:t>
            </a:r>
          </a:p>
          <a:p>
            <a:r>
              <a:rPr lang="en-US" dirty="0"/>
              <a:t>Rt hand polydactyly +</a:t>
            </a:r>
            <a:r>
              <a:rPr lang="en-IN" dirty="0"/>
              <a:t> , café au lait spot + </a:t>
            </a:r>
          </a:p>
          <a:p>
            <a:r>
              <a:rPr lang="en-IN" dirty="0"/>
              <a:t>Multiple oral ulceration  + ,hypomelanotic macules all over the trunk +</a:t>
            </a:r>
          </a:p>
          <a:p>
            <a:r>
              <a:rPr lang="en-IN" dirty="0"/>
              <a:t>Scoliosis 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1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1D496-3016-4FA0-8337-BB2B6304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460A2-3ECC-41DE-AD1B-45512ADE2D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716583"/>
            <a:ext cx="2305517" cy="51155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4E252-A8A7-46A7-B5E4-0B0E89F55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148" y="256479"/>
            <a:ext cx="3090846" cy="6601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8C0E6-3E3E-4646-923C-BC9A103CF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764" y="128240"/>
            <a:ext cx="309084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4AF3-0F97-4A4F-9E74-454172935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610" y="128240"/>
            <a:ext cx="3090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n-US"/>
              <a:t>VITALS </a:t>
            </a:r>
            <a:endParaRPr/>
          </a:p>
        </p:txBody>
      </p:sp>
      <p:sp>
        <p:nvSpPr>
          <p:cNvPr id="1049" name="Google Shape;1049;p2"/>
          <p:cNvSpPr txBox="1"/>
          <p:nvPr>
            <p:ph idx="13" type="body"/>
          </p:nvPr>
        </p:nvSpPr>
        <p:spPr>
          <a:xfrm>
            <a:off x="913774" y="2367092"/>
            <a:ext cx="10363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WT : 20 KG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HEIGHT : 115 CM , BMI – 15.15 KG/M2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 – 108/MIN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BP – 100/60 MMHG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SPO2 – 96% @ ROOM AIR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