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9"/>
  </p:notesMasterIdLst>
  <p:sldIdLst>
    <p:sldId id="373" r:id="rId2"/>
    <p:sldId id="374" r:id="rId3"/>
    <p:sldId id="375" r:id="rId4"/>
    <p:sldId id="376" r:id="rId5"/>
    <p:sldId id="409" r:id="rId6"/>
    <p:sldId id="410" r:id="rId7"/>
    <p:sldId id="411" r:id="rId8"/>
    <p:sldId id="378" r:id="rId9"/>
    <p:sldId id="379" r:id="rId10"/>
    <p:sldId id="380" r:id="rId11"/>
    <p:sldId id="381" r:id="rId12"/>
    <p:sldId id="386" r:id="rId13"/>
    <p:sldId id="388" r:id="rId14"/>
    <p:sldId id="389" r:id="rId15"/>
    <p:sldId id="390" r:id="rId16"/>
    <p:sldId id="391" r:id="rId17"/>
    <p:sldId id="392" r:id="rId18"/>
    <p:sldId id="393" r:id="rId19"/>
    <p:sldId id="394" r:id="rId20"/>
    <p:sldId id="395" r:id="rId21"/>
    <p:sldId id="397" r:id="rId22"/>
    <p:sldId id="398" r:id="rId23"/>
    <p:sldId id="399" r:id="rId24"/>
    <p:sldId id="400" r:id="rId25"/>
    <p:sldId id="401" r:id="rId26"/>
    <p:sldId id="402" r:id="rId27"/>
    <p:sldId id="412" r:id="rId28"/>
  </p:sldIdLst>
  <p:sldSz cx="12192000" cy="6858000"/>
  <p:notesSz cx="6858000" cy="9144000"/>
  <p:embeddedFontLst>
    <p:embeddedFont>
      <p:font typeface="Algerian" pitchFamily="82" charset="77"/>
      <p:regular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Trebuchet MS" panose="020B0603020202020204" pitchFamily="34" charset="0"/>
      <p:regular r:id="rId37"/>
      <p:bold r:id="rId38"/>
      <p:italic r:id="rId39"/>
      <p:boldItalic r:id="rId40"/>
    </p:embeddedFont>
    <p:embeddedFont>
      <p:font typeface="Wingdings 3" pitchFamily="2" charset="2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A7557346-DE98-48F2-AC2C-EDDF96D192F2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7E7"/>
          </a:solidFill>
        </a:fill>
      </a:tcStyle>
    </a:wholeTbl>
    <a:band1H>
      <a:tcTxStyle b="off" i="off"/>
      <a:tcStyle>
        <a:tcBdr/>
        <a:fill>
          <a:solidFill>
            <a:srgbClr val="CCCCCC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CCCCC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485B72F-A2E7-431A-9601-1F837841484C}" styleName="Table_1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7E7"/>
          </a:solidFill>
        </a:fill>
      </a:tcStyle>
    </a:wholeTbl>
    <a:band1H>
      <a:tcStyle>
        <a:tcBdr/>
        <a:fill>
          <a:solidFill>
            <a:srgbClr val="CCCCCC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CCCCC"/>
          </a:solidFill>
        </a:fill>
      </a:tcStyle>
    </a:band1V>
    <a:band2V>
      <a:tcStyle>
        <a:tcBdr/>
      </a:tcStyle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2D5ABB26-0587-4C30-8999-92F81FD0307C}" styleName="No Style, No Grid">
    <a:wholeTbl>
      <a:tcTxStyle>
        <a:fontRef idx="minor">
          <a:srgbClr val="00000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38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1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8792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43" name="Google Shape;1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Google Shape;21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86" name="Google Shape;21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Google Shape;22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89" name="Google Shape;2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0" name="Google Shape;22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91" name="Google Shape;2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Google Shape;23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96" name="Google Shape;23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Google Shape;244;g648314940794a3f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98" name="Google Shape;245;g648314940794a3f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Google Shape;24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33" name="Google Shape;25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Google Shape;255;g648314940794a3f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28" name="Google Shape;256;g648314940794a3f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Google Shape;261;g648314940794a3f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623" name="Google Shape;262;g648314940794a3f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Google Shape;27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14" name="Google Shape;27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Google Shape;28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17" name="Google Shape;28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47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Google Shape;29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26" name="Google Shape;29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Google Shape;1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50" name="Google Shape;1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53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Google Shape;1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57" name="Google Shape;1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9" name="Google Shape;18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70" name="Google Shape;1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Google Shape;19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73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77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Google Shape;21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83" name="Google Shape;21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35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4863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63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638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3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5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66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6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6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6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7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24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27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2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mtClean="0"/>
              <a:t>‹#›</a:t>
            </a:fld>
            <a:endParaRPr lang="en-IN"/>
          </a:p>
        </p:txBody>
      </p:sp>
      <p:sp>
        <p:nvSpPr>
          <p:cNvPr id="1048729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048730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9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60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4876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6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63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6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3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1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15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4871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1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18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mtClean="0"/>
              <a:t>‹#›</a:t>
            </a:fld>
            <a:endParaRPr lang="en-IN"/>
          </a:p>
        </p:txBody>
      </p:sp>
      <p:sp>
        <p:nvSpPr>
          <p:cNvPr id="1048720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048721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1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72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73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4877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7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76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7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3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74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4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4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4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5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86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78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8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8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9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07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6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6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6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4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45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4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48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61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662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66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66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665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6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51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52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75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54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75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5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5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5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0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11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61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62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6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8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79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780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8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8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83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8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1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73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48733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873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3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048736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4873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1048576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77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78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79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0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1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2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3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4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5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6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48587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048588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89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0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1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2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3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4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5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6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7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8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48599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48600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8601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48602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48603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104860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1048605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Google Shape;164;p18"/>
          <p:cNvSpPr txBox="1">
            <a:spLocks noGrp="1"/>
          </p:cNvSpPr>
          <p:nvPr>
            <p:ph type="ctrTitle"/>
          </p:nvPr>
        </p:nvSpPr>
        <p:spPr>
          <a:xfrm>
            <a:off x="1465007" y="769546"/>
            <a:ext cx="10039606" cy="222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5400"/>
              <a:buFont typeface="Century Gothic"/>
              <a:buNone/>
            </a:pPr>
            <a:r>
              <a:rPr lang="en-US" sz="4000" dirty="0">
                <a:latin typeface="Algerian" panose="04020705040A02060702" pitchFamily="82" charset="0"/>
              </a:rPr>
              <a:t>OXYMORON IN MEDICINE </a:t>
            </a:r>
            <a:br>
              <a:rPr lang="en-US" sz="4000" dirty="0">
                <a:latin typeface="Algerian" panose="04020705040A02060702" pitchFamily="82" charset="0"/>
              </a:rPr>
            </a:br>
            <a:r>
              <a:rPr lang="en-US" sz="4000" dirty="0">
                <a:latin typeface="Algerian" panose="04020705040A02060702" pitchFamily="82" charset="0"/>
              </a:rPr>
              <a:t>THROMBOCYTOPENIA WITH THROMBOSIS</a:t>
            </a:r>
            <a:br>
              <a:rPr lang="en-IN" sz="4000" dirty="0">
                <a:latin typeface="Algerian" panose="04020705040A02060702" pitchFamily="82" charset="0"/>
              </a:rPr>
            </a:br>
            <a:r>
              <a:rPr lang="en-IN" sz="4000" dirty="0">
                <a:latin typeface="Algerian" panose="04020705040A02060702" pitchFamily="82" charset="0"/>
              </a:rPr>
              <a:t>by </a:t>
            </a:r>
            <a:r>
              <a:rPr lang="en-IN" sz="4000" dirty="0" err="1">
                <a:latin typeface="Algerian" panose="04020705040A02060702" pitchFamily="82" charset="0"/>
              </a:rPr>
              <a:t>imcu</a:t>
            </a:r>
            <a:r>
              <a:rPr lang="en-IN" sz="4000" dirty="0">
                <a:latin typeface="Algerian" panose="04020705040A02060702" pitchFamily="82" charset="0"/>
              </a:rPr>
              <a:t> and MU-1</a:t>
            </a:r>
            <a:endParaRPr sz="4000" dirty="0">
              <a:latin typeface="Algerian" panose="04020705040A02060702" pitchFamily="82" charset="0"/>
            </a:endParaRPr>
          </a:p>
        </p:txBody>
      </p:sp>
      <p:sp>
        <p:nvSpPr>
          <p:cNvPr id="1048641" name="Subtitle 1"/>
          <p:cNvSpPr>
            <a:spLocks noGrp="1"/>
          </p:cNvSpPr>
          <p:nvPr>
            <p:ph type="subTitle" idx="1"/>
          </p:nvPr>
        </p:nvSpPr>
        <p:spPr>
          <a:xfrm>
            <a:off x="6020554" y="3467477"/>
            <a:ext cx="5484058" cy="3041965"/>
          </a:xfrm>
        </p:spPr>
        <p:txBody>
          <a:bodyPr/>
          <a:lstStyle/>
          <a:p>
            <a:r>
              <a:rPr lang="en-US" dirty="0"/>
              <a:t>HOD : PROF. Dr. Natarajan M.D</a:t>
            </a:r>
          </a:p>
          <a:p>
            <a:r>
              <a:rPr lang="en-US" dirty="0"/>
              <a:t>CHIEF PROF. Dr. </a:t>
            </a:r>
            <a:r>
              <a:rPr lang="en-US" dirty="0" err="1"/>
              <a:t>Alag</a:t>
            </a:r>
            <a:r>
              <a:rPr lang="en-IN" dirty="0"/>
              <a:t>u </a:t>
            </a:r>
            <a:r>
              <a:rPr lang="en-US" dirty="0" err="1"/>
              <a:t>Venkatesan</a:t>
            </a:r>
            <a:r>
              <a:rPr lang="en-US" dirty="0"/>
              <a:t> M.D</a:t>
            </a:r>
          </a:p>
          <a:p>
            <a:r>
              <a:rPr lang="en-US" dirty="0"/>
              <a:t>ASST.PROF. Dr. Suresh Kumar M.D</a:t>
            </a:r>
          </a:p>
          <a:p>
            <a:r>
              <a:rPr lang="en-US" dirty="0" err="1"/>
              <a:t>Presentor</a:t>
            </a:r>
            <a:r>
              <a:rPr lang="en-US" dirty="0"/>
              <a:t> : Dr. </a:t>
            </a:r>
            <a:r>
              <a:rPr lang="en-US" dirty="0" err="1"/>
              <a:t>Panneer</a:t>
            </a:r>
            <a:r>
              <a:rPr lang="en-US" dirty="0"/>
              <a:t> </a:t>
            </a:r>
            <a:r>
              <a:rPr lang="en-US" dirty="0" err="1"/>
              <a:t>Selvam</a:t>
            </a:r>
            <a:r>
              <a:rPr lang="en-IN" dirty="0"/>
              <a:t> PG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Google Shape;191;p23"/>
          <p:cNvSpPr txBox="1">
            <a:spLocks noGrp="1"/>
          </p:cNvSpPr>
          <p:nvPr>
            <p:ph sz="half" idx="1"/>
          </p:nvPr>
        </p:nvSpPr>
        <p:spPr>
          <a:xfrm>
            <a:off x="1901228" y="730312"/>
            <a:ext cx="4956581" cy="535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IN" dirty="0">
                <a:solidFill>
                  <a:srgbClr val="FF0000"/>
                </a:solidFill>
              </a:rPr>
              <a:t>GENERAL EXAMINATION </a:t>
            </a:r>
            <a:endParaRPr dirty="0">
              <a:solidFill>
                <a:srgbClr val="FF0000"/>
              </a:solidFill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IN" dirty="0"/>
              <a:t>Patient was conscious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IN" dirty="0"/>
              <a:t>Oriented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IN" dirty="0"/>
              <a:t>Afebrile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IN" dirty="0"/>
              <a:t>Moderately built &amp; nourished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IN" dirty="0"/>
              <a:t>Pallor +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IN" dirty="0"/>
              <a:t>No icterus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IN" dirty="0"/>
              <a:t>No cyanosis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IN" dirty="0"/>
              <a:t>No clubbing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IN" dirty="0"/>
              <a:t>No pedal </a:t>
            </a:r>
            <a:r>
              <a:rPr lang="en-IN" dirty="0" err="1"/>
              <a:t>edema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IN" dirty="0"/>
              <a:t>No generalised lymphadenopathy</a:t>
            </a:r>
            <a:endParaRPr lang="en-US"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US" dirty="0"/>
              <a:t>No external Markers of HIV/TUBERCULOSIS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r>
              <a:rPr lang="en-US" dirty="0"/>
              <a:t>No external </a:t>
            </a:r>
            <a:r>
              <a:rPr lang="en-US" dirty="0" err="1"/>
              <a:t>neurocutaneous</a:t>
            </a:r>
            <a:r>
              <a:rPr lang="en-US" dirty="0"/>
              <a:t> markers</a:t>
            </a:r>
            <a:endParaRPr dirty="0"/>
          </a:p>
          <a:p>
            <a:pPr lvl="0" algn="l" rtl="0">
              <a:spcBef>
                <a:spcPts val="10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endParaRPr dirty="0"/>
          </a:p>
          <a:p>
            <a:pPr lvl="0" algn="l" rtl="0">
              <a:spcBef>
                <a:spcPts val="1000"/>
              </a:spcBef>
              <a:spcAft>
                <a:spcPts val="0"/>
              </a:spcAft>
              <a:buSzPts val="1800"/>
              <a:buFont typeface="Wingdings" panose="05000000000000000000" pitchFamily="2" charset="2"/>
              <a:buChar char="v"/>
            </a:pPr>
            <a:endParaRPr dirty="0"/>
          </a:p>
        </p:txBody>
      </p:sp>
      <p:sp>
        <p:nvSpPr>
          <p:cNvPr id="1048668" name="Content Placeholder 2"/>
          <p:cNvSpPr>
            <a:spLocks noGrp="1"/>
          </p:cNvSpPr>
          <p:nvPr>
            <p:ph sz="half" idx="2"/>
          </p:nvPr>
        </p:nvSpPr>
        <p:spPr>
          <a:xfrm>
            <a:off x="7036838" y="831577"/>
            <a:ext cx="4313864" cy="3777622"/>
          </a:xfrm>
        </p:spPr>
        <p:txBody>
          <a:bodyPr>
            <a:normAutofit lnSpcReduction="10000"/>
          </a:bodyPr>
          <a:lstStyle/>
          <a:p>
            <a:pPr marL="0" lvl="0" indent="0">
              <a:buSzPts val="1800"/>
              <a:buNone/>
            </a:pPr>
            <a:r>
              <a:rPr lang="en-IN" dirty="0">
                <a:solidFill>
                  <a:srgbClr val="FF0000"/>
                </a:solidFill>
              </a:rPr>
              <a:t>VITALS</a:t>
            </a:r>
          </a:p>
          <a:p>
            <a:pPr marL="285750" lvl="0" indent="-285750">
              <a:buSzPts val="1800"/>
              <a:buFont typeface="Wingdings" panose="05000000000000000000" pitchFamily="2" charset="2"/>
              <a:buChar char="v"/>
            </a:pPr>
            <a:r>
              <a:rPr lang="en-IN" dirty="0"/>
              <a:t>    BP:120/70 </a:t>
            </a:r>
            <a:r>
              <a:rPr lang="en-IN" dirty="0" err="1"/>
              <a:t>mmhg</a:t>
            </a:r>
            <a:endParaRPr lang="en-IN" dirty="0"/>
          </a:p>
          <a:p>
            <a:pPr marL="285750" lvl="0" indent="-285750">
              <a:buSzPts val="1800"/>
              <a:buFont typeface="Wingdings" panose="05000000000000000000" pitchFamily="2" charset="2"/>
              <a:buChar char="v"/>
            </a:pPr>
            <a:r>
              <a:rPr lang="en-IN" dirty="0"/>
              <a:t>    PR:90/min</a:t>
            </a:r>
          </a:p>
          <a:p>
            <a:pPr marL="285750" lvl="0" indent="-285750">
              <a:buSzPts val="1800"/>
              <a:buFont typeface="Wingdings" panose="05000000000000000000" pitchFamily="2" charset="2"/>
              <a:buChar char="v"/>
            </a:pPr>
            <a:r>
              <a:rPr lang="en-IN" dirty="0"/>
              <a:t>    SPO2:98% RA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Google Shape;196;p24"/>
          <p:cNvSpPr txBox="1">
            <a:spLocks noGrp="1"/>
          </p:cNvSpPr>
          <p:nvPr>
            <p:ph idx="1"/>
          </p:nvPr>
        </p:nvSpPr>
        <p:spPr>
          <a:xfrm>
            <a:off x="1638300" y="412200"/>
            <a:ext cx="8915400" cy="6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375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b="1" dirty="0">
                <a:solidFill>
                  <a:srgbClr val="FF0000"/>
                </a:solidFill>
                <a:latin typeface="+mj-lt"/>
              </a:rPr>
              <a:t>EXAMINATION OF CENTRAL NERVOUS SYSTEM</a:t>
            </a:r>
            <a:endParaRPr b="1" dirty="0">
              <a:solidFill>
                <a:srgbClr val="FF0000"/>
              </a:solidFill>
              <a:latin typeface="+mj-l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sz="1600" b="1" i="1" dirty="0">
                <a:solidFill>
                  <a:srgbClr val="FF0000"/>
                </a:solidFill>
              </a:rPr>
              <a:t>EXAMINATION OF HIGHER MENTAL FUNCTIONS</a:t>
            </a:r>
            <a:endParaRPr sz="1600" b="1" i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dirty="0">
                <a:solidFill>
                  <a:srgbClr val="FF0000"/>
                </a:solidFill>
              </a:rPr>
              <a:t>  </a:t>
            </a:r>
            <a:r>
              <a:rPr lang="en-IN" dirty="0">
                <a:solidFill>
                  <a:schemeClr val="tx1"/>
                </a:solidFill>
              </a:rPr>
              <a:t>conscious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dirty="0"/>
              <a:t>  Oriented to Time/Place/Person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  Right handed individual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dirty="0"/>
              <a:t>  Intelligence &amp;behaviour normal</a:t>
            </a:r>
          </a:p>
          <a:p>
            <a:pPr marL="0" indent="0">
              <a:buSzPts val="1800"/>
              <a:buNone/>
            </a:pPr>
            <a:r>
              <a:rPr lang="en-IN" dirty="0"/>
              <a:t>  Memory intact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dirty="0"/>
              <a:t>  Able to read simple words,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dirty="0"/>
              <a:t>  Not able to do simple calculations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dirty="0"/>
              <a:t>  Left side </a:t>
            </a:r>
            <a:r>
              <a:rPr lang="en-IN" dirty="0" err="1"/>
              <a:t>Hemineglect</a:t>
            </a:r>
            <a:r>
              <a:rPr lang="en-IN" dirty="0"/>
              <a:t> +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en-IN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dirty="0"/>
              <a:t>EXAMINATION OF CRANIAL NERVES – Normal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dirty="0"/>
              <a:t>SENSORY SYSTEM EXAMINATION- Normal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dirty="0"/>
              <a:t>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600" b="1" i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dirty="0"/>
              <a:t> 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dirty="0"/>
              <a:t>  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5" name="Google Shape;201;p25"/>
          <p:cNvSpPr txBox="1">
            <a:spLocks noGrp="1"/>
          </p:cNvSpPr>
          <p:nvPr>
            <p:ph idx="1"/>
          </p:nvPr>
        </p:nvSpPr>
        <p:spPr>
          <a:xfrm>
            <a:off x="1674812" y="235546"/>
            <a:ext cx="8915400" cy="6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?"/>
            </a:pPr>
            <a:r>
              <a:rPr lang="en-IN" dirty="0">
                <a:solidFill>
                  <a:srgbClr val="FF0000"/>
                </a:solidFill>
              </a:rPr>
              <a:t>EXAMINATION</a:t>
            </a:r>
            <a:r>
              <a:rPr lang="en-IN" dirty="0"/>
              <a:t> </a:t>
            </a:r>
            <a:r>
              <a:rPr lang="en-IN" dirty="0">
                <a:solidFill>
                  <a:srgbClr val="FF0000"/>
                </a:solidFill>
              </a:rPr>
              <a:t>OF</a:t>
            </a:r>
            <a:r>
              <a:rPr lang="en-IN" dirty="0"/>
              <a:t> </a:t>
            </a:r>
            <a:r>
              <a:rPr lang="en-IN" dirty="0">
                <a:solidFill>
                  <a:srgbClr val="FF0000"/>
                </a:solidFill>
              </a:rPr>
              <a:t>MOTOR</a:t>
            </a:r>
            <a:r>
              <a:rPr lang="en-IN" dirty="0"/>
              <a:t> </a:t>
            </a:r>
            <a:r>
              <a:rPr lang="en-IN" dirty="0">
                <a:solidFill>
                  <a:srgbClr val="FF0000"/>
                </a:solidFill>
              </a:rPr>
              <a:t>SYSTEM</a:t>
            </a:r>
            <a:endParaRPr dirty="0">
              <a:solidFill>
                <a:srgbClr val="FF0000"/>
              </a:solidFill>
            </a:endParaRPr>
          </a:p>
        </p:txBody>
      </p:sp>
      <p:graphicFrame>
        <p:nvGraphicFramePr>
          <p:cNvPr id="4194308" name="Google Shape;202;p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9706632"/>
              </p:ext>
            </p:extLst>
          </p:nvPr>
        </p:nvGraphicFramePr>
        <p:xfrm>
          <a:off x="1774479" y="633742"/>
          <a:ext cx="8320136" cy="5700798"/>
        </p:xfrm>
        <a:graphic>
          <a:graphicData uri="http://schemas.openxmlformats.org/drawingml/2006/table">
            <a:tbl>
              <a:tblPr firstRow="1" bandRow="1">
                <a:tableStyleId>{A7557346-DE98-48F2-AC2C-EDDF96D192F2}</a:tableStyleId>
              </a:tblPr>
              <a:tblGrid>
                <a:gridCol w="2107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4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3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7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10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67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51026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endParaRPr sz="1400" u="none" strike="noStrike" cap="none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RIGHT</a:t>
                      </a:r>
                      <a:endParaRPr sz="1800" u="none" strike="noStrike" cap="none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u="none" strike="noStrike" cap="none" dirty="0"/>
                        <a:t>LEFT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endParaRPr sz="18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endParaRPr sz="18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14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/>
                        <a:t>BULK</a:t>
                      </a:r>
                      <a:endParaRPr sz="18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/>
                        <a:t>MID ARM</a:t>
                      </a:r>
                      <a:endParaRPr sz="18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 dirty="0"/>
                        <a:t> </a:t>
                      </a:r>
                      <a:r>
                        <a:rPr lang="en-US" sz="1400" u="none" strike="noStrike" cap="none" dirty="0"/>
                        <a:t>28 CM</a:t>
                      </a:r>
                      <a:endParaRPr sz="14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endParaRPr sz="14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0000"/>
                          </a:solidFill>
                        </a:rPr>
                        <a:t>28 CM</a:t>
                      </a:r>
                      <a:endParaRPr sz="14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endParaRPr sz="14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84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endParaRPr sz="14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/>
                        <a:t>MID FOREARM</a:t>
                      </a:r>
                      <a:endParaRPr sz="18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0000"/>
                          </a:solidFill>
                        </a:rPr>
                        <a:t>20 CM</a:t>
                      </a:r>
                      <a:endParaRPr sz="14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endParaRPr sz="14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u="none" strike="noStrike" cap="none" dirty="0">
                          <a:solidFill>
                            <a:srgbClr val="000000"/>
                          </a:solidFill>
                        </a:rPr>
                        <a:t>20 CM</a:t>
                      </a:r>
                      <a:endParaRPr sz="14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endParaRPr sz="14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2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endParaRPr sz="14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/>
                        <a:t>MID THIGH</a:t>
                      </a:r>
                      <a:endParaRPr sz="18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 dirty="0"/>
                        <a:t>56 </a:t>
                      </a:r>
                      <a:r>
                        <a:rPr lang="en-US" sz="1400" u="none" strike="noStrike" cap="none" dirty="0"/>
                        <a:t>CM</a:t>
                      </a:r>
                      <a:endParaRPr sz="14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endParaRPr sz="14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 dirty="0"/>
                        <a:t>57</a:t>
                      </a:r>
                      <a:r>
                        <a:rPr lang="en-US" sz="1400" u="none" strike="noStrike" cap="none" dirty="0"/>
                        <a:t> CM</a:t>
                      </a:r>
                      <a:endParaRPr sz="14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endParaRPr sz="14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2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endParaRPr sz="14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/>
                        <a:t>MID CALF</a:t>
                      </a:r>
                      <a:endParaRPr sz="18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 dirty="0"/>
                        <a:t>30</a:t>
                      </a:r>
                      <a:r>
                        <a:rPr lang="en-US" sz="1400" u="none" strike="noStrike" cap="none" dirty="0"/>
                        <a:t> CM</a:t>
                      </a:r>
                      <a:endParaRPr sz="14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endParaRPr sz="14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 dirty="0"/>
                        <a:t>32</a:t>
                      </a:r>
                      <a:r>
                        <a:rPr lang="en-US" sz="1400" u="none" strike="noStrike" cap="none" dirty="0"/>
                        <a:t> CM</a:t>
                      </a:r>
                      <a:endParaRPr sz="14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endParaRPr sz="14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32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/>
                        <a:t>TONE</a:t>
                      </a:r>
                      <a:endParaRPr sz="18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 dirty="0"/>
                        <a:t>UPPER LIMB</a:t>
                      </a:r>
                      <a:endParaRPr sz="18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/>
                        <a:t>NORMAL</a:t>
                      </a:r>
                      <a:endParaRPr sz="18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/>
                        <a:t>DECREASED</a:t>
                      </a:r>
                      <a:endParaRPr sz="18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2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endParaRPr sz="14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/>
                        <a:t>LOWER LIMB</a:t>
                      </a:r>
                      <a:endParaRPr sz="18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 dirty="0"/>
                        <a:t>NORMAL</a:t>
                      </a:r>
                      <a:endParaRPr sz="18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/>
                        <a:t>DECREASED</a:t>
                      </a:r>
                      <a:endParaRPr sz="18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2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/>
                        <a:t>POWER</a:t>
                      </a:r>
                      <a:endParaRPr sz="18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/>
                        <a:t>UPPER LIMB</a:t>
                      </a:r>
                      <a:endParaRPr sz="18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 dirty="0"/>
                        <a:t>5/5</a:t>
                      </a:r>
                      <a:endParaRPr sz="18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 dirty="0"/>
                        <a:t>0/5</a:t>
                      </a:r>
                      <a:endParaRPr sz="18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322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entury Gothic"/>
                        <a:buNone/>
                      </a:pPr>
                      <a:endParaRPr sz="14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 dirty="0"/>
                        <a:t>LOWER LIMB</a:t>
                      </a:r>
                      <a:endParaRPr sz="18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 dirty="0">
                          <a:solidFill>
                            <a:srgbClr val="000000"/>
                          </a:solidFill>
                        </a:rPr>
                        <a:t>5/5</a:t>
                      </a:r>
                      <a:endParaRPr sz="18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 dirty="0"/>
                        <a:t>0/5</a:t>
                      </a:r>
                      <a:endParaRPr sz="18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314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 dirty="0"/>
                        <a:t>DEEP TENDON</a:t>
                      </a:r>
                      <a:r>
                        <a:rPr lang="en-IN" sz="1400" u="none" strike="noStrike" cap="none" baseline="0" dirty="0"/>
                        <a:t> </a:t>
                      </a:r>
                      <a:r>
                        <a:rPr lang="en-IN" sz="1400" u="none" strike="noStrike" cap="none" dirty="0"/>
                        <a:t>REFLEX</a:t>
                      </a:r>
                      <a:endParaRPr sz="18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UPPER</a:t>
                      </a:r>
                      <a:r>
                        <a:rPr lang="en-US" sz="1400" baseline="0" dirty="0"/>
                        <a:t> LIMB</a:t>
                      </a:r>
                      <a:endParaRPr lang="en-US" sz="1400" dirty="0"/>
                    </a:p>
                  </a:txBody>
                  <a:tcPr marL="91450" marR="91450" marT="45725" marB="45725"/>
                </a:tc>
                <a:tc rowSpan="3"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 dirty="0"/>
                        <a:t>++</a:t>
                      </a:r>
                      <a:endParaRPr sz="1800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 dirty="0">
                          <a:solidFill>
                            <a:srgbClr val="000000"/>
                          </a:solidFill>
                        </a:rPr>
                        <a:t>-</a:t>
                      </a:r>
                      <a:endParaRPr sz="14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endParaRPr sz="18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 rowSpan="3">
                  <a:txBody>
                    <a:bodyPr/>
                    <a:lstStyle/>
                    <a:p>
                      <a:r>
                        <a:rPr lang="en-US" sz="1400" dirty="0"/>
                        <a:t>LOWERLIMB</a:t>
                      </a:r>
                      <a:endParaRPr lang="en-IN" sz="1400" dirty="0"/>
                    </a:p>
                  </a:txBody>
                  <a:tcPr marL="91450" marR="91450" marT="45725" marB="45725"/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u="none" strike="noStrike" cap="none" baseline="0" dirty="0">
                          <a:solidFill>
                            <a:srgbClr val="000000"/>
                          </a:solidFill>
                        </a:rPr>
                        <a:t>-</a:t>
                      </a:r>
                      <a:endParaRPr sz="14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22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tx1"/>
                          </a:solidFill>
                        </a:rPr>
                        <a:t>++</a:t>
                      </a:r>
                      <a:endParaRPr sz="1400" u="none" strike="noStrike" cap="none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509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 dirty="0"/>
                        <a:t>PLANTAR</a:t>
                      </a:r>
                      <a:endParaRPr sz="18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 dirty="0"/>
                        <a:t>FLEXOR</a:t>
                      </a:r>
                      <a:endParaRPr sz="18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IN" sz="1400" u="none" strike="noStrike" cap="none" dirty="0">
                          <a:solidFill>
                            <a:srgbClr val="000000"/>
                          </a:solidFill>
                        </a:rPr>
                        <a:t>MUTE</a:t>
                      </a:r>
                      <a:endParaRPr sz="1800"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10" name="object 5"/>
          <p:cNvGraphicFramePr>
            <a:graphicFrameLocks noGrp="1"/>
          </p:cNvGraphicFramePr>
          <p:nvPr/>
        </p:nvGraphicFramePr>
        <p:xfrm>
          <a:off x="1942338" y="806246"/>
          <a:ext cx="8128634" cy="33626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9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2436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Cerebellum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800" b="1" spc="-1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Right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800" b="1" spc="-1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Left</a:t>
                      </a: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T="514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609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800" spc="125" dirty="0">
                          <a:latin typeface="Trebuchet MS"/>
                          <a:cs typeface="Trebuchet MS"/>
                        </a:rPr>
                        <a:t>Nystagmus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800" spc="204" dirty="0">
                          <a:latin typeface="Trebuchet MS"/>
                          <a:cs typeface="Trebuchet MS"/>
                        </a:rPr>
                        <a:t>No</a:t>
                      </a:r>
                      <a:r>
                        <a:rPr sz="1800" spc="-10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125" dirty="0">
                          <a:latin typeface="Trebuchet MS"/>
                          <a:cs typeface="Trebuchet MS"/>
                        </a:rPr>
                        <a:t>Nystagmus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800" spc="204" dirty="0">
                          <a:latin typeface="Trebuchet MS"/>
                          <a:cs typeface="Trebuchet MS"/>
                        </a:rPr>
                        <a:t>No</a:t>
                      </a:r>
                      <a:r>
                        <a:rPr sz="1800" spc="-1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125" dirty="0">
                          <a:latin typeface="Trebuchet MS"/>
                          <a:cs typeface="Trebuchet MS"/>
                        </a:rPr>
                        <a:t>Nystagmus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2436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800" spc="30" dirty="0">
                          <a:latin typeface="Trebuchet MS"/>
                          <a:cs typeface="Trebuchet MS"/>
                        </a:rPr>
                        <a:t>Tremor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800" spc="204" dirty="0">
                          <a:latin typeface="Trebuchet MS"/>
                          <a:cs typeface="Trebuchet MS"/>
                        </a:rPr>
                        <a:t>No</a:t>
                      </a:r>
                      <a:r>
                        <a:rPr sz="1800" spc="-114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50" dirty="0">
                          <a:latin typeface="Trebuchet MS"/>
                          <a:cs typeface="Trebuchet MS"/>
                        </a:rPr>
                        <a:t>tremor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800" spc="204" dirty="0">
                          <a:latin typeface="Trebuchet MS"/>
                          <a:cs typeface="Trebuchet MS"/>
                        </a:rPr>
                        <a:t>No</a:t>
                      </a:r>
                      <a:r>
                        <a:rPr sz="1800" spc="-1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50" dirty="0">
                          <a:latin typeface="Trebuchet MS"/>
                          <a:cs typeface="Trebuchet MS"/>
                        </a:rPr>
                        <a:t>tremor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2607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800" spc="25" dirty="0">
                          <a:latin typeface="Trebuchet MS"/>
                          <a:cs typeface="Trebuchet MS"/>
                        </a:rPr>
                        <a:t>F</a:t>
                      </a:r>
                      <a:r>
                        <a:rPr sz="1800" spc="85" dirty="0">
                          <a:latin typeface="Trebuchet MS"/>
                          <a:cs typeface="Trebuchet MS"/>
                        </a:rPr>
                        <a:t>i</a:t>
                      </a:r>
                      <a:r>
                        <a:rPr sz="1800" spc="25" dirty="0">
                          <a:latin typeface="Trebuchet MS"/>
                          <a:cs typeface="Trebuchet MS"/>
                        </a:rPr>
                        <a:t>n</a:t>
                      </a:r>
                      <a:r>
                        <a:rPr sz="1800" spc="-15" dirty="0">
                          <a:latin typeface="Trebuchet MS"/>
                          <a:cs typeface="Trebuchet MS"/>
                        </a:rPr>
                        <a:t>g</a:t>
                      </a:r>
                      <a:r>
                        <a:rPr sz="1800" spc="25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1800" spc="-1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15" dirty="0">
                          <a:latin typeface="Trebuchet MS"/>
                          <a:cs typeface="Trebuchet MS"/>
                        </a:rPr>
                        <a:t>N</a:t>
                      </a:r>
                      <a:r>
                        <a:rPr sz="1800" spc="20" dirty="0"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1800" spc="50" dirty="0"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800" spc="-1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10" dirty="0">
                          <a:latin typeface="Trebuchet MS"/>
                          <a:cs typeface="Trebuchet MS"/>
                        </a:rPr>
                        <a:t>t</a:t>
                      </a:r>
                      <a:r>
                        <a:rPr sz="1800" spc="25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800" spc="50" dirty="0"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t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1800" spc="204" dirty="0">
                          <a:latin typeface="Trebuchet MS"/>
                          <a:cs typeface="Trebuchet MS"/>
                        </a:rPr>
                        <a:t>No</a:t>
                      </a:r>
                      <a:r>
                        <a:rPr lang="en-IN" sz="1800" spc="-1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n-IN" sz="1800" spc="90" dirty="0">
                          <a:latin typeface="Trebuchet MS"/>
                          <a:cs typeface="Trebuchet MS"/>
                        </a:rPr>
                        <a:t>past</a:t>
                      </a:r>
                      <a:r>
                        <a:rPr lang="en-IN" sz="18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n-IN" sz="1800" spc="95" dirty="0">
                          <a:latin typeface="Trebuchet MS"/>
                          <a:cs typeface="Trebuchet MS"/>
                        </a:rPr>
                        <a:t>pointing</a:t>
                      </a:r>
                      <a:endParaRPr lang="en-IN" sz="1800" dirty="0">
                        <a:latin typeface="Trebuchet MS"/>
                        <a:cs typeface="Trebuchet MS"/>
                      </a:endParaRPr>
                    </a:p>
                    <a:p>
                      <a:pPr marL="9461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800" spc="204" dirty="0">
                          <a:latin typeface="Trebuchet MS"/>
                          <a:cs typeface="Trebuchet MS"/>
                        </a:rPr>
                        <a:t>N</a:t>
                      </a:r>
                      <a:r>
                        <a:rPr lang="en-IN" sz="1800" spc="204" dirty="0" err="1">
                          <a:latin typeface="Trebuchet MS"/>
                          <a:cs typeface="Trebuchet MS"/>
                        </a:rPr>
                        <a:t>ot</a:t>
                      </a:r>
                      <a:r>
                        <a:rPr lang="en-IN" sz="1800" spc="204" dirty="0">
                          <a:latin typeface="Trebuchet MS"/>
                          <a:cs typeface="Trebuchet MS"/>
                        </a:rPr>
                        <a:t> able to perform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541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800" spc="25" dirty="0">
                          <a:latin typeface="Trebuchet MS"/>
                          <a:cs typeface="Trebuchet MS"/>
                        </a:rPr>
                        <a:t>F</a:t>
                      </a:r>
                      <a:r>
                        <a:rPr sz="1800" spc="85" dirty="0">
                          <a:latin typeface="Trebuchet MS"/>
                          <a:cs typeface="Trebuchet MS"/>
                        </a:rPr>
                        <a:t>i</a:t>
                      </a:r>
                      <a:r>
                        <a:rPr sz="1800" spc="25" dirty="0">
                          <a:latin typeface="Trebuchet MS"/>
                          <a:cs typeface="Trebuchet MS"/>
                        </a:rPr>
                        <a:t>n</a:t>
                      </a:r>
                      <a:r>
                        <a:rPr sz="1800" spc="-15" dirty="0">
                          <a:latin typeface="Trebuchet MS"/>
                          <a:cs typeface="Trebuchet MS"/>
                        </a:rPr>
                        <a:t>g</a:t>
                      </a:r>
                      <a:r>
                        <a:rPr sz="1800" spc="25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1800" spc="-1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20" dirty="0">
                          <a:latin typeface="Trebuchet MS"/>
                          <a:cs typeface="Trebuchet MS"/>
                        </a:rPr>
                        <a:t>F</a:t>
                      </a:r>
                      <a:r>
                        <a:rPr sz="1800" spc="85" dirty="0">
                          <a:latin typeface="Trebuchet MS"/>
                          <a:cs typeface="Trebuchet MS"/>
                        </a:rPr>
                        <a:t>i</a:t>
                      </a:r>
                      <a:r>
                        <a:rPr sz="1800" spc="25" dirty="0">
                          <a:latin typeface="Trebuchet MS"/>
                          <a:cs typeface="Trebuchet MS"/>
                        </a:rPr>
                        <a:t>n</a:t>
                      </a:r>
                      <a:r>
                        <a:rPr sz="1800" spc="-15" dirty="0">
                          <a:latin typeface="Trebuchet MS"/>
                          <a:cs typeface="Trebuchet MS"/>
                        </a:rPr>
                        <a:t>g</a:t>
                      </a:r>
                      <a:r>
                        <a:rPr sz="1800" spc="25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1800" spc="-1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10" dirty="0">
                          <a:latin typeface="Trebuchet MS"/>
                          <a:cs typeface="Trebuchet MS"/>
                        </a:rPr>
                        <a:t>N</a:t>
                      </a:r>
                      <a:r>
                        <a:rPr sz="1800" spc="15" dirty="0"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1800" spc="45" dirty="0"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800" spc="-1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15" dirty="0">
                          <a:latin typeface="Trebuchet MS"/>
                          <a:cs typeface="Trebuchet MS"/>
                        </a:rPr>
                        <a:t>t</a:t>
                      </a:r>
                      <a:r>
                        <a:rPr sz="1800" spc="25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800" spc="45" dirty="0"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t</a:t>
                      </a: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4615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1800" spc="204" dirty="0">
                          <a:latin typeface="Trebuchet MS"/>
                          <a:cs typeface="Trebuchet MS"/>
                        </a:rPr>
                        <a:t>No</a:t>
                      </a:r>
                      <a:r>
                        <a:rPr lang="en-IN" sz="1800" spc="-1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n-IN" sz="1800" spc="90" dirty="0">
                          <a:latin typeface="Trebuchet MS"/>
                          <a:cs typeface="Trebuchet MS"/>
                        </a:rPr>
                        <a:t>past</a:t>
                      </a:r>
                      <a:r>
                        <a:rPr lang="en-IN" sz="18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lang="en-IN" sz="1800" spc="95" dirty="0">
                          <a:latin typeface="Trebuchet MS"/>
                          <a:cs typeface="Trebuchet MS"/>
                        </a:rPr>
                        <a:t>pointing</a:t>
                      </a:r>
                      <a:endParaRPr lang="en-IN" sz="1800" dirty="0">
                        <a:latin typeface="Trebuchet MS"/>
                        <a:cs typeface="Trebuchet MS"/>
                      </a:endParaRPr>
                    </a:p>
                    <a:p>
                      <a:pPr marL="9461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lang="en-IN" sz="1800" spc="204" dirty="0">
                          <a:latin typeface="Trebuchet MS"/>
                          <a:cs typeface="Trebuchet MS"/>
                        </a:rPr>
                        <a:t>No</a:t>
                      </a:r>
                      <a:r>
                        <a:rPr lang="en-IN" sz="1800" spc="-100" dirty="0">
                          <a:latin typeface="Trebuchet MS"/>
                          <a:cs typeface="Trebuchet MS"/>
                        </a:rPr>
                        <a:t>t able to perform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194311" name="object 2"/>
          <p:cNvGraphicFramePr>
            <a:graphicFrameLocks noGrp="1"/>
          </p:cNvGraphicFramePr>
          <p:nvPr/>
        </p:nvGraphicFramePr>
        <p:xfrm>
          <a:off x="1928366" y="4168875"/>
          <a:ext cx="8142605" cy="24710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01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0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9944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endParaRPr sz="1800" dirty="0">
                        <a:latin typeface="Tahoma"/>
                        <a:cs typeface="Tahoma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446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spc="70" dirty="0">
                          <a:latin typeface="Trebuchet MS"/>
                          <a:cs typeface="Trebuchet MS"/>
                        </a:rPr>
                        <a:t>Heel</a:t>
                      </a:r>
                      <a:r>
                        <a:rPr sz="1800" spc="-10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130" dirty="0">
                          <a:latin typeface="Trebuchet MS"/>
                          <a:cs typeface="Trebuchet MS"/>
                        </a:rPr>
                        <a:t>knee</a:t>
                      </a:r>
                      <a:r>
                        <a:rPr sz="18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5" dirty="0">
                          <a:latin typeface="Trebuchet MS"/>
                          <a:cs typeface="Trebuchet MS"/>
                        </a:rPr>
                        <a:t>test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spc="135" dirty="0">
                          <a:latin typeface="Trebuchet MS"/>
                          <a:cs typeface="Trebuchet MS"/>
                        </a:rPr>
                        <a:t>able</a:t>
                      </a:r>
                      <a:r>
                        <a:rPr sz="18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45" dirty="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8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55" dirty="0">
                          <a:latin typeface="Trebuchet MS"/>
                          <a:cs typeface="Trebuchet MS"/>
                        </a:rPr>
                        <a:t>perform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lang="en-IN" sz="1800" spc="125" dirty="0">
                          <a:latin typeface="Trebuchet MS"/>
                          <a:cs typeface="Trebuchet MS"/>
                        </a:rPr>
                        <a:t>Not a</a:t>
                      </a:r>
                      <a:r>
                        <a:rPr sz="1800" spc="125" dirty="0" err="1">
                          <a:latin typeface="Trebuchet MS"/>
                          <a:cs typeface="Trebuchet MS"/>
                        </a:rPr>
                        <a:t>ble</a:t>
                      </a:r>
                      <a:r>
                        <a:rPr sz="18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45" dirty="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800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55" dirty="0">
                          <a:latin typeface="Trebuchet MS"/>
                          <a:cs typeface="Trebuchet MS"/>
                        </a:rPr>
                        <a:t>perform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695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800" spc="114" dirty="0">
                          <a:latin typeface="Trebuchet MS"/>
                          <a:cs typeface="Trebuchet MS"/>
                        </a:rPr>
                        <a:t>Dysdiadochokinesia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800" spc="105" dirty="0">
                          <a:latin typeface="Trebuchet MS"/>
                          <a:cs typeface="Trebuchet MS"/>
                        </a:rPr>
                        <a:t>Not</a:t>
                      </a:r>
                      <a:r>
                        <a:rPr sz="1800" spc="-1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135" dirty="0">
                          <a:latin typeface="Trebuchet MS"/>
                          <a:cs typeface="Trebuchet MS"/>
                        </a:rPr>
                        <a:t>able</a:t>
                      </a:r>
                      <a:r>
                        <a:rPr sz="18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45" dirty="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8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55" dirty="0">
                          <a:latin typeface="Trebuchet MS"/>
                          <a:cs typeface="Trebuchet MS"/>
                        </a:rPr>
                        <a:t>perform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800" spc="105" dirty="0">
                          <a:latin typeface="Trebuchet MS"/>
                          <a:cs typeface="Trebuchet MS"/>
                        </a:rPr>
                        <a:t>Not</a:t>
                      </a:r>
                      <a:r>
                        <a:rPr sz="1800" spc="-1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135" dirty="0">
                          <a:latin typeface="Trebuchet MS"/>
                          <a:cs typeface="Trebuchet MS"/>
                        </a:rPr>
                        <a:t>able</a:t>
                      </a:r>
                      <a:r>
                        <a:rPr sz="18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45" dirty="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8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55" dirty="0">
                          <a:latin typeface="Trebuchet MS"/>
                          <a:cs typeface="Trebuchet MS"/>
                        </a:rPr>
                        <a:t>perform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946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spc="30" dirty="0"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1800" spc="25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800" spc="-30" dirty="0">
                          <a:latin typeface="Trebuchet MS"/>
                          <a:cs typeface="Trebuchet MS"/>
                        </a:rPr>
                        <a:t>b</a:t>
                      </a:r>
                      <a:r>
                        <a:rPr sz="1800" spc="20" dirty="0"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1800" spc="30" dirty="0">
                          <a:latin typeface="Trebuchet MS"/>
                          <a:cs typeface="Trebuchet MS"/>
                        </a:rPr>
                        <a:t>u</a:t>
                      </a:r>
                      <a:r>
                        <a:rPr sz="1800" spc="25" dirty="0">
                          <a:latin typeface="Trebuchet MS"/>
                          <a:cs typeface="Trebuchet MS"/>
                        </a:rPr>
                        <a:t>n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d</a:t>
                      </a:r>
                      <a:r>
                        <a:rPr sz="1800" spc="-1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-30" dirty="0">
                          <a:latin typeface="Trebuchet MS"/>
                          <a:cs typeface="Trebuchet MS"/>
                        </a:rPr>
                        <a:t>p</a:t>
                      </a:r>
                      <a:r>
                        <a:rPr sz="1800" spc="25" dirty="0">
                          <a:latin typeface="Trebuchet MS"/>
                          <a:cs typeface="Trebuchet MS"/>
                        </a:rPr>
                        <a:t>hen</a:t>
                      </a:r>
                      <a:r>
                        <a:rPr sz="1800" spc="20" dirty="0"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1800" spc="110" dirty="0">
                          <a:latin typeface="Trebuchet MS"/>
                          <a:cs typeface="Trebuchet MS"/>
                        </a:rPr>
                        <a:t>m</a:t>
                      </a:r>
                      <a:r>
                        <a:rPr sz="1800" spc="25" dirty="0">
                          <a:latin typeface="Trebuchet MS"/>
                          <a:cs typeface="Trebuchet MS"/>
                        </a:rPr>
                        <a:t>e</a:t>
                      </a:r>
                      <a:r>
                        <a:rPr sz="1800" spc="-50" dirty="0">
                          <a:latin typeface="Trebuchet MS"/>
                          <a:cs typeface="Trebuchet MS"/>
                        </a:rPr>
                        <a:t>n</a:t>
                      </a:r>
                      <a:r>
                        <a:rPr sz="1800" spc="20" dirty="0"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1800" dirty="0">
                          <a:latin typeface="Trebuchet MS"/>
                          <a:cs typeface="Trebuchet MS"/>
                        </a:rPr>
                        <a:t>n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spc="105" dirty="0">
                          <a:latin typeface="Trebuchet MS"/>
                          <a:cs typeface="Trebuchet MS"/>
                        </a:rPr>
                        <a:t>Not</a:t>
                      </a:r>
                      <a:r>
                        <a:rPr sz="1800" spc="-1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135" dirty="0">
                          <a:latin typeface="Trebuchet MS"/>
                          <a:cs typeface="Trebuchet MS"/>
                        </a:rPr>
                        <a:t>able</a:t>
                      </a:r>
                      <a:r>
                        <a:rPr sz="18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45" dirty="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8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55" dirty="0">
                          <a:latin typeface="Trebuchet MS"/>
                          <a:cs typeface="Trebuchet MS"/>
                        </a:rPr>
                        <a:t>perform</a:t>
                      </a:r>
                      <a:endParaRPr sz="1800">
                        <a:latin typeface="Trebuchet MS"/>
                        <a:cs typeface="Trebuchet MS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800" spc="105" dirty="0">
                          <a:latin typeface="Trebuchet MS"/>
                          <a:cs typeface="Trebuchet MS"/>
                        </a:rPr>
                        <a:t>Not</a:t>
                      </a:r>
                      <a:r>
                        <a:rPr sz="1800" spc="-1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135" dirty="0">
                          <a:latin typeface="Trebuchet MS"/>
                          <a:cs typeface="Trebuchet MS"/>
                        </a:rPr>
                        <a:t>able</a:t>
                      </a:r>
                      <a:r>
                        <a:rPr sz="18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45" dirty="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8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800" spc="55" dirty="0">
                          <a:latin typeface="Trebuchet MS"/>
                          <a:cs typeface="Trebuchet MS"/>
                        </a:rPr>
                        <a:t>perform</a:t>
                      </a:r>
                      <a:endParaRPr sz="1800" dirty="0">
                        <a:latin typeface="Trebuchet MS"/>
                        <a:cs typeface="Trebuchet MS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Google Shape;213;p27"/>
          <p:cNvSpPr txBox="1">
            <a:spLocks noGrp="1"/>
          </p:cNvSpPr>
          <p:nvPr>
            <p:ph idx="1"/>
          </p:nvPr>
        </p:nvSpPr>
        <p:spPr>
          <a:xfrm>
            <a:off x="1630217" y="69272"/>
            <a:ext cx="9892867" cy="6585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IN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dirty="0">
                <a:solidFill>
                  <a:srgbClr val="FF0000"/>
                </a:solidFill>
              </a:rPr>
              <a:t>EXAMINATION OF SPINE AND CRANIUM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dirty="0">
                <a:solidFill>
                  <a:srgbClr val="FF0000"/>
                </a:solidFill>
              </a:rPr>
              <a:t>  </a:t>
            </a:r>
            <a:r>
              <a:rPr lang="en-IN" dirty="0">
                <a:solidFill>
                  <a:schemeClr val="tx1"/>
                </a:solidFill>
              </a:rPr>
              <a:t>No swelling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dirty="0">
                <a:solidFill>
                  <a:schemeClr val="tx1"/>
                </a:solidFill>
              </a:rPr>
              <a:t>  No tenderness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dirty="0">
                <a:solidFill>
                  <a:schemeClr val="tx1"/>
                </a:solidFill>
              </a:rPr>
              <a:t>  No deformity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lang="en-IN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dirty="0">
                <a:solidFill>
                  <a:schemeClr val="tx1"/>
                </a:solidFill>
              </a:rPr>
              <a:t>No Meningeal signs of irritation </a:t>
            </a:r>
          </a:p>
          <a:p>
            <a:pPr marL="412750">
              <a:lnSpc>
                <a:spcPct val="100000"/>
              </a:lnSpc>
              <a:spcBef>
                <a:spcPts val="1019"/>
              </a:spcBef>
            </a:pPr>
            <a:r>
              <a:rPr lang="en-IN" sz="1800" spc="200" dirty="0">
                <a:solidFill>
                  <a:schemeClr val="tx1"/>
                </a:solidFill>
                <a:latin typeface="Trebuchet MS"/>
                <a:cs typeface="Trebuchet MS"/>
              </a:rPr>
              <a:t>No</a:t>
            </a:r>
            <a:r>
              <a:rPr lang="en-IN" sz="1800" spc="-3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en-IN" sz="1800" spc="175" dirty="0">
                <a:solidFill>
                  <a:schemeClr val="tx1"/>
                </a:solidFill>
                <a:latin typeface="Trebuchet MS"/>
                <a:cs typeface="Trebuchet MS"/>
              </a:rPr>
              <a:t>Neck</a:t>
            </a:r>
            <a:r>
              <a:rPr lang="en-IN" sz="1800" spc="-8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en-IN" sz="1800" spc="-20" dirty="0">
                <a:solidFill>
                  <a:schemeClr val="tx1"/>
                </a:solidFill>
                <a:latin typeface="Trebuchet MS"/>
                <a:cs typeface="Trebuchet MS"/>
              </a:rPr>
              <a:t>Rigidity</a:t>
            </a:r>
            <a:endParaRPr lang="en-IN" sz="18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412750">
              <a:lnSpc>
                <a:spcPct val="100000"/>
              </a:lnSpc>
              <a:spcBef>
                <a:spcPts val="1070"/>
              </a:spcBef>
              <a:tabLst>
                <a:tab pos="1289685" algn="l"/>
              </a:tabLst>
            </a:pPr>
            <a:r>
              <a:rPr lang="en-IN" sz="1800" spc="20" dirty="0">
                <a:solidFill>
                  <a:schemeClr val="tx1"/>
                </a:solidFill>
                <a:latin typeface="Trebuchet MS"/>
                <a:cs typeface="Trebuchet MS"/>
              </a:rPr>
              <a:t>Kernig’s	</a:t>
            </a:r>
            <a:r>
              <a:rPr lang="en-IN" sz="1800" spc="35" dirty="0">
                <a:solidFill>
                  <a:schemeClr val="tx1"/>
                </a:solidFill>
                <a:latin typeface="Trebuchet MS"/>
                <a:cs typeface="Trebuchet MS"/>
              </a:rPr>
              <a:t>sign</a:t>
            </a:r>
            <a:r>
              <a:rPr lang="en-IN" sz="1800" spc="114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en-IN" sz="1800" spc="-50" dirty="0">
                <a:solidFill>
                  <a:schemeClr val="tx1"/>
                </a:solidFill>
                <a:latin typeface="Trebuchet MS"/>
                <a:cs typeface="Trebuchet MS"/>
              </a:rPr>
              <a:t>-</a:t>
            </a:r>
            <a:r>
              <a:rPr lang="en-IN" sz="1800" spc="-4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en-IN" sz="1800" spc="120" dirty="0">
                <a:solidFill>
                  <a:schemeClr val="tx1"/>
                </a:solidFill>
                <a:latin typeface="Trebuchet MS"/>
                <a:cs typeface="Trebuchet MS"/>
              </a:rPr>
              <a:t>Negative</a:t>
            </a:r>
            <a:endParaRPr lang="en-IN" sz="18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412750">
              <a:lnSpc>
                <a:spcPct val="100000"/>
              </a:lnSpc>
              <a:spcBef>
                <a:spcPts val="995"/>
              </a:spcBef>
            </a:pPr>
            <a:r>
              <a:rPr lang="en-IN" sz="1800" spc="-25" dirty="0">
                <a:solidFill>
                  <a:schemeClr val="tx1"/>
                </a:solidFill>
                <a:latin typeface="Trebuchet MS"/>
                <a:cs typeface="Trebuchet MS"/>
              </a:rPr>
              <a:t>Brudzinski’s</a:t>
            </a:r>
            <a:r>
              <a:rPr lang="en-IN" sz="1800" spc="33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en-IN" sz="1800" spc="30" dirty="0">
                <a:solidFill>
                  <a:schemeClr val="tx1"/>
                </a:solidFill>
                <a:latin typeface="Trebuchet MS"/>
                <a:cs typeface="Trebuchet MS"/>
              </a:rPr>
              <a:t>sign</a:t>
            </a:r>
            <a:r>
              <a:rPr lang="en-IN" sz="1800" spc="14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en-IN" sz="1800" spc="215" dirty="0">
                <a:solidFill>
                  <a:schemeClr val="tx1"/>
                </a:solidFill>
                <a:latin typeface="Trebuchet MS"/>
                <a:cs typeface="Trebuchet MS"/>
              </a:rPr>
              <a:t>–</a:t>
            </a:r>
            <a:r>
              <a:rPr lang="en-IN" sz="1800" spc="-5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en-IN" sz="1800" spc="120" dirty="0">
                <a:solidFill>
                  <a:schemeClr val="tx1"/>
                </a:solidFill>
                <a:latin typeface="Trebuchet MS"/>
                <a:cs typeface="Trebuchet MS"/>
              </a:rPr>
              <a:t>Negative</a:t>
            </a:r>
            <a:endParaRPr lang="en-IN" sz="18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Google Shape;218;p28"/>
          <p:cNvSpPr txBox="1">
            <a:spLocks noGrp="1"/>
          </p:cNvSpPr>
          <p:nvPr>
            <p:ph idx="1"/>
          </p:nvPr>
        </p:nvSpPr>
        <p:spPr>
          <a:xfrm>
            <a:off x="3014803" y="669955"/>
            <a:ext cx="7640063" cy="6072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IN" dirty="0">
                <a:solidFill>
                  <a:srgbClr val="FF0000"/>
                </a:solidFill>
              </a:rPr>
              <a:t>OTHER SYSTEM EXAMINATION</a:t>
            </a:r>
            <a:endParaRPr dirty="0">
              <a:solidFill>
                <a:srgbClr val="FF0000"/>
              </a:solidFill>
            </a:endParaRPr>
          </a:p>
          <a:p>
            <a:pPr marL="3429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en-IN" dirty="0"/>
              <a:t>CVS: S1S2 Heard</a:t>
            </a:r>
            <a:endParaRPr dirty="0"/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dirty="0"/>
              <a:t>              No murmur</a:t>
            </a:r>
            <a:endParaRPr dirty="0"/>
          </a:p>
          <a:p>
            <a:pPr marL="3429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en-IN" dirty="0"/>
              <a:t>RS  :Bilateral air entry +</a:t>
            </a:r>
            <a:endParaRPr dirty="0"/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dirty="0"/>
              <a:t>            No added sounds</a:t>
            </a:r>
          </a:p>
          <a:p>
            <a:pPr marL="3429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en-IN" dirty="0"/>
              <a:t>P/A : Soft</a:t>
            </a:r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             Bowel sounds + </a:t>
            </a:r>
            <a:endParaRPr dirty="0"/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dirty="0"/>
              <a:t>             No organomegaly</a:t>
            </a:r>
            <a:endParaRPr dirty="0"/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dirty="0"/>
              <a:t>    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7" name="Google Shape;223;p29"/>
          <p:cNvSpPr txBox="1">
            <a:spLocks noGrp="1"/>
          </p:cNvSpPr>
          <p:nvPr>
            <p:ph type="title"/>
          </p:nvPr>
        </p:nvSpPr>
        <p:spPr>
          <a:xfrm>
            <a:off x="1874983" y="332510"/>
            <a:ext cx="962963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en-IN"/>
              <a:t>INVESTIGATIONS</a:t>
            </a:r>
          </a:p>
        </p:txBody>
      </p:sp>
      <p:graphicFrame>
        <p:nvGraphicFramePr>
          <p:cNvPr id="4194312" name="Google Shape;224;p29"/>
          <p:cNvGraphicFramePr>
            <a:graphicFrameLocks/>
          </p:cNvGraphicFramePr>
          <p:nvPr/>
        </p:nvGraphicFramePr>
        <p:xfrm>
          <a:off x="1654330" y="856100"/>
          <a:ext cx="9328304" cy="5669390"/>
        </p:xfrm>
        <a:graphic>
          <a:graphicData uri="http://schemas.openxmlformats.org/drawingml/2006/table">
            <a:tbl>
              <a:tblPr firstRow="1" bandRow="1">
                <a:noFill/>
                <a:tableStyleId>{5485B72F-A2E7-431A-9601-1F837841484C}</a:tableStyleId>
              </a:tblPr>
              <a:tblGrid>
                <a:gridCol w="1166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6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6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60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60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60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660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8032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/>
                        <a:t>4/11/23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/>
                        <a:t>5/11/23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7/11/23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8/11/23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9/11/23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10/11/23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11/11/23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56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/>
                        <a:t>CBC    TC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/>
                        <a:t>7300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/>
                        <a:t>12000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10500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9700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7100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5100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4900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56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/>
                        <a:t>            DC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/>
                        <a:t>81/14/5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/>
                        <a:t>68/24/08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76/21/03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76/18/7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77/16/5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65/24/3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66/22/3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56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/>
                        <a:t>            HB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/>
                        <a:t>12.6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/>
                        <a:t>10.6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10.1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10.7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9.1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10.7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11.0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56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/>
                        <a:t>            PCV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/>
                        <a:t>39.8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/>
                        <a:t>33.8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32.1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34.3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30.6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33.6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34.5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56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/>
                        <a:t>            PLT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/>
                        <a:t>79000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/>
                        <a:t>65000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47000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63000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65000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90000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dirty="0"/>
                        <a:t>96000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32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/>
                        <a:t>RBS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/>
                        <a:t>143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32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/>
                        <a:t>UREA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/>
                        <a:t>12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056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/>
                        <a:t>CREATININE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/>
                        <a:t>0.6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32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/>
                        <a:t>Na+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/>
                        <a:t>131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32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/>
                        <a:t>K+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/>
                        <a:t>2.9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4313" name="Table 1"/>
          <p:cNvGraphicFramePr>
            <a:graphicFrameLocks noGrp="1"/>
          </p:cNvGraphicFramePr>
          <p:nvPr/>
        </p:nvGraphicFramePr>
        <p:xfrm>
          <a:off x="1814717" y="560439"/>
          <a:ext cx="8735295" cy="4119720"/>
        </p:xfrm>
        <a:graphic>
          <a:graphicData uri="http://schemas.openxmlformats.org/drawingml/2006/table">
            <a:tbl>
              <a:tblPr firstRow="1" bandRow="1">
                <a:tableStyleId>{A7557346-DE98-48F2-AC2C-EDDF96D192F2}</a:tableStyleId>
              </a:tblPr>
              <a:tblGrid>
                <a:gridCol w="17470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70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70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70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9918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4/11/23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7/11/23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8/11/23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11/11/23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978">
                <a:tc>
                  <a:txBody>
                    <a:bodyPr/>
                    <a:lstStyle/>
                    <a:p>
                      <a:r>
                        <a:rPr lang="en-US" dirty="0"/>
                        <a:t>TOT.BILIRUBIN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978">
                <a:tc>
                  <a:txBody>
                    <a:bodyPr/>
                    <a:lstStyle/>
                    <a:p>
                      <a:r>
                        <a:rPr lang="en-US" dirty="0"/>
                        <a:t>DIR.BILIRUBIN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978">
                <a:tc>
                  <a:txBody>
                    <a:bodyPr/>
                    <a:lstStyle/>
                    <a:p>
                      <a:r>
                        <a:rPr lang="en-US" dirty="0"/>
                        <a:t>IND.BILIRUBIN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978">
                <a:tc>
                  <a:txBody>
                    <a:bodyPr/>
                    <a:lstStyle/>
                    <a:p>
                      <a:r>
                        <a:rPr lang="en-US" dirty="0"/>
                        <a:t>SGOT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978">
                <a:tc>
                  <a:txBody>
                    <a:bodyPr/>
                    <a:lstStyle/>
                    <a:p>
                      <a:r>
                        <a:rPr lang="en-US" dirty="0"/>
                        <a:t>SGPT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109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978">
                <a:tc>
                  <a:txBody>
                    <a:bodyPr/>
                    <a:lstStyle/>
                    <a:p>
                      <a:r>
                        <a:rPr lang="en-US" dirty="0"/>
                        <a:t>ALP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978">
                <a:tc>
                  <a:txBody>
                    <a:bodyPr/>
                    <a:lstStyle/>
                    <a:p>
                      <a:r>
                        <a:rPr lang="en-US" dirty="0"/>
                        <a:t>PT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15.7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978">
                <a:tc>
                  <a:txBody>
                    <a:bodyPr/>
                    <a:lstStyle/>
                    <a:p>
                      <a:r>
                        <a:rPr lang="en-US" dirty="0"/>
                        <a:t>INR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0.94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978">
                <a:tc>
                  <a:txBody>
                    <a:bodyPr/>
                    <a:lstStyle/>
                    <a:p>
                      <a:r>
                        <a:rPr lang="en-US" dirty="0"/>
                        <a:t>APTT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19.8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21.9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24.8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23.2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4194314" name="Google Shape;235;p31"/>
          <p:cNvGraphicFramePr>
            <a:graphicFrameLocks/>
          </p:cNvGraphicFramePr>
          <p:nvPr/>
        </p:nvGraphicFramePr>
        <p:xfrm>
          <a:off x="2161309" y="4906297"/>
          <a:ext cx="8123233" cy="1514168"/>
        </p:xfrm>
        <a:graphic>
          <a:graphicData uri="http://schemas.openxmlformats.org/drawingml/2006/table">
            <a:tbl>
              <a:tblPr firstRow="1" bandRow="1">
                <a:noFill/>
                <a:tableStyleId>{5485B72F-A2E7-431A-9601-1F837841484C}</a:tableStyleId>
              </a:tblPr>
              <a:tblGrid>
                <a:gridCol w="3797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6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854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/>
                        <a:t>URINE ROUTINE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54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/>
                        <a:t>ALBUMIN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/>
                        <a:t>NIL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54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/>
                        <a:t>SUGAR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/>
                        <a:t>NIL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54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/>
                        <a:t>DEPOSITS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N" sz="1800" dirty="0"/>
                        <a:t>0_2 PUS CELLS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/>
              <a:t>Viral markers – negative</a:t>
            </a:r>
          </a:p>
          <a:p>
            <a:r>
              <a:rPr lang="en-IN" dirty="0"/>
              <a:t>VCTC - non reactive</a:t>
            </a:r>
          </a:p>
          <a:p>
            <a:r>
              <a:rPr lang="en-IN" dirty="0"/>
              <a:t>ANA – negative</a:t>
            </a:r>
          </a:p>
          <a:p>
            <a:r>
              <a:rPr lang="en-IN" dirty="0"/>
              <a:t>Peripheral smear – mild hypochromic microcytic </a:t>
            </a:r>
            <a:r>
              <a:rPr lang="en-IN" dirty="0" err="1"/>
              <a:t>anemia</a:t>
            </a:r>
            <a:r>
              <a:rPr lang="en-IN" dirty="0"/>
              <a:t>, mild neutrophilia, thrombocytopenia</a:t>
            </a:r>
          </a:p>
          <a:p>
            <a:r>
              <a:rPr lang="en-IN" dirty="0"/>
              <a:t>Blood group – A+</a:t>
            </a:r>
          </a:p>
          <a:p>
            <a:r>
              <a:rPr lang="en-IN" dirty="0"/>
              <a:t>Stool for H.pylori Negative </a:t>
            </a:r>
          </a:p>
          <a:p>
            <a:r>
              <a:rPr lang="en-IN" dirty="0"/>
              <a:t>USG abdomen &amp; pelvis – mild splenomegaly(10.5 cm) with rounded borders</a:t>
            </a:r>
          </a:p>
          <a:p>
            <a:r>
              <a:rPr lang="en-IN" dirty="0"/>
              <a:t>TSH – Euthyroid state</a:t>
            </a:r>
          </a:p>
          <a:p>
            <a:r>
              <a:rPr lang="en-IN" dirty="0"/>
              <a:t>Echo – Normal study</a:t>
            </a:r>
          </a:p>
          <a:p>
            <a:r>
              <a:rPr lang="en-IN" dirty="0"/>
              <a:t>DCT - Negative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Google Shape;241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en-IN" dirty="0"/>
              <a:t>CT BRAIN</a:t>
            </a:r>
            <a:endParaRPr dirty="0"/>
          </a:p>
        </p:txBody>
      </p:sp>
      <p:sp>
        <p:nvSpPr>
          <p:cNvPr id="1048694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Dated on 21/10/2023</a:t>
            </a:r>
            <a:r>
              <a:rPr lang="en-IN" dirty="0"/>
              <a:t> (previous admission)</a:t>
            </a:r>
            <a:endParaRPr lang="en-US" dirty="0"/>
          </a:p>
          <a:p>
            <a:r>
              <a:rPr lang="en-US" dirty="0"/>
              <a:t>Nil significant abnormality detected</a:t>
            </a:r>
            <a:endParaRPr lang="en-IN" dirty="0"/>
          </a:p>
        </p:txBody>
      </p:sp>
      <p:pic>
        <p:nvPicPr>
          <p:cNvPr id="2097162" name="Picture 209716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09137" y="1264555"/>
            <a:ext cx="4752346" cy="556014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Google Shape;170;p19"/>
          <p:cNvSpPr txBox="1">
            <a:spLocks noGrp="1"/>
          </p:cNvSpPr>
          <p:nvPr>
            <p:ph type="title"/>
          </p:nvPr>
        </p:nvSpPr>
        <p:spPr>
          <a:xfrm>
            <a:off x="1876509" y="624110"/>
            <a:ext cx="9628200" cy="5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entury Gothic"/>
              <a:buNone/>
            </a:pPr>
            <a:r>
              <a:rPr lang="en-IN" sz="2400">
                <a:solidFill>
                  <a:srgbClr val="FF0000"/>
                </a:solidFill>
              </a:rPr>
              <a:t>CHIEF COMPLAINTS</a:t>
            </a:r>
          </a:p>
        </p:txBody>
      </p:sp>
      <p:sp>
        <p:nvSpPr>
          <p:cNvPr id="1048645" name="Google Shape;171;p19"/>
          <p:cNvSpPr txBox="1">
            <a:spLocks noGrp="1"/>
          </p:cNvSpPr>
          <p:nvPr>
            <p:ph idx="1"/>
          </p:nvPr>
        </p:nvSpPr>
        <p:spPr>
          <a:xfrm>
            <a:off x="1940118" y="1180910"/>
            <a:ext cx="9564600" cy="473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6944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IN" dirty="0"/>
              <a:t>A 29 Years old female patient who is a housewife, referred to our hospital from Dindigul GH came with chief c/o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IN" dirty="0"/>
              <a:t>          Headache for  past 5 days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IN" dirty="0"/>
              <a:t>          Seizures for past 3 days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IN" dirty="0"/>
              <a:t>          Difficulty in using Left upper limb and lower limb for 1 day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IN" sz="2400" dirty="0">
                <a:solidFill>
                  <a:srgbClr val="FF0000"/>
                </a:solidFill>
              </a:rPr>
              <a:t>HISTORY OF PRESENTING ILLNESS</a:t>
            </a:r>
            <a:endParaRPr dirty="0"/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IN" sz="2400" dirty="0">
                <a:solidFill>
                  <a:srgbClr val="FF0000"/>
                </a:solidFill>
              </a:rPr>
              <a:t>        </a:t>
            </a:r>
            <a:r>
              <a:rPr lang="en-IN" dirty="0">
                <a:solidFill>
                  <a:srgbClr val="0C0C0C"/>
                </a:solidFill>
              </a:rPr>
              <a:t>Patient was k/c/o ITP diagnosed 1 month back,</a:t>
            </a:r>
          </a:p>
          <a:p>
            <a:pPr lvl="0" rtl="0"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0C0C0C"/>
                </a:solidFill>
              </a:rPr>
              <a:t> H/O headache for past 5 days</a:t>
            </a:r>
          </a:p>
          <a:p>
            <a:pPr lvl="0" algn="l" rtl="0"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0C0C0C"/>
                </a:solidFill>
              </a:rPr>
              <a:t> H/O seizures for past 3 days – GTCS , multiple episodes , each lasting for 5 min; followed by loss of consciousness, regained conscious within 5 mins   </a:t>
            </a:r>
            <a:endParaRPr dirty="0"/>
          </a:p>
          <a:p>
            <a:pPr marL="368618">
              <a:buSzPct val="100000"/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0C0C0C"/>
                </a:solidFill>
              </a:rPr>
              <a:t>H/O Difficulty in using left upper limb and  lower limb for past 1 day</a:t>
            </a:r>
            <a:endParaRPr dirty="0"/>
          </a:p>
          <a:p>
            <a:pPr marL="368618">
              <a:buSzPct val="100000"/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0C0C0C"/>
                </a:solidFill>
              </a:rPr>
              <a:t>H/O fever for past 1 day</a:t>
            </a:r>
            <a:endParaRPr dirty="0"/>
          </a:p>
          <a:p>
            <a:pPr marL="368618">
              <a:buSzPct val="100000"/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0C0C0C"/>
                </a:solidFill>
              </a:rPr>
              <a:t>H/O altered sensorium for past 1 day</a:t>
            </a:r>
            <a:endParaRPr dirty="0"/>
          </a:p>
          <a:p>
            <a:pPr marL="368618">
              <a:buSzPct val="100000"/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0C0C0C"/>
                </a:solidFill>
              </a:rPr>
              <a:t>H/O difficulty in raising from bed </a:t>
            </a:r>
            <a:endParaRPr dirty="0"/>
          </a:p>
          <a:p>
            <a:pPr marL="368618">
              <a:buSzPct val="100000"/>
              <a:buFont typeface="Wingdings" panose="05000000000000000000" pitchFamily="2" charset="2"/>
              <a:buChar char="§"/>
            </a:pPr>
            <a:r>
              <a:rPr lang="en-IN" dirty="0">
                <a:solidFill>
                  <a:srgbClr val="0C0C0C"/>
                </a:solidFill>
              </a:rPr>
              <a:t>H/O difficulty in moving from side to side</a:t>
            </a:r>
            <a:endParaRPr dirty="0"/>
          </a:p>
          <a:p>
            <a:pPr marL="25718" indent="0">
              <a:buSzPct val="100000"/>
              <a:buNone/>
            </a:pPr>
            <a:endParaRPr dirty="0">
              <a:solidFill>
                <a:srgbClr val="0C0C0C"/>
              </a:solidFill>
            </a:endParaRPr>
          </a:p>
          <a:p>
            <a:pPr marL="25718" indent="0">
              <a:buClr>
                <a:srgbClr val="0C0C0C"/>
              </a:buClr>
              <a:buSzPct val="100000"/>
              <a:buNone/>
            </a:pPr>
            <a:endParaRPr dirty="0">
              <a:solidFill>
                <a:srgbClr val="0C0C0C"/>
              </a:solidFill>
            </a:endParaRPr>
          </a:p>
          <a:p>
            <a:pPr marL="391478" lvl="0" indent="-285750" algn="l" rtl="0"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endParaRPr dirty="0">
              <a:solidFill>
                <a:srgbClr val="0C0C0C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Picture 209716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93174" y="172591"/>
            <a:ext cx="6035445" cy="65128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4F4E52-6983-5A6E-524B-256923C10B9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9243">
            <a:off x="6537365" y="172579"/>
            <a:ext cx="5361037" cy="651283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Google Shape;252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68DBA"/>
              </a:buClr>
              <a:buSzPts val="3600"/>
              <a:buFont typeface="Century Gothic"/>
              <a:buNone/>
            </a:pPr>
            <a:r>
              <a:rPr lang="en-IN"/>
              <a:t>MRI BRAIN</a:t>
            </a:r>
          </a:p>
        </p:txBody>
      </p:sp>
      <p:pic>
        <p:nvPicPr>
          <p:cNvPr id="2097160" name="Picture 209715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53881" y="1242912"/>
            <a:ext cx="4852869" cy="5660073"/>
          </a:xfrm>
          <a:prstGeom prst="rect">
            <a:avLst/>
          </a:prstGeom>
        </p:spPr>
      </p:pic>
      <p:pic>
        <p:nvPicPr>
          <p:cNvPr id="2097161" name="Picture 2097160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3784">
            <a:off x="6710205" y="1245549"/>
            <a:ext cx="4790952" cy="565480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28" name="Straight Arrow Connector 2"/>
          <p:cNvCxnSpPr>
            <a:cxnSpLocks/>
          </p:cNvCxnSpPr>
          <p:nvPr/>
        </p:nvCxnSpPr>
        <p:spPr>
          <a:xfrm>
            <a:off x="9641941" y="3023857"/>
            <a:ext cx="280657" cy="1901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97156" name="Picture 209715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21594736">
            <a:off x="1185789" y="426145"/>
            <a:ext cx="5449551" cy="6141672"/>
          </a:xfrm>
          <a:prstGeom prst="rect">
            <a:avLst/>
          </a:prstGeom>
        </p:spPr>
      </p:pic>
      <p:pic>
        <p:nvPicPr>
          <p:cNvPr id="2097157" name="Picture 209715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640039" y="451472"/>
            <a:ext cx="5216239" cy="606303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Picture 209715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94910" y="0"/>
            <a:ext cx="48021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Google Shape;274;p38"/>
          <p:cNvSpPr txBox="1">
            <a:spLocks noGrp="1"/>
          </p:cNvSpPr>
          <p:nvPr>
            <p:ph idx="1"/>
          </p:nvPr>
        </p:nvSpPr>
        <p:spPr>
          <a:xfrm>
            <a:off x="1529700" y="389100"/>
            <a:ext cx="9975000" cy="55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51472" algn="l" rtl="0">
              <a:spcBef>
                <a:spcPts val="0"/>
              </a:spcBef>
              <a:spcAft>
                <a:spcPts val="0"/>
              </a:spcAft>
              <a:buSzPts val="1800"/>
              <a:buChar char="?"/>
            </a:pPr>
            <a:r>
              <a:rPr lang="en-IN" dirty="0"/>
              <a:t>NEURO MED OPINION </a:t>
            </a:r>
            <a:endParaRPr dirty="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Imp : CVT/ Acute symptomatic seizures/ ITP/ APLAS</a:t>
            </a:r>
            <a:endParaRPr dirty="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Sugg: MRI Brain with MRA/MRV, Inj. Mannitol, Inj. Dexamethasone, Inj. Phenytoin.</a:t>
            </a:r>
            <a:endParaRPr dirty="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</a:t>
            </a:r>
            <a:endParaRPr dirty="0"/>
          </a:p>
          <a:p>
            <a:pPr lvl="0" algn="l" rtl="0">
              <a:spcBef>
                <a:spcPts val="1000"/>
              </a:spcBef>
              <a:spcAft>
                <a:spcPts val="0"/>
              </a:spcAft>
              <a:buFont typeface="Wingdings" charset="2"/>
              <a:buChar char="¨"/>
            </a:pPr>
            <a:r>
              <a:rPr lang="en-IN" dirty="0"/>
              <a:t>  </a:t>
            </a:r>
            <a:r>
              <a:rPr lang="en-US" dirty="0"/>
              <a:t> NEURO SURGERY OPINION </a:t>
            </a:r>
          </a:p>
          <a:p>
            <a:pPr lvl="0" algn="l" rtl="0"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/>
              <a:t>  Sugg: MRI Brain with MRA/ MRV, continue other line of management</a:t>
            </a:r>
          </a:p>
          <a:p>
            <a:pPr lvl="0" algn="l" rtl="0">
              <a:spcBef>
                <a:spcPts val="100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/>
              <a:t> </a:t>
            </a:r>
          </a:p>
          <a:p>
            <a:pPr lvl="0" algn="l" rtl="0">
              <a:spcBef>
                <a:spcPts val="1000"/>
              </a:spcBef>
              <a:spcAft>
                <a:spcPts val="0"/>
              </a:spcAft>
              <a:buFont typeface="Wingdings" charset="2"/>
              <a:buChar char="¨"/>
            </a:pPr>
            <a:r>
              <a:rPr lang="en-US" dirty="0"/>
              <a:t>OPTHALMOLOGIST OPINION</a:t>
            </a:r>
          </a:p>
          <a:p>
            <a:pPr marL="0" indent="0">
              <a:buSzPts val="1800"/>
              <a:buNone/>
            </a:pPr>
            <a:r>
              <a:rPr lang="en-US" dirty="0"/>
              <a:t> Both eye fundus - Normal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342900" lvl="0" indent="-237172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Google Shape;284;p40"/>
          <p:cNvSpPr txBox="1">
            <a:spLocks noGrp="1"/>
          </p:cNvSpPr>
          <p:nvPr>
            <p:ph idx="1"/>
          </p:nvPr>
        </p:nvSpPr>
        <p:spPr>
          <a:xfrm>
            <a:off x="1542473" y="438727"/>
            <a:ext cx="9962139" cy="5472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?"/>
            </a:pPr>
            <a:r>
              <a:rPr lang="en-IN" dirty="0"/>
              <a:t>NEURO MEDICINE REVIEW</a:t>
            </a:r>
            <a:endParaRPr dirty="0"/>
          </a:p>
        </p:txBody>
      </p:sp>
      <p:pic>
        <p:nvPicPr>
          <p:cNvPr id="2097152" name="Picture 209715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29400" y="956587"/>
            <a:ext cx="5008070" cy="565001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Google Shape;294;p42"/>
          <p:cNvSpPr txBox="1">
            <a:spLocks noGrp="1"/>
          </p:cNvSpPr>
          <p:nvPr>
            <p:ph idx="1"/>
          </p:nvPr>
        </p:nvSpPr>
        <p:spPr>
          <a:xfrm>
            <a:off x="1721000" y="194550"/>
            <a:ext cx="8915400" cy="61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?"/>
            </a:pPr>
            <a:r>
              <a:rPr lang="en-IN" b="1" dirty="0"/>
              <a:t>ANA –NEGATIVE</a:t>
            </a:r>
            <a:endParaRPr b="1"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en-IN" dirty="0"/>
              <a:t>APLA PROFILE</a:t>
            </a:r>
            <a:endParaRPr dirty="0"/>
          </a:p>
        </p:txBody>
      </p:sp>
      <p:pic>
        <p:nvPicPr>
          <p:cNvPr id="2097154" name="Picture 209715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99808" y="1049395"/>
            <a:ext cx="4878891" cy="5035906"/>
          </a:xfrm>
          <a:prstGeom prst="rect">
            <a:avLst/>
          </a:prstGeom>
        </p:spPr>
      </p:pic>
      <p:pic>
        <p:nvPicPr>
          <p:cNvPr id="2097155" name="Picture 209715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21584296">
            <a:off x="6274946" y="1065681"/>
            <a:ext cx="4733004" cy="501145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0753B97-4102-CD16-6865-35B691ECF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11" y="-11234"/>
            <a:ext cx="10837333" cy="679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940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Google Shape;176;p20"/>
          <p:cNvSpPr txBox="1">
            <a:spLocks noGrp="1"/>
          </p:cNvSpPr>
          <p:nvPr>
            <p:ph idx="1"/>
          </p:nvPr>
        </p:nvSpPr>
        <p:spPr>
          <a:xfrm>
            <a:off x="1558189" y="633742"/>
            <a:ext cx="9603341" cy="6948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N" dirty="0"/>
              <a:t>No h/o projectile vomiting</a:t>
            </a:r>
            <a:endParaRPr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No h/o neck pain </a:t>
            </a:r>
            <a:endParaRPr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No h/o alteration in smell</a:t>
            </a:r>
            <a:endParaRPr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No h/o visual disturbances</a:t>
            </a:r>
            <a:endParaRPr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No h/o inability to chew food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No h/o deviation of angle of mouth</a:t>
            </a:r>
            <a:endParaRPr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No h/o hard of hearing</a:t>
            </a:r>
            <a:endParaRPr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No h/o vertigo/tinnitus</a:t>
            </a:r>
            <a:endParaRPr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No h/o difficulty in swallowing</a:t>
            </a:r>
            <a:endParaRPr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No h/o hoarseness of voice/ speech disturbance</a:t>
            </a:r>
            <a:endParaRPr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No h/o deviation of tongue</a:t>
            </a:r>
            <a:endParaRPr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Google Shape;181;p21"/>
          <p:cNvSpPr txBox="1">
            <a:spLocks noGrp="1"/>
          </p:cNvSpPr>
          <p:nvPr>
            <p:ph idx="1"/>
          </p:nvPr>
        </p:nvSpPr>
        <p:spPr>
          <a:xfrm>
            <a:off x="2016331" y="581395"/>
            <a:ext cx="9488172" cy="578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No h/o tremors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Able to feel clothing sensation/pain/temperature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Able to feel bladder and bowel sensation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No h/o giddiness/Excessive sweating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N" dirty="0"/>
              <a:t>No h/o chest pain/palpitation/Breathlessness</a:t>
            </a:r>
            <a:endParaRPr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No h/o altered bowel habits</a:t>
            </a:r>
            <a:endParaRPr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No h/o bleeding manifestations at present</a:t>
            </a:r>
            <a:endParaRPr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No h/o Trauma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No h/o recent vaccination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No h/o loose stools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IN" dirty="0"/>
              <a:t>No h/o ear discharge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82915-0469-2879-2242-19072FD15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PAST HISTORY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7666E-95EE-B3C6-7A6F-482F3525C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200" dirty="0"/>
              <a:t>She is a K/C/O ITP diagnosed and managed in GRH one month ago</a:t>
            </a:r>
          </a:p>
          <a:p>
            <a:r>
              <a:rPr lang="en-IN" sz="2200" dirty="0"/>
              <a:t>Not a K/C/O – DM/ HTN/ TB/ CAD/ CVA/ Thyroid or Epilepsy disease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10547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E7C56-7F02-D957-EDA0-D1E2A9982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Treatment History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44069-28CD-868F-FA86-4850B46A5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5080" y="1580444"/>
            <a:ext cx="8915400" cy="4542444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/>
              <a:t>Previously she was admitted with bleeding gums and severe thrombocytopenia of 3000 cells</a:t>
            </a:r>
          </a:p>
          <a:p>
            <a:pPr marL="0" indent="0" algn="ctr">
              <a:buNone/>
            </a:pPr>
            <a:endParaRPr lang="en-IN" dirty="0"/>
          </a:p>
          <a:p>
            <a:pPr marL="0" indent="0" algn="ctr">
              <a:buNone/>
            </a:pPr>
            <a:r>
              <a:rPr lang="en-IN" dirty="0"/>
              <a:t>Admitted in IMCU and Dexamethasone pulse therapy given, for which no adequate response obtained with PLT &lt;10,000 cells</a:t>
            </a:r>
          </a:p>
          <a:p>
            <a:pPr marL="0" indent="0" algn="ctr">
              <a:buNone/>
            </a:pPr>
            <a:endParaRPr lang="en-IN" dirty="0"/>
          </a:p>
          <a:p>
            <a:pPr marL="0" indent="0" algn="ctr">
              <a:buNone/>
            </a:pPr>
            <a:r>
              <a:rPr lang="en-IN" dirty="0"/>
              <a:t>IVIG 2g/kg was administered ( PLT &lt;20,000 )</a:t>
            </a:r>
          </a:p>
          <a:p>
            <a:pPr marL="0" indent="0" algn="ctr">
              <a:buNone/>
            </a:pPr>
            <a:endParaRPr lang="en-IN" dirty="0"/>
          </a:p>
          <a:p>
            <a:pPr marL="0" indent="0" algn="ctr">
              <a:buNone/>
            </a:pPr>
            <a:r>
              <a:rPr lang="en-IN" dirty="0"/>
              <a:t>Then with Iv methyl prednisone for three days , she was transferred to ward with PLT of 52,000 cells and rising</a:t>
            </a:r>
          </a:p>
          <a:p>
            <a:pPr marL="0" indent="0" algn="ctr">
              <a:buNone/>
            </a:pPr>
            <a:endParaRPr lang="en-IN" dirty="0"/>
          </a:p>
          <a:p>
            <a:pPr marL="0" indent="0" algn="ctr">
              <a:buNone/>
            </a:pPr>
            <a:r>
              <a:rPr lang="en-IN" dirty="0"/>
              <a:t>Discharged with Oral steroids and a steroid sparing agent Azathioprine. 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B95E9C17-D437-5974-DDC2-9308EA68F9A7}"/>
              </a:ext>
            </a:extLst>
          </p:cNvPr>
          <p:cNvSpPr/>
          <p:nvPr/>
        </p:nvSpPr>
        <p:spPr>
          <a:xfrm>
            <a:off x="6752780" y="1974648"/>
            <a:ext cx="294132" cy="5938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E8ED33E-20EC-A2FD-7024-325ACA69FD1F}"/>
              </a:ext>
            </a:extLst>
          </p:cNvPr>
          <p:cNvSpPr/>
          <p:nvPr/>
        </p:nvSpPr>
        <p:spPr>
          <a:xfrm>
            <a:off x="6744136" y="3257852"/>
            <a:ext cx="294132" cy="5938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A0D4CC9-617C-2FFF-CF8E-2C03ACBC0496}"/>
              </a:ext>
            </a:extLst>
          </p:cNvPr>
          <p:cNvSpPr/>
          <p:nvPr/>
        </p:nvSpPr>
        <p:spPr>
          <a:xfrm>
            <a:off x="6752780" y="4095195"/>
            <a:ext cx="294132" cy="5938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074CF3F-F568-A340-452A-629762F9B97F}"/>
              </a:ext>
            </a:extLst>
          </p:cNvPr>
          <p:cNvSpPr/>
          <p:nvPr/>
        </p:nvSpPr>
        <p:spPr>
          <a:xfrm>
            <a:off x="6744136" y="5109041"/>
            <a:ext cx="294132" cy="5938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54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61E51-6DE1-CE96-72E6-695EAD296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322668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8FCB3-5517-FDB7-7151-B4936C4C0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493889"/>
            <a:ext cx="8915400" cy="5417333"/>
          </a:xfrm>
        </p:spPr>
        <p:txBody>
          <a:bodyPr/>
          <a:lstStyle/>
          <a:p>
            <a:pPr marL="0" indent="0" algn="ctr">
              <a:buNone/>
            </a:pPr>
            <a:r>
              <a:rPr lang="en-IN" dirty="0"/>
              <a:t>Two weeks after discharge, she developed Headache and seizures</a:t>
            </a:r>
          </a:p>
          <a:p>
            <a:pPr marL="0" indent="0" algn="ctr">
              <a:buNone/>
            </a:pPr>
            <a:endParaRPr lang="en-IN" dirty="0"/>
          </a:p>
          <a:p>
            <a:pPr marL="0" indent="0" algn="ctr">
              <a:buNone/>
            </a:pPr>
            <a:r>
              <a:rPr lang="en-IN" dirty="0"/>
              <a:t>Admitted in Dindigul GH, where Brain imaging done </a:t>
            </a:r>
          </a:p>
          <a:p>
            <a:pPr marL="0" indent="0" algn="ctr">
              <a:buNone/>
            </a:pPr>
            <a:endParaRPr lang="en-IN" dirty="0"/>
          </a:p>
          <a:p>
            <a:pPr marL="0" indent="0" algn="ctr">
              <a:buNone/>
            </a:pPr>
            <a:r>
              <a:rPr lang="en-IN" dirty="0"/>
              <a:t>Which showed F/S/O CVT and venous hemorrhagic infarct</a:t>
            </a:r>
          </a:p>
          <a:p>
            <a:pPr marL="0" indent="0" algn="ctr">
              <a:buNone/>
            </a:pPr>
            <a:endParaRPr lang="en-IN" dirty="0"/>
          </a:p>
          <a:p>
            <a:pPr marL="0" indent="0" algn="ctr">
              <a:buNone/>
            </a:pPr>
            <a:r>
              <a:rPr lang="en-IN" dirty="0"/>
              <a:t>Then With Mannitol, Iv Dexamethasone, Heparin, Azathioprine,  they referred to GRH Madurai for further management on 5/11/2023</a:t>
            </a:r>
            <a:endParaRPr lang="en-US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43C4ACB9-879A-9C74-9B92-3A59D2F6B3A8}"/>
              </a:ext>
            </a:extLst>
          </p:cNvPr>
          <p:cNvSpPr/>
          <p:nvPr/>
        </p:nvSpPr>
        <p:spPr>
          <a:xfrm>
            <a:off x="6752780" y="813093"/>
            <a:ext cx="294132" cy="5938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9A56ED1-77B1-CBAF-DFD0-11F245D37164}"/>
              </a:ext>
            </a:extLst>
          </p:cNvPr>
          <p:cNvSpPr/>
          <p:nvPr/>
        </p:nvSpPr>
        <p:spPr>
          <a:xfrm>
            <a:off x="6752780" y="1595890"/>
            <a:ext cx="294132" cy="5938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58A60DC9-3801-631C-F067-AA939F445D4B}"/>
              </a:ext>
            </a:extLst>
          </p:cNvPr>
          <p:cNvSpPr/>
          <p:nvPr/>
        </p:nvSpPr>
        <p:spPr>
          <a:xfrm>
            <a:off x="6752780" y="2439407"/>
            <a:ext cx="294132" cy="5938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88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Google Shape;186;p22"/>
          <p:cNvSpPr txBox="1">
            <a:spLocks noGrp="1"/>
          </p:cNvSpPr>
          <p:nvPr>
            <p:ph idx="1"/>
          </p:nvPr>
        </p:nvSpPr>
        <p:spPr>
          <a:xfrm>
            <a:off x="1695870" y="271091"/>
            <a:ext cx="9978900" cy="60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IN" sz="2400" dirty="0">
                <a:solidFill>
                  <a:srgbClr val="FF0000"/>
                </a:solidFill>
              </a:rPr>
              <a:t>PERSONAL</a:t>
            </a:r>
            <a:r>
              <a:rPr lang="en-IN" sz="2400" dirty="0"/>
              <a:t> </a:t>
            </a:r>
            <a:r>
              <a:rPr lang="en-IN" sz="2400" dirty="0">
                <a:solidFill>
                  <a:srgbClr val="FF0000"/>
                </a:solidFill>
              </a:rPr>
              <a:t>HISTORY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IN" sz="2400" dirty="0"/>
              <a:t>   </a:t>
            </a:r>
            <a:r>
              <a:rPr lang="en-IN" dirty="0">
                <a:solidFill>
                  <a:srgbClr val="0C0C0C"/>
                </a:solidFill>
              </a:rPr>
              <a:t>Mixed diet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IN" dirty="0">
                <a:solidFill>
                  <a:srgbClr val="0C0C0C"/>
                </a:solidFill>
              </a:rPr>
              <a:t>    Bladder and bowel habits normal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IN" dirty="0">
                <a:solidFill>
                  <a:srgbClr val="0C0C0C"/>
                </a:solidFill>
              </a:rPr>
              <a:t>    Normal sleep and appetite</a:t>
            </a:r>
            <a:endParaRPr dirty="0">
              <a:solidFill>
                <a:srgbClr val="0C0C0C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IN" dirty="0">
                <a:solidFill>
                  <a:srgbClr val="0C0C0C"/>
                </a:solidFill>
              </a:rPr>
              <a:t>    Not an Alcoholic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IN" dirty="0">
                <a:solidFill>
                  <a:srgbClr val="0C0C0C"/>
                </a:solidFill>
              </a:rPr>
              <a:t>    Not a smoker</a:t>
            </a:r>
            <a:endParaRPr dirty="0">
              <a:solidFill>
                <a:srgbClr val="0C0C0C"/>
              </a:solidFill>
            </a:endParaRPr>
          </a:p>
          <a:p>
            <a:pPr marL="0" lvl="0" indent="0">
              <a:buSzPct val="100000"/>
              <a:buNone/>
            </a:pPr>
            <a:r>
              <a:rPr lang="en-IN" dirty="0">
                <a:solidFill>
                  <a:srgbClr val="0C0C0C"/>
                </a:solidFill>
              </a:rPr>
              <a:t>    No h/o any other substance abuse</a:t>
            </a:r>
          </a:p>
          <a:p>
            <a:pPr marL="0" lvl="0" indent="0">
              <a:buSzPct val="100000"/>
              <a:buNone/>
            </a:pPr>
            <a:endParaRPr lang="en-IN" dirty="0">
              <a:solidFill>
                <a:srgbClr val="0C0C0C"/>
              </a:solidFill>
            </a:endParaRPr>
          </a:p>
          <a:p>
            <a:pPr marL="0" lvl="0" indent="0">
              <a:buSzPct val="100000"/>
              <a:buNone/>
            </a:pPr>
            <a:r>
              <a:rPr lang="en-IN" sz="2400" dirty="0">
                <a:solidFill>
                  <a:srgbClr val="FF0000"/>
                </a:solidFill>
              </a:rPr>
              <a:t>MENSTRUAL HISTORY</a:t>
            </a:r>
          </a:p>
          <a:p>
            <a:pPr marL="0" lvl="0" indent="0">
              <a:buSzPct val="100000"/>
              <a:buNone/>
            </a:pPr>
            <a:r>
              <a:rPr lang="en-IN" sz="2400" dirty="0">
                <a:solidFill>
                  <a:srgbClr val="FF0000"/>
                </a:solidFill>
              </a:rPr>
              <a:t>   </a:t>
            </a:r>
            <a:r>
              <a:rPr lang="en-IN" dirty="0">
                <a:solidFill>
                  <a:schemeClr val="tx1"/>
                </a:solidFill>
              </a:rPr>
              <a:t>LMP – 28/10/2023, Regular cycle(4/28), normal flow, 4 days, 2 pads per day, no excessive clot;</a:t>
            </a:r>
            <a:endParaRPr lang="en-IN" sz="2400" dirty="0">
              <a:solidFill>
                <a:srgbClr val="FF0000"/>
              </a:solidFill>
            </a:endParaRPr>
          </a:p>
          <a:p>
            <a:pPr marL="0" lvl="0" indent="0">
              <a:buSzPct val="100000"/>
              <a:buNone/>
            </a:pPr>
            <a:r>
              <a:rPr lang="en-US" dirty="0">
                <a:solidFill>
                  <a:srgbClr val="00B0F0"/>
                </a:solidFill>
              </a:rPr>
              <a:t>    </a:t>
            </a:r>
            <a:endParaRPr lang="pt-BR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0000"/>
                </a:solidFill>
              </a:rPr>
              <a:t>OBSTETRIC HISTORY</a:t>
            </a:r>
          </a:p>
        </p:txBody>
      </p:sp>
      <p:sp>
        <p:nvSpPr>
          <p:cNvPr id="1048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Married at 18 years of age; consanguineous marriage</a:t>
            </a:r>
          </a:p>
          <a:p>
            <a:r>
              <a:rPr lang="en-IN" dirty="0"/>
              <a:t>1</a:t>
            </a:r>
            <a:r>
              <a:rPr lang="en-IN" baseline="30000" dirty="0"/>
              <a:t>st</a:t>
            </a:r>
            <a:r>
              <a:rPr lang="en-IN" dirty="0"/>
              <a:t> </a:t>
            </a:r>
            <a:r>
              <a:rPr lang="en-IN" dirty="0" err="1"/>
              <a:t>preg</a:t>
            </a:r>
            <a:r>
              <a:rPr lang="en-IN" dirty="0"/>
              <a:t>– IUD at 8 months of gestation</a:t>
            </a:r>
          </a:p>
          <a:p>
            <a:r>
              <a:rPr lang="en-IN" dirty="0"/>
              <a:t>2</a:t>
            </a:r>
            <a:r>
              <a:rPr lang="en-IN" baseline="30000" dirty="0"/>
              <a:t>nd</a:t>
            </a:r>
            <a:r>
              <a:rPr lang="en-IN" dirty="0"/>
              <a:t> </a:t>
            </a:r>
            <a:r>
              <a:rPr lang="en-IN" dirty="0" err="1"/>
              <a:t>preg</a:t>
            </a:r>
            <a:r>
              <a:rPr lang="en-IN" dirty="0"/>
              <a:t> – NVD, 11yrs male </a:t>
            </a:r>
          </a:p>
          <a:p>
            <a:r>
              <a:rPr lang="en-IN" dirty="0"/>
              <a:t>3</a:t>
            </a:r>
            <a:r>
              <a:rPr lang="en-IN" baseline="30000" dirty="0"/>
              <a:t>rd</a:t>
            </a:r>
            <a:r>
              <a:rPr lang="en-IN" dirty="0"/>
              <a:t> </a:t>
            </a:r>
            <a:r>
              <a:rPr lang="en-IN"/>
              <a:t>preg </a:t>
            </a:r>
            <a:r>
              <a:rPr lang="en-IN" dirty="0"/>
              <a:t>– C- section, 8yrs male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sz="2400" dirty="0">
                <a:solidFill>
                  <a:srgbClr val="FF0000"/>
                </a:solidFill>
              </a:rPr>
              <a:t>FAMILY</a:t>
            </a:r>
            <a:r>
              <a:rPr lang="en-IN" dirty="0"/>
              <a:t> </a:t>
            </a:r>
            <a:r>
              <a:rPr lang="en-IN" sz="2400" dirty="0">
                <a:solidFill>
                  <a:srgbClr val="FF0000"/>
                </a:solidFill>
              </a:rPr>
              <a:t>HISTORY</a:t>
            </a:r>
          </a:p>
          <a:p>
            <a:pPr marL="0" indent="0">
              <a:buNone/>
            </a:pPr>
            <a:r>
              <a:rPr lang="en-IN" dirty="0"/>
              <a:t>    H/O IUD of 1</a:t>
            </a:r>
            <a:r>
              <a:rPr lang="en-IN" baseline="30000" dirty="0"/>
              <a:t>st</a:t>
            </a:r>
            <a:r>
              <a:rPr lang="en-IN" dirty="0"/>
              <a:t> child of her mother at 8 months of gestation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1664</Words>
  <Application>Microsoft Office PowerPoint</Application>
  <PresentationFormat>Widescreen</PresentationFormat>
  <Paragraphs>486</Paragraphs>
  <Slides>27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Wisp</vt:lpstr>
      <vt:lpstr>OXYMORON IN MEDICINE  THROMBOCYTOPENIA WITH THROMBOSIS by imcu and MU-1</vt:lpstr>
      <vt:lpstr>CHIEF COMPLAINTS</vt:lpstr>
      <vt:lpstr>PowerPoint Presentation</vt:lpstr>
      <vt:lpstr>PowerPoint Presentation</vt:lpstr>
      <vt:lpstr>PAST HISTORY </vt:lpstr>
      <vt:lpstr>Treatment History </vt:lpstr>
      <vt:lpstr>PowerPoint Presentation</vt:lpstr>
      <vt:lpstr>PowerPoint Presentation</vt:lpstr>
      <vt:lpstr>OBSTETRIC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INVESTIGATIONS</vt:lpstr>
      <vt:lpstr>PowerPoint Presentation</vt:lpstr>
      <vt:lpstr>PowerPoint Presentation</vt:lpstr>
      <vt:lpstr>CT BRAIN</vt:lpstr>
      <vt:lpstr>PowerPoint Presentation</vt:lpstr>
      <vt:lpstr>MRI BRAIN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 VII</dc:title>
  <dc:creator>RENGA VEER</dc:creator>
  <cp:lastModifiedBy>F34801@y365.me</cp:lastModifiedBy>
  <cp:revision>7</cp:revision>
  <dcterms:created xsi:type="dcterms:W3CDTF">2023-11-10T20:13:23Z</dcterms:created>
  <dcterms:modified xsi:type="dcterms:W3CDTF">2023-11-21T14:07:07Z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4082e64734c54cf7921d7d965715da28</vt:lpwstr>
  </property>
</Properties>
</file>