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60" r:id="rId6"/>
    <p:sldId id="259" r:id="rId7"/>
    <p:sldId id="261" r:id="rId8"/>
    <p:sldId id="262" r:id="rId9"/>
    <p:sldId id="263" r:id="rId10"/>
    <p:sldId id="265" r:id="rId11"/>
    <p:sldId id="267" r:id="rId12"/>
    <p:sldId id="296" r:id="rId13"/>
    <p:sldId id="295" r:id="rId14"/>
    <p:sldId id="268" r:id="rId15"/>
    <p:sldId id="269" r:id="rId16"/>
    <p:sldId id="270" r:id="rId17"/>
    <p:sldId id="271" r:id="rId18"/>
    <p:sldId id="272" r:id="rId19"/>
    <p:sldId id="273" r:id="rId20"/>
    <p:sldId id="288" r:id="rId21"/>
    <p:sldId id="289" r:id="rId22"/>
    <p:sldId id="274" r:id="rId23"/>
    <p:sldId id="283" r:id="rId24"/>
    <p:sldId id="277" r:id="rId25"/>
    <p:sldId id="284" r:id="rId26"/>
    <p:sldId id="290" r:id="rId27"/>
    <p:sldId id="291" r:id="rId28"/>
    <p:sldId id="292" r:id="rId29"/>
    <p:sldId id="293" r:id="rId30"/>
    <p:sldId id="285" r:id="rId31"/>
    <p:sldId id="286" r:id="rId32"/>
    <p:sldId id="294" r:id="rId33"/>
    <p:sldId id="278" r:id="rId34"/>
    <p:sldId id="27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2F3982-5881-42DE-A617-97BCF6515677}">
          <p14:sldIdLst>
            <p14:sldId id="256"/>
            <p14:sldId id="257"/>
            <p14:sldId id="258"/>
            <p14:sldId id="287"/>
            <p14:sldId id="260"/>
            <p14:sldId id="259"/>
            <p14:sldId id="261"/>
            <p14:sldId id="262"/>
            <p14:sldId id="263"/>
            <p14:sldId id="265"/>
            <p14:sldId id="267"/>
            <p14:sldId id="296"/>
            <p14:sldId id="295"/>
            <p14:sldId id="268"/>
            <p14:sldId id="269"/>
            <p14:sldId id="270"/>
            <p14:sldId id="271"/>
            <p14:sldId id="272"/>
            <p14:sldId id="273"/>
            <p14:sldId id="288"/>
            <p14:sldId id="289"/>
            <p14:sldId id="274"/>
            <p14:sldId id="283"/>
            <p14:sldId id="277"/>
            <p14:sldId id="284"/>
          </p14:sldIdLst>
        </p14:section>
        <p14:section name="Untitled Section" id="{673DAC76-0E83-4DD3-A0A5-C03E05A603F8}">
          <p14:sldIdLst>
            <p14:sldId id="290"/>
            <p14:sldId id="291"/>
            <p14:sldId id="292"/>
            <p14:sldId id="293"/>
            <p14:sldId id="285"/>
            <p14:sldId id="286"/>
            <p14:sldId id="294"/>
            <p14:sldId id="278"/>
            <p14:sldId id="276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63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15-Mar-17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757" y="557011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IN" b="1" i="1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/>
            </a:r>
            <a:br>
              <a:rPr lang="en-IN" b="1" i="1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IN" b="1" i="1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AN </a:t>
            </a:r>
            <a:r>
              <a:rPr lang="en-IN" b="1" i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INTERESTING CASE OF  </a:t>
            </a:r>
            <a:br>
              <a:rPr lang="en-IN" b="1" i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</a:br>
            <a:r>
              <a:rPr lang="en-IN" b="1" i="1" dirty="0" smtClean="0">
                <a:solidFill>
                  <a:srgbClr val="FF0000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“TYPE  2  DIABETES – TEEN”</a:t>
            </a:r>
            <a:endParaRPr lang="en-IN" b="1" i="1" dirty="0">
              <a:solidFill>
                <a:srgbClr val="FF0000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8757" y="3978889"/>
            <a:ext cx="8915399" cy="2370396"/>
          </a:xfrm>
        </p:spPr>
        <p:txBody>
          <a:bodyPr>
            <a:normAutofit/>
          </a:bodyPr>
          <a:lstStyle/>
          <a:p>
            <a:r>
              <a:rPr lang="en-IN" sz="2800" b="1" i="1" dirty="0" smtClean="0">
                <a:solidFill>
                  <a:srgbClr val="002060"/>
                </a:solidFill>
              </a:rPr>
              <a:t>PROF – DR.M.NATARAJAN  M.D</a:t>
            </a:r>
          </a:p>
          <a:p>
            <a:r>
              <a:rPr lang="en-IN" sz="2800" b="1" i="1" dirty="0" smtClean="0">
                <a:solidFill>
                  <a:srgbClr val="002060"/>
                </a:solidFill>
              </a:rPr>
              <a:t>ASST PROF – DR. SYED BAHAVUDEEN HUSSAINI M.D</a:t>
            </a:r>
          </a:p>
          <a:p>
            <a:r>
              <a:rPr lang="en-IN" sz="2800" b="1" i="1" dirty="0">
                <a:solidFill>
                  <a:srgbClr val="002060"/>
                </a:solidFill>
              </a:rPr>
              <a:t> </a:t>
            </a:r>
            <a:r>
              <a:rPr lang="en-IN" sz="2800" b="1" i="1" dirty="0" smtClean="0">
                <a:solidFill>
                  <a:srgbClr val="002060"/>
                </a:solidFill>
              </a:rPr>
              <a:t>                     DR VALLI DEVI M.D</a:t>
            </a:r>
            <a:endParaRPr lang="en-IN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1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GENERAL EXAMINATION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1983346"/>
            <a:ext cx="8761412" cy="4036454"/>
          </a:xfrm>
        </p:spPr>
        <p:txBody>
          <a:bodyPr>
            <a:normAutofit/>
          </a:bodyPr>
          <a:lstStyle/>
          <a:p>
            <a:r>
              <a:rPr lang="en-IN" sz="2800" dirty="0" smtClean="0"/>
              <a:t>Conscious</a:t>
            </a:r>
          </a:p>
          <a:p>
            <a:r>
              <a:rPr lang="en-IN" sz="2800" dirty="0" smtClean="0"/>
              <a:t>Oriented</a:t>
            </a:r>
          </a:p>
          <a:p>
            <a:r>
              <a:rPr lang="en-IN" sz="2800" dirty="0" smtClean="0"/>
              <a:t>Afebrile</a:t>
            </a:r>
          </a:p>
          <a:p>
            <a:r>
              <a:rPr lang="en-IN" sz="2800" dirty="0" smtClean="0"/>
              <a:t>Comfortable at rest</a:t>
            </a:r>
          </a:p>
          <a:p>
            <a:r>
              <a:rPr lang="en-IN" sz="2800" dirty="0" smtClean="0"/>
              <a:t>No pallor</a:t>
            </a:r>
          </a:p>
          <a:p>
            <a:r>
              <a:rPr lang="en-IN" sz="2800" dirty="0" smtClean="0"/>
              <a:t>No icterus/ cyanosis/ clubbing/ pedal </a:t>
            </a:r>
            <a:r>
              <a:rPr lang="en-IN" sz="2800" dirty="0" err="1" smtClean="0"/>
              <a:t>edema</a:t>
            </a:r>
            <a:endParaRPr lang="en-IN" sz="2800" dirty="0" smtClean="0"/>
          </a:p>
          <a:p>
            <a:r>
              <a:rPr lang="en-IN" sz="2800" dirty="0" smtClean="0"/>
              <a:t>No generalised lymphadenopathy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793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02287"/>
            <a:ext cx="8761412" cy="3817513"/>
          </a:xfrm>
        </p:spPr>
        <p:txBody>
          <a:bodyPr>
            <a:normAutofit/>
          </a:bodyPr>
          <a:lstStyle/>
          <a:p>
            <a:r>
              <a:rPr lang="en-IN" sz="2800" dirty="0" err="1" smtClean="0"/>
              <a:t>Acanthosis</a:t>
            </a:r>
            <a:r>
              <a:rPr lang="en-IN" sz="2800" dirty="0" smtClean="0"/>
              <a:t> </a:t>
            </a:r>
            <a:r>
              <a:rPr lang="en-IN" sz="2800" dirty="0" err="1" smtClean="0"/>
              <a:t>nigricans</a:t>
            </a:r>
            <a:r>
              <a:rPr lang="en-IN" sz="2800" dirty="0" smtClean="0"/>
              <a:t> present in the neck and axilla</a:t>
            </a:r>
          </a:p>
          <a:p>
            <a:r>
              <a:rPr lang="en-IN" sz="2800" dirty="0" smtClean="0"/>
              <a:t>External genitalia normal</a:t>
            </a:r>
          </a:p>
          <a:p>
            <a:pPr marL="0" indent="0">
              <a:buNone/>
            </a:pPr>
            <a:endParaRPr lang="en-IN" sz="2800" dirty="0" smtClean="0"/>
          </a:p>
          <a:p>
            <a:endParaRPr lang="en-IN" sz="2800" dirty="0" smtClean="0"/>
          </a:p>
        </p:txBody>
      </p:sp>
    </p:spTree>
    <p:extLst>
      <p:ext uri="{BB962C8B-B14F-4D97-AF65-F5344CB8AC3E}">
        <p14:creationId xmlns:p14="http://schemas.microsoft.com/office/powerpoint/2010/main" val="263039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ACANTHOSIS NIGRICANS</a:t>
            </a:r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61"/>
          <a:stretch/>
        </p:blipFill>
        <p:spPr>
          <a:xfrm>
            <a:off x="2240924" y="1965497"/>
            <a:ext cx="4357395" cy="3938347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8"/>
          <a:stretch/>
        </p:blipFill>
        <p:spPr>
          <a:xfrm>
            <a:off x="7418229" y="2017643"/>
            <a:ext cx="3837906" cy="3886201"/>
          </a:xfrm>
        </p:spPr>
      </p:pic>
    </p:spTree>
    <p:extLst>
      <p:ext uri="{BB962C8B-B14F-4D97-AF65-F5344CB8AC3E}">
        <p14:creationId xmlns:p14="http://schemas.microsoft.com/office/powerpoint/2010/main" val="35795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ANTHROPOMETRY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9859"/>
            <a:ext cx="8915400" cy="4301363"/>
          </a:xfrm>
        </p:spPr>
        <p:txBody>
          <a:bodyPr/>
          <a:lstStyle/>
          <a:p>
            <a:r>
              <a:rPr lang="en-IN" b="1" i="1" dirty="0" smtClean="0"/>
              <a:t>BODY WEIGHT : 55 KG</a:t>
            </a:r>
          </a:p>
          <a:p>
            <a:r>
              <a:rPr lang="en-IN" b="1" i="1" dirty="0" smtClean="0"/>
              <a:t>HEIGHT : 146 CMS</a:t>
            </a:r>
          </a:p>
          <a:p>
            <a:r>
              <a:rPr lang="en-IN" b="1" i="1" dirty="0" smtClean="0"/>
              <a:t>BMI : 25.3 </a:t>
            </a:r>
          </a:p>
          <a:p>
            <a:pPr marL="0" indent="0">
              <a:buNone/>
            </a:pPr>
            <a:r>
              <a:rPr lang="en-IN" b="1" i="1" dirty="0" smtClean="0"/>
              <a:t>ONE MONTH LATER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BODY WEIGHT : 46 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HEIGHT :146 CMS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BMI : 21.5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Waist /hip ratio : 1.16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14017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VITALS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47741"/>
            <a:ext cx="8761412" cy="3972059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PULSE </a:t>
            </a:r>
            <a:r>
              <a:rPr lang="en-IN" sz="2800" dirty="0" smtClean="0"/>
              <a:t>– 82 per minute, regular, normal in volume  , all peripheral pulses felt, no radio radial / radio-femoral delay</a:t>
            </a:r>
          </a:p>
          <a:p>
            <a:r>
              <a:rPr lang="en-IN" sz="2800" dirty="0" smtClean="0"/>
              <a:t>RESPIRATORY RATE – 16 per minute</a:t>
            </a:r>
          </a:p>
          <a:p>
            <a:r>
              <a:rPr lang="en-IN" sz="2800" dirty="0" smtClean="0"/>
              <a:t>BLOOD PRESSURE – 100/80 mm Hg in right upper limb in supine position, 100/80 mm Hg in standing</a:t>
            </a:r>
          </a:p>
          <a:p>
            <a:r>
              <a:rPr lang="en-IN" sz="2800" dirty="0" smtClean="0"/>
              <a:t>Spo2 – 96% in room air</a:t>
            </a:r>
            <a:endParaRPr lang="en-IN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5063" y="4739426"/>
            <a:ext cx="2627291" cy="30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39" y="-67174"/>
            <a:ext cx="5327561" cy="32740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SYSTEM EXAMINATION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682" y="2073499"/>
            <a:ext cx="9302690" cy="4134118"/>
          </a:xfrm>
        </p:spPr>
        <p:txBody>
          <a:bodyPr>
            <a:normAutofit/>
          </a:bodyPr>
          <a:lstStyle/>
          <a:p>
            <a:r>
              <a:rPr lang="en-IN" sz="2800" b="1" i="1" dirty="0" smtClean="0">
                <a:solidFill>
                  <a:srgbClr val="FF0000"/>
                </a:solidFill>
              </a:rPr>
              <a:t>CARDIOVASCULAR SYSTEM</a:t>
            </a:r>
          </a:p>
          <a:p>
            <a:pPr marL="0" indent="0">
              <a:buNone/>
            </a:pPr>
            <a:r>
              <a:rPr lang="en-IN" sz="2800" dirty="0" smtClean="0"/>
              <a:t>JVP not elevated</a:t>
            </a:r>
          </a:p>
          <a:p>
            <a:pPr marL="0" indent="0">
              <a:buNone/>
            </a:pPr>
            <a:r>
              <a:rPr lang="en-IN" sz="2800" dirty="0" smtClean="0"/>
              <a:t>Apical impulse in left 5</a:t>
            </a:r>
            <a:r>
              <a:rPr lang="en-IN" sz="2800" baseline="30000" dirty="0" smtClean="0"/>
              <a:t>th</a:t>
            </a:r>
            <a:r>
              <a:rPr lang="en-IN" sz="2800" dirty="0" smtClean="0"/>
              <a:t> intercostal space half an inch medial to </a:t>
            </a:r>
            <a:r>
              <a:rPr lang="en-IN" sz="2800" dirty="0" err="1" smtClean="0"/>
              <a:t>midclavicular</a:t>
            </a:r>
            <a:r>
              <a:rPr lang="en-IN" sz="2800" dirty="0" smtClean="0"/>
              <a:t> line</a:t>
            </a:r>
          </a:p>
          <a:p>
            <a:pPr marL="0" indent="0">
              <a:buNone/>
            </a:pPr>
            <a:r>
              <a:rPr lang="en-IN" sz="2800" dirty="0" smtClean="0"/>
              <a:t>Mitral, tricuspid, pulmonary , aortic area – s1s2 +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smtClean="0"/>
              <a:t>														no murmur</a:t>
            </a:r>
          </a:p>
          <a:p>
            <a:pPr marL="0" indent="0">
              <a:buNone/>
            </a:pPr>
            <a:r>
              <a:rPr lang="en-IN" sz="2800" dirty="0"/>
              <a:t> </a:t>
            </a:r>
            <a:r>
              <a:rPr lang="en-IN" sz="2800" dirty="0" smtClean="0"/>
              <a:t>                   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1389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47741"/>
            <a:ext cx="8761412" cy="4353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i="1" dirty="0" smtClean="0">
                <a:solidFill>
                  <a:srgbClr val="FF0000"/>
                </a:solidFill>
              </a:rPr>
              <a:t>RESPIRATORY SYSTEM 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Trachea in midline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bilateral air entry equal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      normal vesicular breath sounds +</a:t>
            </a:r>
          </a:p>
          <a:p>
            <a:pPr marL="0" indent="0">
              <a:buNone/>
            </a:pPr>
            <a:r>
              <a:rPr lang="en-IN" sz="2800" b="1" i="1" dirty="0" smtClean="0">
                <a:solidFill>
                  <a:srgbClr val="FF0000"/>
                </a:solidFill>
              </a:rPr>
              <a:t>ABDOMEN</a:t>
            </a:r>
            <a:r>
              <a:rPr lang="en-IN" sz="2800" dirty="0" smtClean="0"/>
              <a:t> – soft, no </a:t>
            </a:r>
            <a:r>
              <a:rPr lang="en-IN" sz="2800" dirty="0" err="1" smtClean="0"/>
              <a:t>organomegaly</a:t>
            </a:r>
            <a:endParaRPr lang="en-IN" sz="2800" dirty="0" smtClean="0"/>
          </a:p>
          <a:p>
            <a:pPr marL="0" indent="0">
              <a:buNone/>
            </a:pPr>
            <a:r>
              <a:rPr lang="en-IN" sz="2800" b="1" i="1" dirty="0" smtClean="0">
                <a:solidFill>
                  <a:srgbClr val="FF0000"/>
                </a:solidFill>
              </a:rPr>
              <a:t>CNS</a:t>
            </a:r>
            <a:r>
              <a:rPr lang="en-IN" sz="2800" dirty="0" smtClean="0"/>
              <a:t> – NFND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smtClean="0"/>
              <a:t>	pupil 3mm B/L RTL</a:t>
            </a:r>
          </a:p>
          <a:p>
            <a:pPr marL="0" indent="0">
              <a:buNone/>
            </a:pPr>
            <a:r>
              <a:rPr lang="en-IN" sz="2800" dirty="0"/>
              <a:t>	</a:t>
            </a:r>
            <a:r>
              <a:rPr lang="en-IN" sz="2800" dirty="0" smtClean="0"/>
              <a:t>	FUNDUS : Normal  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521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INVESTIGATIONS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150772"/>
            <a:ext cx="8761412" cy="38690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800" dirty="0" smtClean="0">
                <a:solidFill>
                  <a:srgbClr val="FF0000"/>
                </a:solidFill>
              </a:rPr>
              <a:t>COMPLETE HEMOGRAM</a:t>
            </a:r>
          </a:p>
          <a:p>
            <a:pPr marL="0" indent="0">
              <a:buNone/>
            </a:pPr>
            <a:r>
              <a:rPr lang="en-IN" sz="2800" dirty="0" err="1" smtClean="0"/>
              <a:t>Hb</a:t>
            </a:r>
            <a:r>
              <a:rPr lang="en-IN" sz="2800" dirty="0" smtClean="0"/>
              <a:t> – 13.6 gm/dl</a:t>
            </a:r>
          </a:p>
          <a:p>
            <a:pPr marL="0" indent="0">
              <a:buNone/>
            </a:pPr>
            <a:r>
              <a:rPr lang="en-IN" sz="2800" dirty="0" smtClean="0"/>
              <a:t>TC – 10,500 cells/cu.mm</a:t>
            </a:r>
          </a:p>
          <a:p>
            <a:pPr marL="0" indent="0">
              <a:buNone/>
            </a:pPr>
            <a:r>
              <a:rPr lang="en-IN" sz="2800" dirty="0" smtClean="0"/>
              <a:t>DC- neutrophils- 46% </a:t>
            </a:r>
          </a:p>
          <a:p>
            <a:pPr marL="0" indent="0">
              <a:buNone/>
            </a:pPr>
            <a:r>
              <a:rPr lang="en-IN" sz="2800" dirty="0"/>
              <a:t> </a:t>
            </a:r>
            <a:r>
              <a:rPr lang="en-IN" sz="2800" dirty="0" smtClean="0"/>
              <a:t>       lymphocytes 38%</a:t>
            </a:r>
          </a:p>
          <a:p>
            <a:pPr marL="0" indent="0">
              <a:buNone/>
            </a:pPr>
            <a:r>
              <a:rPr lang="en-IN" sz="2800" dirty="0"/>
              <a:t> </a:t>
            </a:r>
            <a:r>
              <a:rPr lang="en-IN" sz="2800" dirty="0" smtClean="0"/>
              <a:t>       monocytes 16%</a:t>
            </a:r>
          </a:p>
          <a:p>
            <a:pPr marL="0" indent="0">
              <a:buNone/>
            </a:pPr>
            <a:r>
              <a:rPr lang="en-IN" sz="2800" dirty="0" smtClean="0"/>
              <a:t>Platelets – 3.45 lakhs/cu.mm</a:t>
            </a:r>
          </a:p>
          <a:p>
            <a:pPr marL="0" indent="0">
              <a:buNone/>
            </a:pPr>
            <a:r>
              <a:rPr lang="en-IN" sz="2800" dirty="0" smtClean="0"/>
              <a:t>PCV – 39%</a:t>
            </a:r>
          </a:p>
          <a:p>
            <a:pPr marL="0" indent="0">
              <a:buNone/>
            </a:pPr>
            <a:r>
              <a:rPr lang="en-IN" sz="2800" dirty="0" smtClean="0"/>
              <a:t>ESR – 13 mm/hr</a:t>
            </a:r>
          </a:p>
        </p:txBody>
      </p:sp>
    </p:spTree>
    <p:extLst>
      <p:ext uri="{BB962C8B-B14F-4D97-AF65-F5344CB8AC3E}">
        <p14:creationId xmlns:p14="http://schemas.microsoft.com/office/powerpoint/2010/main" val="54111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64217" y="628918"/>
            <a:ext cx="7543800" cy="914400"/>
          </a:xfrm>
        </p:spPr>
        <p:txBody>
          <a:bodyPr/>
          <a:lstStyle/>
          <a:p>
            <a:r>
              <a:rPr lang="en-US" dirty="0" smtClean="0"/>
              <a:t>Biochemistry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4569599"/>
              </p:ext>
            </p:extLst>
          </p:nvPr>
        </p:nvGraphicFramePr>
        <p:xfrm>
          <a:off x="1722550" y="2241461"/>
          <a:ext cx="8305800" cy="437667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51290"/>
                <a:gridCol w="4154510"/>
              </a:tblGrid>
              <a:tr h="785612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RBS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589 mg/dl</a:t>
                      </a:r>
                    </a:p>
                  </a:txBody>
                  <a:tcPr/>
                </a:tc>
              </a:tr>
              <a:tr h="695459">
                <a:tc>
                  <a:txBody>
                    <a:bodyPr/>
                    <a:lstStyle/>
                    <a:p>
                      <a:r>
                        <a:rPr lang="en-US" sz="3200" b="0" dirty="0" err="1" smtClean="0"/>
                        <a:t>S.Urea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aseline="0" dirty="0" smtClean="0"/>
                        <a:t>19</a:t>
                      </a:r>
                      <a:r>
                        <a:rPr lang="en-US" sz="3200" dirty="0" smtClean="0"/>
                        <a:t>mg/dl</a:t>
                      </a:r>
                    </a:p>
                  </a:txBody>
                  <a:tcPr/>
                </a:tc>
              </a:tr>
              <a:tr h="53673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S.</a:t>
                      </a:r>
                      <a:r>
                        <a:rPr lang="en-US" sz="3200" baseline="0" dirty="0" smtClean="0"/>
                        <a:t> Creatinine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0.9 mg/dl</a:t>
                      </a:r>
                    </a:p>
                  </a:txBody>
                  <a:tcPr/>
                </a:tc>
              </a:tr>
              <a:tr h="573939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Serum electrolytes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Meq</a:t>
                      </a:r>
                      <a:r>
                        <a:rPr lang="en-US" sz="3200" dirty="0" smtClean="0"/>
                        <a:t>/l</a:t>
                      </a:r>
                      <a:endParaRPr lang="en-US" sz="3200" dirty="0"/>
                    </a:p>
                  </a:txBody>
                  <a:tcPr/>
                </a:tc>
              </a:tr>
              <a:tr h="5739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sodium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139.8</a:t>
                      </a:r>
                      <a:endParaRPr lang="en-US" sz="3200" dirty="0"/>
                    </a:p>
                  </a:txBody>
                  <a:tcPr/>
                </a:tc>
              </a:tr>
              <a:tr h="5739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potassium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4.5</a:t>
                      </a:r>
                      <a:endParaRPr lang="en-US" sz="3200" dirty="0"/>
                    </a:p>
                  </a:txBody>
                  <a:tcPr/>
                </a:tc>
              </a:tr>
              <a:tr h="57393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chloride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94.9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2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086377"/>
            <a:ext cx="8761412" cy="3933423"/>
          </a:xfrm>
        </p:spPr>
        <p:txBody>
          <a:bodyPr>
            <a:normAutofit/>
          </a:bodyPr>
          <a:lstStyle/>
          <a:p>
            <a:r>
              <a:rPr lang="en-IN" sz="2800" dirty="0"/>
              <a:t>Urine </a:t>
            </a:r>
            <a:r>
              <a:rPr lang="en-IN" sz="2800" dirty="0" smtClean="0"/>
              <a:t>analysis</a:t>
            </a:r>
          </a:p>
          <a:p>
            <a:r>
              <a:rPr lang="en-IN" sz="2800" dirty="0" smtClean="0"/>
              <a:t>Urine albumin nil</a:t>
            </a:r>
          </a:p>
          <a:p>
            <a:pPr marL="0" indent="0">
              <a:buNone/>
            </a:pPr>
            <a:r>
              <a:rPr lang="en-IN" sz="2800" dirty="0" smtClean="0"/>
              <a:t>              sugar ++++</a:t>
            </a:r>
          </a:p>
          <a:p>
            <a:pPr marL="0" indent="0">
              <a:buNone/>
            </a:pPr>
            <a:r>
              <a:rPr lang="en-IN" sz="2800" dirty="0" smtClean="0"/>
              <a:t>              deposits 2-4 pus cells</a:t>
            </a:r>
          </a:p>
          <a:p>
            <a:r>
              <a:rPr lang="en-IN" sz="2800" dirty="0" smtClean="0"/>
              <a:t>Urine acetone : negative</a:t>
            </a:r>
            <a:endParaRPr lang="en-IN" sz="2800" dirty="0"/>
          </a:p>
          <a:p>
            <a:pPr marL="0" indent="0">
              <a:buNone/>
            </a:pPr>
            <a:endParaRPr lang="en-IN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742" y="495702"/>
            <a:ext cx="47625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Chief complaints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i="1" dirty="0" smtClean="0"/>
              <a:t>15 year old male, studying 11</a:t>
            </a:r>
            <a:r>
              <a:rPr lang="en-IN" sz="2800" b="1" i="1" baseline="30000" dirty="0" smtClean="0"/>
              <a:t>th</a:t>
            </a:r>
            <a:r>
              <a:rPr lang="en-IN" sz="2800" b="1" i="1" dirty="0" smtClean="0"/>
              <a:t> standard </a:t>
            </a:r>
          </a:p>
          <a:p>
            <a:pPr marL="0" indent="0">
              <a:buNone/>
            </a:pPr>
            <a:r>
              <a:rPr lang="en-IN" sz="2800" b="1" i="1" dirty="0" smtClean="0"/>
              <a:t>Presented with</a:t>
            </a:r>
          </a:p>
          <a:p>
            <a:pPr marL="0" indent="0">
              <a:buNone/>
            </a:pPr>
            <a:r>
              <a:rPr lang="en-IN" sz="2800" b="1" i="1" dirty="0" smtClean="0"/>
              <a:t> c/o Loss of weight for the past 1 month</a:t>
            </a:r>
          </a:p>
          <a:p>
            <a:pPr marL="0" indent="0">
              <a:buNone/>
            </a:pPr>
            <a:r>
              <a:rPr lang="en-IN" sz="2800" b="1" i="1" dirty="0"/>
              <a:t> </a:t>
            </a:r>
            <a:r>
              <a:rPr lang="en-IN" sz="2800" b="1" i="1" dirty="0" smtClean="0"/>
              <a:t>c/o increased frequency of micturition for the past 2 years.</a:t>
            </a:r>
          </a:p>
        </p:txBody>
      </p:sp>
    </p:spTree>
    <p:extLst>
      <p:ext uri="{BB962C8B-B14F-4D97-AF65-F5344CB8AC3E}">
        <p14:creationId xmlns:p14="http://schemas.microsoft.com/office/powerpoint/2010/main" val="19427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FASTING BLOOD SUGAR : 311 MGS %</a:t>
            </a:r>
          </a:p>
          <a:p>
            <a:r>
              <a:rPr lang="en-IN" dirty="0" smtClean="0"/>
              <a:t>POST PRANDIAL BLOOD SUGAR : 326 MGS%</a:t>
            </a:r>
          </a:p>
          <a:p>
            <a:r>
              <a:rPr lang="en-IN" dirty="0" smtClean="0"/>
              <a:t>HbA1C- 15.18%</a:t>
            </a:r>
          </a:p>
          <a:p>
            <a:r>
              <a:rPr lang="en-IN" dirty="0" smtClean="0"/>
              <a:t>FASTING LIPID PROFILE :</a:t>
            </a:r>
          </a:p>
          <a:p>
            <a:pPr marL="0" indent="0">
              <a:buNone/>
            </a:pPr>
            <a:r>
              <a:rPr lang="en-IN" dirty="0" smtClean="0"/>
              <a:t>Serum cholesterol : 132 mgs%</a:t>
            </a:r>
          </a:p>
          <a:p>
            <a:pPr marL="0" indent="0">
              <a:buNone/>
            </a:pPr>
            <a:r>
              <a:rPr lang="en-IN" dirty="0" smtClean="0"/>
              <a:t>     			HDL : 42 mgs%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VLDL: 40 mgs%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LDL : 52 mgs %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		TGL : 202 mgs %</a:t>
            </a:r>
          </a:p>
          <a:p>
            <a:r>
              <a:rPr lang="en-IN" dirty="0" smtClean="0"/>
              <a:t>Serum amylase : 10 IU/L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4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i="1" dirty="0" smtClean="0"/>
              <a:t>USG Abdomen :</a:t>
            </a:r>
          </a:p>
          <a:p>
            <a:pPr marL="0" indent="0">
              <a:buNone/>
            </a:pPr>
            <a:r>
              <a:rPr lang="en-IN" sz="2800" i="1" dirty="0" smtClean="0"/>
              <a:t> Mild hepatomegaly, Size 13.2cm  </a:t>
            </a:r>
          </a:p>
          <a:p>
            <a:pPr marL="0" indent="0">
              <a:buNone/>
            </a:pPr>
            <a:r>
              <a:rPr lang="en-IN" sz="2800" i="1" dirty="0" smtClean="0"/>
              <a:t>No evidence of free fluid/ effusion</a:t>
            </a:r>
          </a:p>
          <a:p>
            <a:pPr marL="0" indent="0">
              <a:buNone/>
            </a:pPr>
            <a:r>
              <a:rPr lang="en-IN" sz="2800" i="1" dirty="0" smtClean="0"/>
              <a:t>Kidneys normal in size and shape ,CMD maintained</a:t>
            </a:r>
          </a:p>
          <a:p>
            <a:pPr marL="0" indent="0">
              <a:buNone/>
            </a:pPr>
            <a:r>
              <a:rPr lang="en-IN" sz="2800" i="1" dirty="0" smtClean="0"/>
              <a:t>Spleen and pancreas : normal </a:t>
            </a:r>
          </a:p>
          <a:p>
            <a:pPr marL="0" indent="0">
              <a:buNone/>
            </a:pPr>
            <a:endParaRPr lang="en-IN" sz="2800" i="1" dirty="0"/>
          </a:p>
        </p:txBody>
      </p:sp>
    </p:spTree>
    <p:extLst>
      <p:ext uri="{BB962C8B-B14F-4D97-AF65-F5344CB8AC3E}">
        <p14:creationId xmlns:p14="http://schemas.microsoft.com/office/powerpoint/2010/main" val="30051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i="1" dirty="0" smtClean="0"/>
              <a:t>ECG : Normal </a:t>
            </a:r>
          </a:p>
          <a:p>
            <a:r>
              <a:rPr lang="en-IN" sz="2000" b="1" i="1" dirty="0" smtClean="0"/>
              <a:t>Echocardiogram – </a:t>
            </a:r>
          </a:p>
          <a:p>
            <a:pPr marL="0" indent="0">
              <a:buNone/>
            </a:pPr>
            <a:r>
              <a:rPr lang="en-IN" sz="2000" b="1" i="1" dirty="0"/>
              <a:t> </a:t>
            </a:r>
            <a:r>
              <a:rPr lang="en-IN" sz="2000" b="1" i="1" dirty="0" smtClean="0"/>
              <a:t>                              ejection fraction – 76%</a:t>
            </a:r>
          </a:p>
          <a:p>
            <a:pPr marL="0" indent="0">
              <a:buNone/>
            </a:pPr>
            <a:r>
              <a:rPr lang="en-IN" sz="2000" b="1" i="1" dirty="0"/>
              <a:t>	</a:t>
            </a:r>
            <a:r>
              <a:rPr lang="en-IN" sz="2000" b="1" i="1" dirty="0" smtClean="0"/>
              <a:t>			     no regional wall motion abnormality</a:t>
            </a:r>
          </a:p>
          <a:p>
            <a:pPr marL="0" indent="0">
              <a:buNone/>
            </a:pPr>
            <a:r>
              <a:rPr lang="en-IN" sz="2000" b="1" i="1" dirty="0"/>
              <a:t> </a:t>
            </a:r>
            <a:r>
              <a:rPr lang="en-IN" sz="2000" b="1" i="1" dirty="0" smtClean="0"/>
              <a:t>                              other parameters normal</a:t>
            </a:r>
            <a:endParaRPr lang="en-IN" sz="2000" b="1" i="1" dirty="0"/>
          </a:p>
        </p:txBody>
      </p:sp>
    </p:spTree>
    <p:extLst>
      <p:ext uri="{BB962C8B-B14F-4D97-AF65-F5344CB8AC3E}">
        <p14:creationId xmlns:p14="http://schemas.microsoft.com/office/powerpoint/2010/main" val="213177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Provisional Diagnosis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i="1" dirty="0" smtClean="0">
                <a:solidFill>
                  <a:srgbClr val="002060"/>
                </a:solidFill>
              </a:rPr>
              <a:t>YOUNG ONSET DIABETES MELLITUS FOR EVALUVATION WITH POSSIBLE  INSULIN RESISTANCE.</a:t>
            </a:r>
          </a:p>
          <a:p>
            <a:pPr marL="0" indent="0">
              <a:buNone/>
            </a:pPr>
            <a:r>
              <a:rPr lang="en-IN" sz="2000" b="1" i="1" dirty="0" smtClean="0">
                <a:solidFill>
                  <a:srgbClr val="002060"/>
                </a:solidFill>
              </a:rPr>
              <a:t> </a:t>
            </a:r>
            <a:endParaRPr lang="en-IN" sz="2000" b="1" i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894" y="3577462"/>
            <a:ext cx="3333750" cy="316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TREATMENT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96980"/>
            <a:ext cx="8915400" cy="4597578"/>
          </a:xfrm>
        </p:spPr>
        <p:txBody>
          <a:bodyPr>
            <a:normAutofit/>
          </a:bodyPr>
          <a:lstStyle/>
          <a:p>
            <a:r>
              <a:rPr lang="en-IN" sz="2400" dirty="0" smtClean="0"/>
              <a:t>DIABETIC DIET</a:t>
            </a:r>
          </a:p>
          <a:p>
            <a:r>
              <a:rPr lang="en-IN" sz="2400" dirty="0" smtClean="0"/>
              <a:t>IV FLUIDS : Normal Saline 2 units</a:t>
            </a:r>
          </a:p>
          <a:p>
            <a:pPr marL="0" indent="0">
              <a:buNone/>
            </a:pPr>
            <a:r>
              <a:rPr lang="en-IN" sz="2400" dirty="0"/>
              <a:t>	</a:t>
            </a:r>
            <a:r>
              <a:rPr lang="en-IN" sz="2400" dirty="0" smtClean="0"/>
              <a:t>			</a:t>
            </a:r>
            <a:r>
              <a:rPr lang="en-IN" sz="2400" dirty="0"/>
              <a:t> </a:t>
            </a:r>
            <a:r>
              <a:rPr lang="en-IN" sz="2400" dirty="0" smtClean="0"/>
              <a:t>Ringer Lactate 1 unit</a:t>
            </a:r>
          </a:p>
          <a:p>
            <a:endParaRPr lang="en-IN" sz="2400" dirty="0" smtClean="0"/>
          </a:p>
          <a:p>
            <a:endParaRPr lang="en-IN" sz="2400" dirty="0"/>
          </a:p>
          <a:p>
            <a:endParaRPr lang="en-IN" sz="2400" dirty="0" smtClean="0"/>
          </a:p>
          <a:p>
            <a:pPr marL="0" indent="0">
              <a:buNone/>
            </a:pPr>
            <a:endParaRPr lang="en-IN" sz="2400" dirty="0"/>
          </a:p>
          <a:p>
            <a:r>
              <a:rPr lang="en-IN" sz="2400" dirty="0" smtClean="0"/>
              <a:t>BCT 10D</a:t>
            </a:r>
          </a:p>
          <a:p>
            <a:r>
              <a:rPr lang="en-IN" sz="2400" dirty="0" smtClean="0"/>
              <a:t>BLOOD GLUCOSE MONITORING			</a:t>
            </a:r>
          </a:p>
          <a:p>
            <a:endParaRPr lang="en-IN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66322"/>
              </p:ext>
            </p:extLst>
          </p:nvPr>
        </p:nvGraphicFramePr>
        <p:xfrm>
          <a:off x="3206840" y="3206839"/>
          <a:ext cx="4816700" cy="179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175"/>
                <a:gridCol w="1204175"/>
                <a:gridCol w="1204175"/>
                <a:gridCol w="1204175"/>
              </a:tblGrid>
              <a:tr h="895082">
                <a:tc>
                  <a:txBody>
                    <a:bodyPr/>
                    <a:lstStyle/>
                    <a:p>
                      <a:r>
                        <a:rPr lang="en-IN" dirty="0" smtClean="0"/>
                        <a:t>INJ.</a:t>
                      </a:r>
                      <a:r>
                        <a:rPr lang="en-IN" baseline="0" dirty="0" smtClean="0"/>
                        <a:t> HA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15</a:t>
                      </a:r>
                      <a:endParaRPr lang="en-IN" dirty="0"/>
                    </a:p>
                  </a:txBody>
                  <a:tcPr/>
                </a:tc>
              </a:tr>
              <a:tr h="895082">
                <a:tc>
                  <a:txBody>
                    <a:bodyPr/>
                    <a:lstStyle/>
                    <a:p>
                      <a:r>
                        <a:rPr lang="en-IN" dirty="0" smtClean="0"/>
                        <a:t>INJ HM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8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7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ENDOCRINOLOGIST OPINION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797" y="1532586"/>
            <a:ext cx="8915400" cy="4378635"/>
          </a:xfrm>
        </p:spPr>
        <p:txBody>
          <a:bodyPr>
            <a:normAutofit fontScale="92500" lnSpcReduction="10000"/>
          </a:bodyPr>
          <a:lstStyle/>
          <a:p>
            <a:r>
              <a:rPr lang="en-IN" sz="2400" i="1" dirty="0" smtClean="0">
                <a:solidFill>
                  <a:schemeClr val="tx1"/>
                </a:solidFill>
              </a:rPr>
              <a:t>FAMILY HISTORY OF DIABETES +</a:t>
            </a:r>
          </a:p>
          <a:p>
            <a:r>
              <a:rPr lang="en-IN" sz="2400" b="1" i="1" dirty="0" smtClean="0">
                <a:solidFill>
                  <a:schemeClr val="tx1"/>
                </a:solidFill>
              </a:rPr>
              <a:t>No </a:t>
            </a:r>
            <a:r>
              <a:rPr lang="en-IN" sz="2400" b="1" i="1" dirty="0" err="1" smtClean="0">
                <a:solidFill>
                  <a:schemeClr val="tx1"/>
                </a:solidFill>
              </a:rPr>
              <a:t>ketoacidotic</a:t>
            </a:r>
            <a:r>
              <a:rPr lang="en-IN" sz="2400" b="1" i="1" dirty="0" smtClean="0">
                <a:solidFill>
                  <a:schemeClr val="tx1"/>
                </a:solidFill>
              </a:rPr>
              <a:t> features</a:t>
            </a:r>
          </a:p>
          <a:p>
            <a:r>
              <a:rPr lang="en-IN" sz="2400" b="1" i="1" dirty="0" smtClean="0">
                <a:solidFill>
                  <a:schemeClr val="tx1"/>
                </a:solidFill>
              </a:rPr>
              <a:t>USG : mild hepatomegaly</a:t>
            </a:r>
          </a:p>
          <a:p>
            <a:r>
              <a:rPr lang="en-IN" sz="2400" b="1" i="1" dirty="0" smtClean="0">
                <a:solidFill>
                  <a:schemeClr val="tx1"/>
                </a:solidFill>
              </a:rPr>
              <a:t>? TYPE 1 Diabetes</a:t>
            </a:r>
          </a:p>
          <a:p>
            <a:pPr marL="0" indent="0">
              <a:buNone/>
            </a:pPr>
            <a:r>
              <a:rPr lang="en-IN" sz="2400" b="1" i="1" dirty="0" smtClean="0">
                <a:solidFill>
                  <a:schemeClr val="tx1"/>
                </a:solidFill>
              </a:rPr>
              <a:t>Suggested : </a:t>
            </a:r>
          </a:p>
          <a:p>
            <a:pPr marL="0" indent="0">
              <a:buNone/>
            </a:pPr>
            <a:r>
              <a:rPr lang="en-IN" sz="2400" i="1" dirty="0" smtClean="0">
                <a:solidFill>
                  <a:schemeClr val="tx1"/>
                </a:solidFill>
              </a:rPr>
              <a:t>CT ABDOMEN WITH CONTRAST</a:t>
            </a:r>
          </a:p>
          <a:p>
            <a:pPr marL="0" indent="0">
              <a:buNone/>
            </a:pPr>
            <a:r>
              <a:rPr lang="en-IN" sz="2400" i="1" dirty="0" smtClean="0">
                <a:solidFill>
                  <a:schemeClr val="tx1"/>
                </a:solidFill>
              </a:rPr>
              <a:t>FASTING C PEPTIDE LEVEL</a:t>
            </a:r>
          </a:p>
          <a:p>
            <a:pPr marL="0" indent="0">
              <a:buNone/>
            </a:pPr>
            <a:r>
              <a:rPr lang="en-IN" sz="2400" b="1" i="1" dirty="0" smtClean="0">
                <a:solidFill>
                  <a:schemeClr val="tx1"/>
                </a:solidFill>
              </a:rPr>
              <a:t>GAD 65 ANTIBODY</a:t>
            </a:r>
          </a:p>
          <a:p>
            <a:pPr marL="0" indent="0">
              <a:buNone/>
            </a:pPr>
            <a:r>
              <a:rPr lang="en-IN" sz="2400" b="1" i="1" dirty="0" smtClean="0">
                <a:solidFill>
                  <a:schemeClr val="tx1"/>
                </a:solidFill>
              </a:rPr>
              <a:t>THYROID PROFILE </a:t>
            </a:r>
          </a:p>
          <a:p>
            <a:pPr marL="0" indent="0">
              <a:buNone/>
            </a:pPr>
            <a:r>
              <a:rPr lang="en-IN" sz="2400" b="1" i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3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OPTHALMOLOGIST OPINION OBTAINED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NO EVIDENCE OF DIABETIC RETINOPATHY AT PRESENT</a:t>
            </a:r>
          </a:p>
          <a:p>
            <a:r>
              <a:rPr lang="en-IN" b="1" i="1" dirty="0" smtClean="0"/>
              <a:t>STRICT GLYCEMIC CONTROL</a:t>
            </a:r>
          </a:p>
          <a:p>
            <a:endParaRPr lang="en-IN" b="1" i="1" dirty="0"/>
          </a:p>
          <a:p>
            <a:r>
              <a:rPr lang="en-IN" b="1" i="1" dirty="0" smtClean="0"/>
              <a:t>ENT OPINION OBTAINED: </a:t>
            </a:r>
          </a:p>
          <a:p>
            <a:pPr marL="0" indent="0">
              <a:buNone/>
            </a:pPr>
            <a:r>
              <a:rPr lang="en-IN" b="1" i="1" dirty="0"/>
              <a:t>	</a:t>
            </a:r>
            <a:r>
              <a:rPr lang="en-IN" b="1" i="1" dirty="0" smtClean="0"/>
              <a:t>				No hearing loss 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40800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CT ABDOMEN PLAIN AND CONTRAST : Normal study </a:t>
            </a:r>
          </a:p>
          <a:p>
            <a:pPr marL="0" indent="0">
              <a:buNone/>
            </a:pPr>
            <a:r>
              <a:rPr lang="en-IN" b="1" i="1" dirty="0" smtClean="0"/>
              <a:t>PANCREAS : Normal</a:t>
            </a:r>
          </a:p>
          <a:p>
            <a:r>
              <a:rPr lang="en-IN" b="1" i="1" dirty="0" smtClean="0"/>
              <a:t>Thyroid profile : EUTHYROID</a:t>
            </a:r>
          </a:p>
          <a:p>
            <a:pPr marL="0" indent="0">
              <a:buNone/>
            </a:pPr>
            <a:r>
              <a:rPr lang="en-IN" b="1" i="1" dirty="0" smtClean="0"/>
              <a:t>TOTAL T4 : 8.01 mg/dl</a:t>
            </a:r>
          </a:p>
          <a:p>
            <a:pPr marL="0" indent="0">
              <a:buNone/>
            </a:pPr>
            <a:r>
              <a:rPr lang="en-IN" b="1" i="1" dirty="0" smtClean="0"/>
              <a:t>TSH : 4.75IU/ML</a:t>
            </a:r>
          </a:p>
          <a:p>
            <a:r>
              <a:rPr lang="en-IN" b="1" i="1" dirty="0" smtClean="0"/>
              <a:t>FASTING C PEPTIDE LEVEL:1.88ng/ml ( 0.48 to 3.30ng/ml)</a:t>
            </a:r>
          </a:p>
          <a:p>
            <a:r>
              <a:rPr lang="en-IN" b="1" i="1" dirty="0" smtClean="0"/>
              <a:t>GAD 65 ANTIBODY : 0.76U/ml (&lt;1U/ml)</a:t>
            </a:r>
          </a:p>
          <a:p>
            <a:pPr marL="0" indent="0">
              <a:buNone/>
            </a:pPr>
            <a:endParaRPr lang="en-IN" b="1" i="1" dirty="0" smtClean="0"/>
          </a:p>
          <a:p>
            <a:pPr marL="0" indent="0">
              <a:buNone/>
            </a:pP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7249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5454719"/>
          </a:xfrm>
        </p:spPr>
        <p:txBody>
          <a:bodyPr>
            <a:normAutofit fontScale="90000"/>
          </a:bodyPr>
          <a:lstStyle/>
          <a:p>
            <a:r>
              <a:rPr lang="en-IN" sz="3100" b="1" i="1" dirty="0" smtClean="0"/>
              <a:t>FOLLOW UP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3100" b="1" i="1" dirty="0"/>
              <a:t>On follow up, Patient requires  more than 100 units of insulin /day </a:t>
            </a:r>
            <a:br>
              <a:rPr lang="en-IN" sz="3100" b="1" i="1" dirty="0"/>
            </a:br>
            <a:r>
              <a:rPr lang="en-IN" sz="3100" b="1" i="1" dirty="0"/>
              <a:t>Sugar did not come under control .. </a:t>
            </a:r>
            <a:br>
              <a:rPr lang="en-IN" sz="3100" b="1" i="1" dirty="0"/>
            </a:br>
            <a:r>
              <a:rPr lang="en-IN" sz="3100" b="1" i="1" dirty="0"/>
              <a:t>Insulin resistance suspected</a:t>
            </a:r>
            <a:r>
              <a:rPr lang="en-IN" b="1" i="1" dirty="0"/>
              <a:t/>
            </a:r>
            <a:br>
              <a:rPr lang="en-IN" b="1" i="1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34410"/>
              </p:ext>
            </p:extLst>
          </p:nvPr>
        </p:nvGraphicFramePr>
        <p:xfrm>
          <a:off x="2532555" y="1904998"/>
          <a:ext cx="8915400" cy="185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618544">
                <a:tc>
                  <a:txBody>
                    <a:bodyPr/>
                    <a:lstStyle/>
                    <a:p>
                      <a:r>
                        <a:rPr lang="en-IN" dirty="0" smtClean="0"/>
                        <a:t>DAYS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DAY9</a:t>
                      </a:r>
                      <a:endParaRPr lang="en-IN" dirty="0"/>
                    </a:p>
                  </a:txBody>
                  <a:tcPr/>
                </a:tc>
              </a:tr>
              <a:tr h="618544">
                <a:tc>
                  <a:txBody>
                    <a:bodyPr/>
                    <a:lstStyle/>
                    <a:p>
                      <a:r>
                        <a:rPr lang="en-IN" dirty="0" smtClean="0"/>
                        <a:t>FBS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342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250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186</a:t>
                      </a:r>
                      <a:endParaRPr lang="en-IN" dirty="0"/>
                    </a:p>
                  </a:txBody>
                  <a:tcPr/>
                </a:tc>
              </a:tr>
              <a:tr h="618544">
                <a:tc>
                  <a:txBody>
                    <a:bodyPr/>
                    <a:lstStyle/>
                    <a:p>
                      <a:r>
                        <a:rPr lang="en-IN" dirty="0" smtClean="0"/>
                        <a:t>PPBS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326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290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277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320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27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Fasting insulin level :9.73 </a:t>
            </a:r>
            <a:r>
              <a:rPr lang="en-IN" b="1" i="1" dirty="0" err="1" smtClean="0"/>
              <a:t>microIU</a:t>
            </a:r>
            <a:r>
              <a:rPr lang="en-IN" b="1" i="1" dirty="0" smtClean="0"/>
              <a:t>/L(  2-25 </a:t>
            </a:r>
            <a:r>
              <a:rPr lang="en-IN" b="1" i="1" dirty="0" err="1" smtClean="0"/>
              <a:t>microIU</a:t>
            </a:r>
            <a:r>
              <a:rPr lang="en-IN" b="1" i="1" dirty="0" smtClean="0"/>
              <a:t>/L)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INSULIN RESISTANCE =(FASTING INSULIN LEVEL *FASTING BLOOD SUGAR)/405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VALUE FOUND TO BE 4.22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IMPLIES INSULIN RESISTANCE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b="1" i="1" dirty="0" smtClean="0"/>
              <a:t>We added T.ACARBOSE 50 MG TDS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9384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History of presenting illness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166" y="1764406"/>
            <a:ext cx="9289446" cy="490685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 c/o loss of weight for the past 1 month:</a:t>
            </a:r>
          </a:p>
          <a:p>
            <a:pPr marL="0" indent="0">
              <a:buNone/>
            </a:pPr>
            <a:r>
              <a:rPr lang="en-IN" sz="2800" i="1" dirty="0" smtClean="0"/>
              <a:t>One  month back , patient weighed 55 kg </a:t>
            </a:r>
          </a:p>
          <a:p>
            <a:pPr marL="0" indent="0">
              <a:buNone/>
            </a:pPr>
            <a:r>
              <a:rPr lang="en-IN" sz="2800" i="1" dirty="0" smtClean="0"/>
              <a:t>Started noticing sudden loss of weight  ,</a:t>
            </a:r>
          </a:p>
          <a:p>
            <a:pPr marL="0" indent="0">
              <a:buNone/>
            </a:pPr>
            <a:r>
              <a:rPr lang="en-IN" sz="2800" i="1" dirty="0" smtClean="0"/>
              <a:t>Lost nearly 10 </a:t>
            </a:r>
            <a:r>
              <a:rPr lang="en-IN" sz="2800" i="1" dirty="0" err="1" smtClean="0"/>
              <a:t>kgs</a:t>
            </a:r>
            <a:r>
              <a:rPr lang="en-IN" sz="2800" i="1" dirty="0" smtClean="0"/>
              <a:t> in the past 1month.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 At present the patient weighs 45 kg.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loss of appetite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vomiting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altered bowel habits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  <a:p>
            <a:pPr marL="0" indent="0">
              <a:buNone/>
            </a:pPr>
            <a:r>
              <a:rPr lang="en-IN" sz="2800" i="1" dirty="0"/>
              <a:t> </a:t>
            </a:r>
            <a:r>
              <a:rPr lang="en-IN" sz="2800" i="1" dirty="0" smtClean="0"/>
              <a:t>                             </a:t>
            </a:r>
          </a:p>
          <a:p>
            <a:pPr marL="0" indent="0">
              <a:buNone/>
            </a:pPr>
            <a:r>
              <a:rPr lang="en-IN" sz="2800" dirty="0" smtClean="0"/>
              <a:t>                                       </a:t>
            </a:r>
          </a:p>
          <a:p>
            <a:pPr marL="0" indent="0">
              <a:buNone/>
            </a:pPr>
            <a:r>
              <a:rPr lang="en-IN" sz="2800" dirty="0"/>
              <a:t> </a:t>
            </a:r>
            <a:r>
              <a:rPr lang="en-IN" sz="2800" dirty="0" smtClean="0"/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320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DIABETOLOGIST OPINION 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32586"/>
            <a:ext cx="8915400" cy="4378636"/>
          </a:xfrm>
        </p:spPr>
        <p:txBody>
          <a:bodyPr>
            <a:normAutofit fontScale="92500" lnSpcReduction="20000"/>
          </a:bodyPr>
          <a:lstStyle/>
          <a:p>
            <a:r>
              <a:rPr lang="en-IN" b="1" i="1" dirty="0" smtClean="0"/>
              <a:t>Family history positive</a:t>
            </a:r>
          </a:p>
          <a:p>
            <a:r>
              <a:rPr lang="en-IN" b="1" i="1" dirty="0" smtClean="0"/>
              <a:t>Symptomatic ,insidious onset </a:t>
            </a:r>
          </a:p>
          <a:p>
            <a:r>
              <a:rPr lang="en-IN" b="1" i="1" dirty="0" smtClean="0"/>
              <a:t>Abdominal obesity+</a:t>
            </a:r>
          </a:p>
          <a:p>
            <a:r>
              <a:rPr lang="en-IN" b="1" i="1" dirty="0" err="1" smtClean="0"/>
              <a:t>Acanthosis</a:t>
            </a:r>
            <a:r>
              <a:rPr lang="en-IN" b="1" i="1" dirty="0" smtClean="0"/>
              <a:t> </a:t>
            </a:r>
            <a:r>
              <a:rPr lang="en-IN" b="1" i="1" dirty="0" err="1" smtClean="0"/>
              <a:t>nigricans</a:t>
            </a:r>
            <a:r>
              <a:rPr lang="en-IN" b="1" i="1" dirty="0" smtClean="0"/>
              <a:t> +</a:t>
            </a:r>
          </a:p>
          <a:p>
            <a:r>
              <a:rPr lang="en-IN" b="1" i="1" dirty="0" smtClean="0"/>
              <a:t>Sparse axillary and pubic hair</a:t>
            </a:r>
          </a:p>
          <a:p>
            <a:r>
              <a:rPr lang="en-IN" b="1" i="1" dirty="0" smtClean="0"/>
              <a:t>External genitalia normal</a:t>
            </a:r>
          </a:p>
          <a:p>
            <a:r>
              <a:rPr lang="en-IN" b="1" i="1" dirty="0" smtClean="0"/>
              <a:t>Insulin requirement more than 2 units /kg/ day</a:t>
            </a:r>
          </a:p>
          <a:p>
            <a:pPr marL="0" indent="0">
              <a:buNone/>
            </a:pPr>
            <a:r>
              <a:rPr lang="en-IN" b="1" i="1" dirty="0" smtClean="0">
                <a:solidFill>
                  <a:srgbClr val="FF0000"/>
                </a:solidFill>
              </a:rPr>
              <a:t>Diagnosis :  1. secondary diabetes due to insulin resistance</a:t>
            </a:r>
          </a:p>
          <a:p>
            <a:pPr marL="0" indent="0">
              <a:buNone/>
            </a:pPr>
            <a:r>
              <a:rPr lang="en-IN" b="1" i="1" dirty="0">
                <a:solidFill>
                  <a:srgbClr val="FF0000"/>
                </a:solidFill>
              </a:rPr>
              <a:t>	</a:t>
            </a:r>
            <a:r>
              <a:rPr lang="en-IN" b="1" i="1" dirty="0" smtClean="0">
                <a:solidFill>
                  <a:srgbClr val="FF0000"/>
                </a:solidFill>
              </a:rPr>
              <a:t>	     2. </a:t>
            </a:r>
            <a:r>
              <a:rPr lang="en-IN" b="1" i="1" dirty="0">
                <a:solidFill>
                  <a:srgbClr val="FF0000"/>
                </a:solidFill>
              </a:rPr>
              <a:t>T</a:t>
            </a:r>
            <a:r>
              <a:rPr lang="en-IN" b="1" i="1" dirty="0" smtClean="0">
                <a:solidFill>
                  <a:srgbClr val="FF0000"/>
                </a:solidFill>
              </a:rPr>
              <a:t>ype 2 DM in young</a:t>
            </a:r>
          </a:p>
          <a:p>
            <a:pPr marL="0" indent="0">
              <a:buNone/>
            </a:pPr>
            <a:r>
              <a:rPr lang="en-IN" b="1" i="1" dirty="0">
                <a:solidFill>
                  <a:srgbClr val="FF0000"/>
                </a:solidFill>
              </a:rPr>
              <a:t>	</a:t>
            </a:r>
            <a:r>
              <a:rPr lang="en-IN" b="1" i="1" dirty="0" smtClean="0">
                <a:solidFill>
                  <a:srgbClr val="FF0000"/>
                </a:solidFill>
              </a:rPr>
              <a:t>	     3. Type 1b diabetes</a:t>
            </a:r>
          </a:p>
          <a:p>
            <a:pPr marL="0" indent="0">
              <a:buNone/>
            </a:pPr>
            <a:r>
              <a:rPr lang="en-IN" b="1" i="1" dirty="0" smtClean="0">
                <a:solidFill>
                  <a:srgbClr val="FF0000"/>
                </a:solidFill>
              </a:rPr>
              <a:t>Suggested</a:t>
            </a:r>
            <a:r>
              <a:rPr lang="en-IN" b="1" i="1" dirty="0" smtClean="0"/>
              <a:t> : to add T. Metformin 500 mg 1-0-1</a:t>
            </a:r>
          </a:p>
          <a:p>
            <a:pPr marL="0" indent="0">
              <a:buNone/>
            </a:pPr>
            <a:r>
              <a:rPr lang="en-IN" b="1" i="1" dirty="0" err="1" smtClean="0"/>
              <a:t>Inj</a:t>
            </a:r>
            <a:r>
              <a:rPr lang="en-IN" b="1" i="1" dirty="0" smtClean="0"/>
              <a:t> Human </a:t>
            </a:r>
            <a:r>
              <a:rPr lang="en-IN" b="1" i="1" dirty="0" err="1" smtClean="0"/>
              <a:t>Mixtard</a:t>
            </a:r>
            <a:r>
              <a:rPr lang="en-IN" b="1" i="1" dirty="0" smtClean="0"/>
              <a:t> 30 -0- 20 units </a:t>
            </a:r>
          </a:p>
          <a:p>
            <a:pPr marL="0" indent="0">
              <a:buNone/>
            </a:pPr>
            <a:r>
              <a:rPr lang="en-IN" b="1" i="1" dirty="0" smtClean="0"/>
              <a:t> 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16492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/>
              <a:t>ENDOCRINOLOGY REVIEW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r>
              <a:rPr lang="en-IN" b="1" i="1" dirty="0" smtClean="0"/>
              <a:t>A CASE OF YOUTH ONSET DIABETES </a:t>
            </a:r>
          </a:p>
          <a:p>
            <a:r>
              <a:rPr lang="en-IN" b="1" i="1" dirty="0" smtClean="0"/>
              <a:t>T2 DM VS MODY</a:t>
            </a:r>
          </a:p>
          <a:p>
            <a:pPr marL="0" indent="0">
              <a:buNone/>
            </a:pPr>
            <a:r>
              <a:rPr lang="en-IN" b="1" i="1" dirty="0" smtClean="0"/>
              <a:t>SUGGESTED</a:t>
            </a:r>
          </a:p>
          <a:p>
            <a:pPr marL="0" indent="0">
              <a:buNone/>
            </a:pPr>
            <a:r>
              <a:rPr lang="en-IN" b="1" i="1" dirty="0" smtClean="0"/>
              <a:t>Genetic studies – MODY </a:t>
            </a:r>
          </a:p>
          <a:p>
            <a:pPr marL="0" indent="0">
              <a:buNone/>
            </a:pPr>
            <a:r>
              <a:rPr lang="en-IN" b="1" i="1" dirty="0" smtClean="0"/>
              <a:t>Repeat C peptide</a:t>
            </a:r>
          </a:p>
          <a:p>
            <a:pPr marL="0" indent="0">
              <a:buNone/>
            </a:pPr>
            <a:r>
              <a:rPr lang="en-IN" b="1" i="1" dirty="0" smtClean="0"/>
              <a:t>Glucagon stimulated C Peptide</a:t>
            </a:r>
          </a:p>
          <a:p>
            <a:pPr marL="0" indent="0">
              <a:buNone/>
            </a:pPr>
            <a:r>
              <a:rPr lang="en-IN" b="1" i="1" dirty="0" smtClean="0"/>
              <a:t>May add metformin and pioglitazones</a:t>
            </a:r>
          </a:p>
          <a:p>
            <a:pPr marL="0" indent="0">
              <a:buNone/>
            </a:pPr>
            <a:r>
              <a:rPr lang="en-IN" b="1" i="1" dirty="0" smtClean="0"/>
              <a:t>Reduce the dose of insulin</a:t>
            </a:r>
          </a:p>
          <a:p>
            <a:pPr marL="0" indent="0">
              <a:buNone/>
            </a:pPr>
            <a:endParaRPr lang="en-IN" b="1" i="1" dirty="0" smtClean="0"/>
          </a:p>
        </p:txBody>
      </p:sp>
    </p:spTree>
    <p:extLst>
      <p:ext uri="{BB962C8B-B14F-4D97-AF65-F5344CB8AC3E}">
        <p14:creationId xmlns:p14="http://schemas.microsoft.com/office/powerpoint/2010/main" val="27268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To add T . METFORMIN 500mg 1- 0-1</a:t>
            </a:r>
          </a:p>
          <a:p>
            <a:r>
              <a:rPr lang="en-IN" b="1" i="1" dirty="0" smtClean="0"/>
              <a:t>T. </a:t>
            </a:r>
            <a:r>
              <a:rPr lang="en-IN" b="1" i="1" dirty="0" err="1"/>
              <a:t>A</a:t>
            </a:r>
            <a:r>
              <a:rPr lang="en-IN" b="1" i="1" dirty="0" err="1" smtClean="0"/>
              <a:t>carbose</a:t>
            </a:r>
            <a:r>
              <a:rPr lang="en-IN" b="1" i="1" dirty="0" smtClean="0"/>
              <a:t> 50mg 1-1-1</a:t>
            </a:r>
          </a:p>
          <a:p>
            <a:r>
              <a:rPr lang="en-IN" b="1" i="1" dirty="0" smtClean="0"/>
              <a:t>And subsequently wean the dose of insulin</a:t>
            </a:r>
          </a:p>
          <a:p>
            <a:r>
              <a:rPr lang="en-IN" b="1" i="1" dirty="0" smtClean="0"/>
              <a:t>Regular follow up</a:t>
            </a:r>
            <a:endParaRPr lang="en-IN" b="1" i="1" dirty="0"/>
          </a:p>
        </p:txBody>
      </p:sp>
    </p:spTree>
    <p:extLst>
      <p:ext uri="{BB962C8B-B14F-4D97-AF65-F5344CB8AC3E}">
        <p14:creationId xmlns:p14="http://schemas.microsoft.com/office/powerpoint/2010/main" val="334794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AIM OF THE PRESENTATION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b="1" i="1" dirty="0" smtClean="0">
                <a:solidFill>
                  <a:schemeClr val="tx1"/>
                </a:solidFill>
              </a:rPr>
              <a:t>To highlight recent increase in incidence of Type 2 Diabetes mellitus</a:t>
            </a:r>
            <a:r>
              <a:rPr lang="en-IN" sz="2400" b="1" i="1" dirty="0">
                <a:solidFill>
                  <a:schemeClr val="tx1"/>
                </a:solidFill>
              </a:rPr>
              <a:t> </a:t>
            </a:r>
            <a:r>
              <a:rPr lang="en-IN" sz="2400" b="1" i="1" dirty="0" smtClean="0">
                <a:solidFill>
                  <a:schemeClr val="tx1"/>
                </a:solidFill>
              </a:rPr>
              <a:t>in adolescence.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dirty="0" smtClean="0">
                <a:solidFill>
                  <a:schemeClr val="tx1"/>
                </a:solidFill>
              </a:rPr>
              <a:t>To look for stigmata for insulin resistance in young onset Diabetes Mellitus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693" y="4233751"/>
            <a:ext cx="2837130" cy="190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1154954" y="3543300"/>
            <a:ext cx="8825659" cy="2476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7200" dirty="0" smtClean="0">
                <a:solidFill>
                  <a:srgbClr val="FF0000"/>
                </a:solidFill>
              </a:rPr>
              <a:t>THANK YOU </a:t>
            </a:r>
            <a:r>
              <a:rPr lang="en-IN" sz="72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</a:t>
            </a:r>
            <a:endParaRPr lang="en-IN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h/o increased frequency of micturition for the past 2 years</a:t>
            </a:r>
          </a:p>
          <a:p>
            <a:pPr marL="0" indent="0">
              <a:buNone/>
            </a:pPr>
            <a:r>
              <a:rPr lang="en-IN" sz="2800" i="1" dirty="0" smtClean="0"/>
              <a:t> 4 to 5 times in the night time.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h/o polyuria 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burning micturition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h/o polydipsia + : drinks 3 to 4 litres of water/day.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  <a:p>
            <a:pPr marL="0" indent="0">
              <a:buNone/>
            </a:pPr>
            <a:endParaRPr lang="en-IN" sz="28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/>
          </a:p>
        </p:txBody>
      </p:sp>
    </p:spTree>
    <p:extLst>
      <p:ext uri="{BB962C8B-B14F-4D97-AF65-F5344CB8AC3E}">
        <p14:creationId xmlns:p14="http://schemas.microsoft.com/office/powerpoint/2010/main" val="26833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abdominal pain/abdominal distension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</a:t>
            </a:r>
            <a:r>
              <a:rPr lang="en-IN" sz="2800" i="1" dirty="0" err="1" smtClean="0"/>
              <a:t>steatorrhea</a:t>
            </a:r>
            <a:endParaRPr lang="en-IN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</a:t>
            </a:r>
            <a:r>
              <a:rPr lang="en-IN" sz="2800" i="1" dirty="0"/>
              <a:t>h/o cough with expectoration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/>
              <a:t>No h/o </a:t>
            </a:r>
            <a:r>
              <a:rPr lang="en-IN" sz="2800" i="1" dirty="0" smtClean="0"/>
              <a:t>fever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/>
              <a:t>No h/o chest pain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/>
              <a:t>No h/o palpitations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/>
              <a:t>No h/o </a:t>
            </a:r>
            <a:r>
              <a:rPr lang="en-IN" sz="2800" i="1" dirty="0" smtClean="0"/>
              <a:t>breathlessness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i="1" dirty="0" smtClean="0"/>
              <a:t>No h/o syncope</a:t>
            </a:r>
            <a:endParaRPr lang="en-IN" sz="2800" i="1" dirty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05337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</a:t>
            </a:r>
            <a:r>
              <a:rPr lang="en-IN" sz="2400" i="1" dirty="0"/>
              <a:t>h/o weakness of </a:t>
            </a:r>
            <a:r>
              <a:rPr lang="en-IN" sz="2400" i="1" dirty="0" smtClean="0"/>
              <a:t>limbs</a:t>
            </a:r>
            <a:endParaRPr lang="en-IN" sz="24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h/o seizures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h/o headache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h/o easy </a:t>
            </a:r>
            <a:r>
              <a:rPr lang="en-IN" sz="2400" i="1" dirty="0" err="1" smtClean="0"/>
              <a:t>fatiguability</a:t>
            </a:r>
            <a:endParaRPr lang="en-IN" sz="24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h/o altered sensorium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i="1" dirty="0" smtClean="0"/>
              <a:t>No h/o blurring of vision.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97459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5913" y="450761"/>
            <a:ext cx="8911687" cy="1280890"/>
          </a:xfrm>
        </p:spPr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Past history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dirty="0" smtClean="0"/>
              <a:t>Not a known case of</a:t>
            </a:r>
          </a:p>
          <a:p>
            <a:pPr marL="0" indent="0">
              <a:buNone/>
            </a:pPr>
            <a:r>
              <a:rPr lang="en-IN" sz="2000" dirty="0" smtClean="0"/>
              <a:t> Diabetes mellitus</a:t>
            </a:r>
          </a:p>
          <a:p>
            <a:pPr marL="0" indent="0">
              <a:buNone/>
            </a:pPr>
            <a:r>
              <a:rPr lang="en-IN" sz="2000" dirty="0" smtClean="0"/>
              <a:t> TB </a:t>
            </a: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 Bronchial asthma </a:t>
            </a:r>
          </a:p>
          <a:p>
            <a:pPr marL="0" indent="0">
              <a:buNone/>
            </a:pPr>
            <a:r>
              <a:rPr lang="en-IN" sz="2000" dirty="0" smtClean="0"/>
              <a:t> Seizures</a:t>
            </a:r>
          </a:p>
          <a:p>
            <a:pPr marL="0" indent="0">
              <a:buNone/>
            </a:pPr>
            <a:r>
              <a:rPr lang="en-IN" sz="2000" dirty="0" smtClean="0"/>
              <a:t> Rheumatic heart disease</a:t>
            </a:r>
            <a:endParaRPr lang="en-IN" sz="2000" dirty="0"/>
          </a:p>
        </p:txBody>
      </p:sp>
      <p:pic>
        <p:nvPicPr>
          <p:cNvPr id="4" name="Picture 2" descr="C:\Users\Pragatheesh\Music\cll\past histor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042" y="1899076"/>
            <a:ext cx="1964871" cy="3592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07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FF0000"/>
                </a:solidFill>
              </a:rPr>
              <a:t>Personal history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Not a smoker</a:t>
            </a:r>
          </a:p>
          <a:p>
            <a:r>
              <a:rPr lang="en-IN" sz="2400" dirty="0" smtClean="0"/>
              <a:t>Not an alcoholic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400" dirty="0" smtClean="0">
                <a:solidFill>
                  <a:srgbClr val="FF0000"/>
                </a:solidFill>
              </a:rPr>
              <a:t>Developmental history: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tx1"/>
                </a:solidFill>
              </a:rPr>
              <a:t>BIRTH WEIGHT : 2.8 kg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tx1"/>
                </a:solidFill>
              </a:rPr>
              <a:t>Cried immediately after birth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tx1"/>
                </a:solidFill>
              </a:rPr>
              <a:t>Normal developmental milestones attained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chemeClr val="tx1"/>
                </a:solidFill>
              </a:rPr>
              <a:t>No congenital anomalies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83202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>
                <a:solidFill>
                  <a:srgbClr val="FF0000"/>
                </a:solidFill>
              </a:rPr>
              <a:t>Family history</a:t>
            </a:r>
            <a:endParaRPr lang="en-IN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 family history of Diabetes mellitus  present</a:t>
            </a:r>
          </a:p>
          <a:p>
            <a:r>
              <a:rPr lang="en-IN" sz="2800" dirty="0" smtClean="0"/>
              <a:t>Born of 2</a:t>
            </a:r>
            <a:r>
              <a:rPr lang="en-IN" sz="2800" baseline="30000" dirty="0" smtClean="0"/>
              <a:t>nd</a:t>
            </a:r>
            <a:r>
              <a:rPr lang="en-IN" sz="2800" dirty="0" smtClean="0"/>
              <a:t> degree </a:t>
            </a:r>
            <a:r>
              <a:rPr lang="en-IN" sz="2800" dirty="0" err="1" smtClean="0"/>
              <a:t>consanginous</a:t>
            </a:r>
            <a:r>
              <a:rPr lang="en-IN" sz="2800" dirty="0" smtClean="0"/>
              <a:t> marriage.</a:t>
            </a:r>
          </a:p>
          <a:p>
            <a:r>
              <a:rPr lang="en-IN" sz="2800" dirty="0" smtClean="0"/>
              <a:t>Father diagnosed to have Type 2 DM.., 2 years back on OHA ‘S </a:t>
            </a:r>
          </a:p>
          <a:p>
            <a:r>
              <a:rPr lang="en-IN" sz="2800" dirty="0" smtClean="0"/>
              <a:t>No history of GDM in his mother</a:t>
            </a:r>
          </a:p>
          <a:p>
            <a:r>
              <a:rPr lang="en-IN" sz="2800" dirty="0" smtClean="0"/>
              <a:t>Grand father and  Grand mother have T2DM on treatment.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8100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1432</TotalTime>
  <Words>946</Words>
  <Application>Microsoft Office PowerPoint</Application>
  <PresentationFormat>Custom</PresentationFormat>
  <Paragraphs>257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Wisp</vt:lpstr>
      <vt:lpstr> AN INTERESTING CASE OF   “TYPE  2  DIABETES – TEEN”</vt:lpstr>
      <vt:lpstr>Chief complaints</vt:lpstr>
      <vt:lpstr>History of presenting illness</vt:lpstr>
      <vt:lpstr>PowerPoint Presentation</vt:lpstr>
      <vt:lpstr>PowerPoint Presentation</vt:lpstr>
      <vt:lpstr>PowerPoint Presentation</vt:lpstr>
      <vt:lpstr>Past history</vt:lpstr>
      <vt:lpstr>Personal history</vt:lpstr>
      <vt:lpstr>Family history</vt:lpstr>
      <vt:lpstr>GENERAL EXAMINATION</vt:lpstr>
      <vt:lpstr>PowerPoint Presentation</vt:lpstr>
      <vt:lpstr>ACANTHOSIS NIGRICANS</vt:lpstr>
      <vt:lpstr>ANTHROPOMETRY</vt:lpstr>
      <vt:lpstr>VITALS</vt:lpstr>
      <vt:lpstr>SYSTEM EXAMINATION</vt:lpstr>
      <vt:lpstr>PowerPoint Presentation</vt:lpstr>
      <vt:lpstr>INVESTIGATIONS</vt:lpstr>
      <vt:lpstr>Biochemistry </vt:lpstr>
      <vt:lpstr>PowerPoint Presentation</vt:lpstr>
      <vt:lpstr>PowerPoint Presentation</vt:lpstr>
      <vt:lpstr>PowerPoint Presentation</vt:lpstr>
      <vt:lpstr>PowerPoint Presentation</vt:lpstr>
      <vt:lpstr>Provisional Diagnosis</vt:lpstr>
      <vt:lpstr>TREATMENT</vt:lpstr>
      <vt:lpstr>ENDOCRINOLOGIST OPINION  </vt:lpstr>
      <vt:lpstr>OPTHALMOLOGIST OPINION OBTAINED </vt:lpstr>
      <vt:lpstr>PowerPoint Presentation</vt:lpstr>
      <vt:lpstr>FOLLOW UP       On follow up, Patient requires  more than 100 units of insulin /day  Sugar did not come under control ..  Insulin resistance suspected       </vt:lpstr>
      <vt:lpstr>PowerPoint Presentation</vt:lpstr>
      <vt:lpstr>DIABETOLOGIST OPINION </vt:lpstr>
      <vt:lpstr>ENDOCRINOLOGY REVIEW</vt:lpstr>
      <vt:lpstr>PLAN</vt:lpstr>
      <vt:lpstr>AIM OF THE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RARE CAUSE FOR COMPLETE HEART BLOCK</dc:title>
  <dc:creator>Windows User</dc:creator>
  <cp:lastModifiedBy>Sridhar</cp:lastModifiedBy>
  <cp:revision>29</cp:revision>
  <dcterms:created xsi:type="dcterms:W3CDTF">2017-01-31T13:49:14Z</dcterms:created>
  <dcterms:modified xsi:type="dcterms:W3CDTF">2017-03-15T06:29:31Z</dcterms:modified>
</cp:coreProperties>
</file>