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2.xml" ContentType="application/vnd.openxmlformats-officedocument.theme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drawings/drawing1.xml" ContentType="application/vnd.openxmlformats-officedocument.drawingml.chartshapes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0" r:id="rId1"/>
    <p:sldMasterId id="2147483709" r:id="rId2"/>
    <p:sldMasterId id="2147483721" r:id="rId3"/>
  </p:sldMasterIdLst>
  <p:sldIdLst>
    <p:sldId id="256" r:id="rId4"/>
    <p:sldId id="257" r:id="rId5"/>
    <p:sldId id="283" r:id="rId6"/>
    <p:sldId id="317" r:id="rId7"/>
    <p:sldId id="258" r:id="rId8"/>
    <p:sldId id="259" r:id="rId9"/>
    <p:sldId id="261" r:id="rId10"/>
    <p:sldId id="262" r:id="rId11"/>
    <p:sldId id="263" r:id="rId12"/>
    <p:sldId id="264" r:id="rId13"/>
    <p:sldId id="284" r:id="rId14"/>
    <p:sldId id="265" r:id="rId15"/>
    <p:sldId id="285" r:id="rId16"/>
    <p:sldId id="266" r:id="rId17"/>
    <p:sldId id="273" r:id="rId18"/>
    <p:sldId id="274" r:id="rId19"/>
    <p:sldId id="275" r:id="rId20"/>
    <p:sldId id="300" r:id="rId21"/>
    <p:sldId id="302" r:id="rId22"/>
    <p:sldId id="303" r:id="rId23"/>
    <p:sldId id="304" r:id="rId24"/>
    <p:sldId id="305" r:id="rId25"/>
    <p:sldId id="306" r:id="rId26"/>
    <p:sldId id="307" r:id="rId27"/>
    <p:sldId id="308" r:id="rId28"/>
    <p:sldId id="269" r:id="rId29"/>
    <p:sldId id="270" r:id="rId30"/>
    <p:sldId id="267" r:id="rId31"/>
    <p:sldId id="318" r:id="rId32"/>
    <p:sldId id="313" r:id="rId33"/>
    <p:sldId id="314" r:id="rId34"/>
    <p:sldId id="315" r:id="rId35"/>
    <p:sldId id="316" r:id="rId36"/>
    <p:sldId id="260" r:id="rId37"/>
    <p:sldId id="319" r:id="rId38"/>
    <p:sldId id="320" r:id="rId39"/>
    <p:sldId id="272" r:id="rId40"/>
    <p:sldId id="287" r:id="rId41"/>
    <p:sldId id="289" r:id="rId4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owmya Balu" initials="SB" lastIdx="0" clrIdx="0">
    <p:extLst>
      <p:ext uri="{19B8F6BF-5375-455C-9EA6-DF929625EA0E}">
        <p15:presenceInfo xmlns:p15="http://schemas.microsoft.com/office/powerpoint/2012/main" userId="7d597c5815d2927e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00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4" autoAdjust="0"/>
    <p:restoredTop sz="94660"/>
  </p:normalViewPr>
  <p:slideViewPr>
    <p:cSldViewPr snapToGrid="0">
      <p:cViewPr varScale="1">
        <p:scale>
          <a:sx n="78" d="100"/>
          <a:sy n="78" d="100"/>
        </p:scale>
        <p:origin x="87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tableStyles" Target="tableStyles.xml"/><Relationship Id="rId7" Type="http://schemas.openxmlformats.org/officeDocument/2006/relationships/slide" Target="slides/slide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viewProps" Target="view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commentAuthors" Target="commentAuthors.xml"/><Relationship Id="rId8" Type="http://schemas.openxmlformats.org/officeDocument/2006/relationships/slide" Target="slides/slide5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theme" Target="theme/theme1.xml"/><Relationship Id="rId20" Type="http://schemas.openxmlformats.org/officeDocument/2006/relationships/slide" Target="slides/slide17.xml"/><Relationship Id="rId41" Type="http://schemas.openxmlformats.org/officeDocument/2006/relationships/slide" Target="slides/slide38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9.xlsx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Relationship Id="rId4" Type="http://schemas.openxmlformats.org/officeDocument/2006/relationships/chartUserShapes" Target="../drawings/drawing1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.xlsx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7.xlsx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8.xlsx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3200" b="1" i="0" u="none" strike="noStrike" kern="1200" spc="0" baseline="0">
              <a:solidFill>
                <a:srgbClr val="FF0000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Causes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D13C-4318-B441-7912A53124D7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D13C-4318-B441-7912A53124D7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D13C-4318-B441-7912A53124D7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D13C-4318-B441-7912A53124D7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Sheet1!$A$2:$A$5</c:f>
              <c:strCache>
                <c:ptCount val="4"/>
                <c:pt idx="0">
                  <c:v>GT</c:v>
                </c:pt>
                <c:pt idx="1">
                  <c:v>Pre-eclampsia</c:v>
                </c:pt>
                <c:pt idx="2">
                  <c:v>ITP</c:v>
                </c:pt>
                <c:pt idx="3">
                  <c:v>Others</c:v>
                </c:pt>
              </c:strCache>
            </c:strRef>
          </c:cat>
          <c:val>
            <c:numRef>
              <c:f>Sheet1!$B$2:$B$5</c:f>
              <c:numCache>
                <c:formatCode>0%</c:formatCode>
                <c:ptCount val="4"/>
                <c:pt idx="0">
                  <c:v>0.76</c:v>
                </c:pt>
                <c:pt idx="1">
                  <c:v>0.2</c:v>
                </c:pt>
                <c:pt idx="2">
                  <c:v>0.03</c:v>
                </c:pt>
                <c:pt idx="3">
                  <c:v>0.01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1D1-43DB-99D5-1B2A18DF0EE2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plt &lt; 50K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4158-4121-ADF9-735159CCE1A9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4158-4121-ADF9-735159CCE1A9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4158-4121-ADF9-735159CCE1A9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4158-4121-ADF9-735159CCE1A9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4158-4121-ADF9-735159CCE1A9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4158-4121-ADF9-735159CCE1A9}"/>
              </c:ext>
            </c:extLst>
          </c:dPt>
          <c:cat>
            <c:strRef>
              <c:f>Sheet1!$A$2:$A$7</c:f>
              <c:strCache>
                <c:ptCount val="6"/>
                <c:pt idx="0">
                  <c:v>PRE-ECLAMPSIA</c:v>
                </c:pt>
                <c:pt idx="1">
                  <c:v>ITP</c:v>
                </c:pt>
                <c:pt idx="2">
                  <c:v>GT</c:v>
                </c:pt>
                <c:pt idx="3">
                  <c:v>HT</c:v>
                </c:pt>
                <c:pt idx="4">
                  <c:v>TTP/HUS</c:v>
                </c:pt>
                <c:pt idx="5">
                  <c:v>OTHERS</c:v>
                </c:pt>
              </c:strCache>
            </c:strRef>
          </c:cat>
          <c:val>
            <c:numRef>
              <c:f>Sheet1!$B$2:$B$7</c:f>
              <c:numCache>
                <c:formatCode>General</c:formatCode>
                <c:ptCount val="6"/>
                <c:pt idx="0">
                  <c:v>78</c:v>
                </c:pt>
                <c:pt idx="1">
                  <c:v>20</c:v>
                </c:pt>
                <c:pt idx="2">
                  <c:v>3</c:v>
                </c:pt>
                <c:pt idx="3">
                  <c:v>7</c:v>
                </c:pt>
                <c:pt idx="4">
                  <c:v>10</c:v>
                </c:pt>
                <c:pt idx="5">
                  <c:v>12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67C-4DF6-B647-EB9BBC25E9D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2621359223300971"/>
          <c:y val="0.8425404119633052"/>
          <c:w val="0.79611650485436891"/>
          <c:h val="0.15745958803669471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pie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Causes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1D06-46A7-9C03-79122C70AF41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1D06-46A7-9C03-79122C70AF41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1D06-46A7-9C03-79122C70AF41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1D06-46A7-9C03-79122C70AF41}"/>
              </c:ext>
            </c:extLst>
          </c:dPt>
          <c:cat>
            <c:strRef>
              <c:f>Sheet1!$A$2:$A$5</c:f>
              <c:strCache>
                <c:ptCount val="4"/>
                <c:pt idx="0">
                  <c:v>ITP</c:v>
                </c:pt>
                <c:pt idx="1">
                  <c:v>HT</c:v>
                </c:pt>
                <c:pt idx="2">
                  <c:v>TTP/HUS</c:v>
                </c:pt>
                <c:pt idx="3">
                  <c:v>Others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75</c:v>
                </c:pt>
                <c:pt idx="1">
                  <c:v>15</c:v>
                </c:pt>
                <c:pt idx="2">
                  <c:v>5</c:v>
                </c:pt>
                <c:pt idx="3">
                  <c:v>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1D06-46A7-9C03-79122C70AF4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pie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autoTitleDeleted val="0"/>
    <c:plotArea>
      <c:layout/>
      <c:pie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3.6839145106861646E-4"/>
          <c:y val="0.7374143570046725"/>
          <c:w val="0.99628702662167234"/>
          <c:h val="0.26258564299532755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b="1"/>
      </a:pPr>
      <a:endParaRPr lang="en-US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pie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plt &lt; 1L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C404-47C1-BD61-802B9BBBE854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C404-47C1-BD61-802B9BBBE854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C404-47C1-BD61-802B9BBBE854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C404-47C1-BD61-802B9BBBE854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C404-47C1-BD61-802B9BBBE854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C404-47C1-BD61-802B9BBBE854}"/>
              </c:ext>
            </c:extLst>
          </c:dPt>
          <c:cat>
            <c:strRef>
              <c:f>Sheet1!$A$2:$A$7</c:f>
              <c:strCache>
                <c:ptCount val="6"/>
                <c:pt idx="0">
                  <c:v>ITP</c:v>
                </c:pt>
                <c:pt idx="1">
                  <c:v>HT</c:v>
                </c:pt>
                <c:pt idx="2">
                  <c:v>TTP/HUS</c:v>
                </c:pt>
                <c:pt idx="3">
                  <c:v>PRE-ECLAMPSIA</c:v>
                </c:pt>
                <c:pt idx="4">
                  <c:v>OTHERS</c:v>
                </c:pt>
                <c:pt idx="5">
                  <c:v>GT</c:v>
                </c:pt>
              </c:strCache>
            </c:strRef>
          </c:cat>
          <c:val>
            <c:numRef>
              <c:f>Sheet1!$B$2:$B$7</c:f>
              <c:numCache>
                <c:formatCode>General</c:formatCode>
                <c:ptCount val="6"/>
                <c:pt idx="0">
                  <c:v>70</c:v>
                </c:pt>
                <c:pt idx="1">
                  <c:v>10</c:v>
                </c:pt>
                <c:pt idx="2">
                  <c:v>4</c:v>
                </c:pt>
                <c:pt idx="3">
                  <c:v>10</c:v>
                </c:pt>
                <c:pt idx="4">
                  <c:v>10</c:v>
                </c:pt>
                <c:pt idx="5">
                  <c:v>18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C404-47C1-BD61-802B9BBBE85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3.6839145106861646E-4"/>
          <c:y val="0.90278016772954139"/>
          <c:w val="0.99628702662167234"/>
          <c:h val="9.721983227045862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plt &gt;1L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469F-491F-9A31-1B0BD84347C9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469F-491F-9A31-1B0BD84347C9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469F-491F-9A31-1B0BD84347C9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469F-491F-9A31-1B0BD84347C9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469F-491F-9A31-1B0BD84347C9}"/>
              </c:ext>
            </c:extLst>
          </c:dPt>
          <c:cat>
            <c:strRef>
              <c:f>Sheet1!$A$2:$A$6</c:f>
              <c:strCache>
                <c:ptCount val="5"/>
                <c:pt idx="0">
                  <c:v>GT</c:v>
                </c:pt>
                <c:pt idx="1">
                  <c:v>ITP</c:v>
                </c:pt>
                <c:pt idx="2">
                  <c:v>HT</c:v>
                </c:pt>
                <c:pt idx="3">
                  <c:v>TTP/HUS</c:v>
                </c:pt>
                <c:pt idx="4">
                  <c:v>Others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50</c:v>
                </c:pt>
                <c:pt idx="1">
                  <c:v>25</c:v>
                </c:pt>
                <c:pt idx="2">
                  <c:v>10</c:v>
                </c:pt>
                <c:pt idx="3">
                  <c:v>5</c:v>
                </c:pt>
                <c:pt idx="4">
                  <c:v>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469F-491F-9A31-1B0BD84347C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plt &gt; 1L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88FC-4C02-8AA4-02239570E53F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88FC-4C02-8AA4-02239570E53F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88FC-4C02-8AA4-02239570E53F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88FC-4C02-8AA4-02239570E53F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88FC-4C02-8AA4-02239570E53F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88FC-4C02-8AA4-02239570E53F}"/>
              </c:ext>
            </c:extLst>
          </c:dPt>
          <c:cat>
            <c:strRef>
              <c:f>Sheet1!$A$2:$A$7</c:f>
              <c:strCache>
                <c:ptCount val="6"/>
                <c:pt idx="0">
                  <c:v>GT</c:v>
                </c:pt>
                <c:pt idx="1">
                  <c:v>PRE-ECLAMPSIA</c:v>
                </c:pt>
                <c:pt idx="2">
                  <c:v>TTP/HUS</c:v>
                </c:pt>
                <c:pt idx="3">
                  <c:v>HT</c:v>
                </c:pt>
                <c:pt idx="4">
                  <c:v>ITP</c:v>
                </c:pt>
                <c:pt idx="5">
                  <c:v>0THERS</c:v>
                </c:pt>
              </c:strCache>
            </c:strRef>
          </c:cat>
          <c:val>
            <c:numRef>
              <c:f>Sheet1!$B$2:$B$7</c:f>
              <c:numCache>
                <c:formatCode>General</c:formatCode>
                <c:ptCount val="6"/>
                <c:pt idx="0">
                  <c:v>75</c:v>
                </c:pt>
                <c:pt idx="1">
                  <c:v>25</c:v>
                </c:pt>
                <c:pt idx="2">
                  <c:v>3</c:v>
                </c:pt>
                <c:pt idx="3">
                  <c:v>3</c:v>
                </c:pt>
                <c:pt idx="4">
                  <c:v>3</c:v>
                </c:pt>
                <c:pt idx="5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88FC-4C02-8AA4-02239570E53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7.1782178217821777E-2"/>
          <c:y val="0.81509853692603418"/>
          <c:w val="0.78050596398222494"/>
          <c:h val="0.1798735661993583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withinLinear" id="14">
  <a:schemeClr val="accent1"/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C96E184-D5D8-4AA1-AB68-38E6357ABB5D}" type="doc">
      <dgm:prSet loTypeId="urn:microsoft.com/office/officeart/2009/3/layout/IncreasingArrowsProcess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FF3B91E-3BE7-4706-A5F6-1A3BC61222D5}" type="pres">
      <dgm:prSet presAssocID="{FC96E184-D5D8-4AA1-AB68-38E6357ABB5D}" presName="Name0" presStyleCnt="0">
        <dgm:presLayoutVars>
          <dgm:chMax val="5"/>
          <dgm:chPref val="5"/>
          <dgm:dir/>
          <dgm:animLvl val="lvl"/>
        </dgm:presLayoutVars>
      </dgm:prSet>
      <dgm:spPr/>
    </dgm:pt>
  </dgm:ptLst>
  <dgm:cxnLst>
    <dgm:cxn modelId="{C610544D-99FA-4912-A4FE-14B04263C26F}" type="presOf" srcId="{FC96E184-D5D8-4AA1-AB68-38E6357ABB5D}" destId="{3FF3B91E-3BE7-4706-A5F6-1A3BC61222D5}" srcOrd="0" destOrd="0" presId="urn:microsoft.com/office/officeart/2009/3/layout/IncreasingArrows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3/layout/IncreasingArrowsProcess">
  <dgm:title val=""/>
  <dgm:desc val=""/>
  <dgm:catLst>
    <dgm:cat type="process" pri="5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clrData>
  <dgm:layoutNode name="Name0">
    <dgm:varLst>
      <dgm:chMax val="5"/>
      <dgm:chPref val="5"/>
      <dgm:dir/>
      <dgm:animLvl val="lvl"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choose name="Name3">
          <dgm:if name="Name4" axis="ch ch" ptType="node node" func="cnt" op="equ" val="0">
            <dgm:alg type="composite">
              <dgm:param type="ar" val="6.8662"/>
            </dgm:alg>
            <dgm:choose name="Name5">
              <dgm:if name="Name6" func="var" arg="dir" op="equ" val="norm">
                <dgm:constrLst>
                  <dgm:constr type="primFontSz" for="des" forName="parentText1" val="65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/>
                </dgm:constrLst>
              </dgm:if>
              <dgm:else name="Name7">
                <dgm:constrLst>
                  <dgm:constr type="primFontSz" for="des" forName="parentText1" val="65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/>
                </dgm:constrLst>
              </dgm:else>
            </dgm:choose>
          </dgm:if>
          <dgm:else name="Name8">
            <dgm:alg type="composite">
              <dgm:param type="ar" val="1.9864"/>
            </dgm:alg>
            <dgm:choose name="Name9">
              <dgm:if name="Name1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93"/>
                  <dgm:constr type="l" for="ch" forName="childText1" refType="w" fact="0"/>
                  <dgm:constr type="t" for="ch" forName="childText1" refType="h" fact="0.224"/>
                  <dgm:constr type="w" for="ch" forName="childText1" refType="w" fact="0.9241"/>
                  <dgm:constr type="h" for="ch" forName="childText1" refType="h" fact="0.776"/>
                </dgm:constrLst>
              </dgm:if>
              <dgm:else name="Name1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93"/>
                  <dgm:constr type="l" for="ch" forName="childText1" refType="w" fact="0.076"/>
                  <dgm:constr type="t" for="ch" forName="childText1" refType="h" fact="0.224"/>
                  <dgm:constr type="w" for="ch" forName="childText1" refType="w" fact="0.9241"/>
                  <dgm:constr type="h" for="ch" forName="childText1" refType="h" fact="0.776"/>
                </dgm:constrLst>
              </dgm:else>
            </dgm:choose>
          </dgm:else>
        </dgm:choose>
      </dgm:if>
      <dgm:if name="Name12" axis="ch" ptType="node" func="cnt" op="equ" val="2">
        <dgm:choose name="Name13">
          <dgm:if name="Name14" axis="ch ch" ptType="node node" func="cnt" op="equ" val="0">
            <dgm:alg type="composite">
              <dgm:param type="ar" val="5.1498"/>
            </dgm:alg>
            <dgm:choose name="Name15">
              <dgm:if name="Name1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7501"/>
                  <dgm:constr type="l" for="ch" forName="parentText2" refType="w" fact="0.462"/>
                  <dgm:constr type="t" for="ch" forName="parentText2" refType="h" fact="0.2499"/>
                  <dgm:constr type="w" for="ch" forName="parentText2" refType="w" fact="0.538"/>
                  <dgm:constr type="h" for="ch" forName="parentText2" refType="h" fact="0.7501"/>
                </dgm:constrLst>
              </dgm:if>
              <dgm:else name="Name1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7501"/>
                  <dgm:constr type="l" for="ch" forName="parentText2" refType="w" fact="0"/>
                  <dgm:constr type="t" for="ch" forName="parentText2" refType="h" fact="0.2499"/>
                  <dgm:constr type="w" for="ch" forName="parentText2" refType="w" fact="0.538"/>
                  <dgm:constr type="h" for="ch" forName="parentText2" refType="h" fact="0.7501"/>
                </dgm:constrLst>
              </dgm:else>
            </dgm:choose>
          </dgm:if>
          <dgm:else name="Name18">
            <dgm:alg type="composite">
              <dgm:param type="ar" val="2.0563"/>
            </dgm:alg>
            <dgm:choose name="Name19">
              <dgm:if name="Name2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parentText2" refType="primFontSz" refFor="des" refForName="parentText1" op="equ"/>
                  <dgm:constr type="primFontSz" for="des" forName="childText2" refType="primFontSz" refFor="des" refForName="child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995"/>
                  <dgm:constr type="l" for="ch" forName="parentText2" refType="w" fact="0.462"/>
                  <dgm:constr type="t" for="ch" forName="parentText2" refType="h" fact="0.0998"/>
                  <dgm:constr type="w" for="ch" forName="parentText2" refType="w" fact="0.538"/>
                  <dgm:constr type="h" for="ch" forName="parentText2" refType="h" fact="0.2995"/>
                  <dgm:constr type="l" for="ch" forName="childText1" refType="w" fact="0"/>
                  <dgm:constr type="t" for="ch" forName="childText1" refType="h" fact="0.2317"/>
                  <dgm:constr type="w" for="ch" forName="childText1" refType="w" fact="0.462"/>
                  <dgm:constr type="h" for="ch" forName="childText1" refType="h" fact="0.6685"/>
                  <dgm:constr type="l" for="ch" forName="childText2" refType="w" fact="0.462"/>
                  <dgm:constr type="t" for="ch" forName="childText2" refType="h" fact="0.3315"/>
                  <dgm:constr type="w" for="ch" forName="childText2" refType="w" fact="0.462"/>
                  <dgm:constr type="h" for="ch" forName="childText2" refType="h" fact="0.6685"/>
                </dgm:constrLst>
              </dgm:if>
              <dgm:else name="Name2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parentText2" refType="primFontSz" refFor="des" refForName="parentText1" op="equ"/>
                  <dgm:constr type="primFontSz" for="des" forName="childText2" refType="primFontSz" refFor="des" refForName="child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995"/>
                  <dgm:constr type="l" for="ch" forName="parentText2" refType="w" fact="0"/>
                  <dgm:constr type="t" for="ch" forName="parentText2" refType="h" fact="0.0998"/>
                  <dgm:constr type="w" for="ch" forName="parentText2" refType="w" fact="0.538"/>
                  <dgm:constr type="h" for="ch" forName="parentText2" refType="h" fact="0.2995"/>
                  <dgm:constr type="l" for="ch" forName="childText1" refType="w" fact="0.538"/>
                  <dgm:constr type="t" for="ch" forName="childText1" refType="h" fact="0.2317"/>
                  <dgm:constr type="w" for="ch" forName="childText1" refType="w" fact="0.462"/>
                  <dgm:constr type="h" for="ch" forName="childText1" refType="h" fact="0.6685"/>
                  <dgm:constr type="l" for="ch" forName="childText2" refType="w" fact="0.076"/>
                  <dgm:constr type="t" for="ch" forName="childText2" refType="h" fact="0.3315"/>
                  <dgm:constr type="w" for="ch" forName="childText2" refType="w" fact="0.462"/>
                  <dgm:constr type="h" for="ch" forName="childText2" refType="h" fact="0.6685"/>
                </dgm:constrLst>
              </dgm:else>
            </dgm:choose>
          </dgm:else>
        </dgm:choose>
      </dgm:if>
      <dgm:if name="Name22" axis="ch" ptType="node" func="cnt" op="equ" val="3">
        <dgm:choose name="Name23">
          <dgm:if name="Name24" axis="ch ch" ptType="node node" func="cnt" op="equ" val="0">
            <dgm:alg type="composite">
              <dgm:param type="ar" val="4.1198"/>
            </dgm:alg>
            <dgm:choose name="Name25">
              <dgm:if name="Name2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6"/>
                  <dgm:constr type="l" for="ch" forName="parentText2" refType="w" fact="0.308"/>
                  <dgm:constr type="t" for="ch" forName="parentText2" refType="h" fact="0.2"/>
                  <dgm:constr type="w" for="ch" forName="parentText2" refType="w" fact="0.692"/>
                  <dgm:constr type="h" for="ch" forName="parentText2" refType="h" fact="0.6"/>
                  <dgm:constr type="l" for="ch" forName="parentText3" refType="w" fact="0.616"/>
                  <dgm:constr type="t" for="ch" forName="parentText3" refType="h" fact="0.4"/>
                  <dgm:constr type="w" for="ch" forName="parentText3" refType="w" fact="0.384"/>
                  <dgm:constr type="h" for="ch" forName="parentText3" refType="h" fact="0.6"/>
                </dgm:constrLst>
              </dgm:if>
              <dgm:else name="Name2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6"/>
                  <dgm:constr type="l" for="ch" forName="parentText2" refType="w" fact="0"/>
                  <dgm:constr type="t" for="ch" forName="parentText2" refType="h" fact="0.2"/>
                  <dgm:constr type="w" for="ch" forName="parentText2" refType="w" fact="0.692"/>
                  <dgm:constr type="h" for="ch" forName="parentText2" refType="h" fact="0.6"/>
                  <dgm:constr type="l" for="ch" forName="parentText3" refType="w" fact="0"/>
                  <dgm:constr type="t" for="ch" forName="parentText3" refType="h" fact="0.4"/>
                  <dgm:constr type="w" for="ch" forName="parentText3" refType="w" fact="0.384"/>
                  <dgm:constr type="h" for="ch" forName="parentText3" refType="h" fact="0.6"/>
                </dgm:constrLst>
              </dgm:else>
            </dgm:choose>
          </dgm:if>
          <dgm:else name="Name28">
            <dgm:alg type="composite">
              <dgm:param type="ar" val="2.0702"/>
            </dgm:alg>
            <dgm:choose name="Name29">
              <dgm:if name="Name3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l" for="ch" forName="childText1" refType="w" fact="0"/>
                  <dgm:constr type="t" for="ch" forName="childText1" refType="h" fact="0.2325"/>
                  <dgm:constr type="w" for="ch" forName="childText1" refType="w" fact="0.308"/>
                  <dgm:constr type="h" for="ch" forName="childText1" refType="h" fact="0.5808"/>
                  <dgm:constr type="l" for="ch" forName="childText2" refType="w" fact="0.308"/>
                  <dgm:constr type="t" for="ch" forName="childText2" refType="h" fact="0.333"/>
                  <dgm:constr type="w" for="ch" forName="childText2" refType="w" fact="0.308"/>
                  <dgm:constr type="h" for="ch" forName="childText2" refType="h" fact="0.5808"/>
                  <dgm:constr type="l" for="ch" forName="childText3" refType="w" fact="0.616"/>
                  <dgm:constr type="t" for="ch" forName="childText3" refType="h" fact="0.4335"/>
                  <dgm:constr type="w" for="ch" forName="childText3" refType="w" fact="0.308"/>
                  <dgm:constr type="h" for="ch" forName="childText3" refType="h" fact="0.572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3015"/>
                  <dgm:constr type="l" for="ch" forName="parentText2" refType="w" fact="0.308"/>
                  <dgm:constr type="t" for="ch" forName="parentText2" refType="h" fact="0.1005"/>
                  <dgm:constr type="w" for="ch" forName="parentText2" refType="w" fact="0.692"/>
                  <dgm:constr type="h" for="ch" forName="parentText2" refType="h" fact="0.3015"/>
                  <dgm:constr type="l" for="ch" forName="parentText3" refType="w" fact="0.616"/>
                  <dgm:constr type="t" for="ch" forName="parentText3" refType="h" fact="0.201"/>
                  <dgm:constr type="w" for="ch" forName="parentText3" refType="w" fact="0.384"/>
                  <dgm:constr type="h" for="ch" forName="parentText3" refType="h" fact="0.3015"/>
                </dgm:constrLst>
              </dgm:if>
              <dgm:else name="Name3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l" for="ch" forName="childText1" refType="w" fact="0.692"/>
                  <dgm:constr type="t" for="ch" forName="childText1" refType="h" fact="0.2325"/>
                  <dgm:constr type="w" for="ch" forName="childText1" refType="w" fact="0.308"/>
                  <dgm:constr type="h" for="ch" forName="childText1" refType="h" fact="0.5808"/>
                  <dgm:constr type="l" for="ch" forName="childText2" refType="w" fact="0.384"/>
                  <dgm:constr type="t" for="ch" forName="childText2" refType="h" fact="0.333"/>
                  <dgm:constr type="w" for="ch" forName="childText2" refType="w" fact="0.308"/>
                  <dgm:constr type="h" for="ch" forName="childText2" refType="h" fact="0.5808"/>
                  <dgm:constr type="l" for="ch" forName="childText3" refType="w" fact="0.076"/>
                  <dgm:constr type="t" for="ch" forName="childText3" refType="h" fact="0.4335"/>
                  <dgm:constr type="w" for="ch" forName="childText3" refType="w" fact="0.308"/>
                  <dgm:constr type="h" for="ch" forName="childText3" refType="h" fact="0.572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3015"/>
                  <dgm:constr type="l" for="ch" forName="parentText2" refType="w" fact="0"/>
                  <dgm:constr type="t" for="ch" forName="parentText2" refType="h" fact="0.1005"/>
                  <dgm:constr type="w" for="ch" forName="parentText2" refType="w" fact="0.692"/>
                  <dgm:constr type="h" for="ch" forName="parentText2" refType="h" fact="0.3015"/>
                  <dgm:constr type="l" for="ch" forName="parentText3" refType="w" fact="0"/>
                  <dgm:constr type="t" for="ch" forName="parentText3" refType="h" fact="0.201"/>
                  <dgm:constr type="w" for="ch" forName="parentText3" refType="w" fact="0.384"/>
                  <dgm:constr type="h" for="ch" forName="parentText3" refType="h" fact="0.3015"/>
                </dgm:constrLst>
              </dgm:else>
            </dgm:choose>
          </dgm:else>
        </dgm:choose>
      </dgm:if>
      <dgm:if name="Name32" axis="ch" ptType="node" func="cnt" op="equ" val="4">
        <dgm:choose name="Name33">
          <dgm:if name="Name34" axis="ch ch" ptType="node node" func="cnt" op="equ" val="0">
            <dgm:alg type="composite">
              <dgm:param type="ar" val="3.435"/>
            </dgm:alg>
            <dgm:choose name="Name35">
              <dgm:if name="Name3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5001"/>
                  <dgm:constr type="l" for="ch" forName="parentText2" refType="w" fact="0.2305"/>
                  <dgm:constr type="t" for="ch" forName="parentText2" refType="h" fact="0.1666"/>
                  <dgm:constr type="w" for="ch" forName="parentText2" refType="w" fact="0.7695"/>
                  <dgm:constr type="h" for="ch" forName="parentText2" refType="h" fact="0.5001"/>
                  <dgm:constr type="l" for="ch" forName="parentText3" refType="w" fact="0.461"/>
                  <dgm:constr type="t" for="ch" forName="parentText3" refType="h" fact="0.3333"/>
                  <dgm:constr type="w" for="ch" forName="parentText3" refType="w" fact="0.539"/>
                  <dgm:constr type="h" for="ch" forName="parentText3" refType="h" fact="0.5001"/>
                  <dgm:constr type="l" for="ch" forName="parentText4" refType="w" fact="0.6915"/>
                  <dgm:constr type="t" for="ch" forName="parentText4" refType="h" fact="0.4999"/>
                  <dgm:constr type="w" for="ch" forName="parentText4" refType="w" fact="0.3085"/>
                  <dgm:constr type="h" for="ch" forName="parentText4" refType="h" fact="0.5001"/>
                </dgm:constrLst>
              </dgm:if>
              <dgm:else name="Name3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5001"/>
                  <dgm:constr type="l" for="ch" forName="parentText2" refType="w" fact="0"/>
                  <dgm:constr type="t" for="ch" forName="parentText2" refType="h" fact="0.1666"/>
                  <dgm:constr type="w" for="ch" forName="parentText2" refType="w" fact="0.7695"/>
                  <dgm:constr type="h" for="ch" forName="parentText2" refType="h" fact="0.5001"/>
                  <dgm:constr type="l" for="ch" forName="parentText3" refType="w" fact="0"/>
                  <dgm:constr type="t" for="ch" forName="parentText3" refType="h" fact="0.3333"/>
                  <dgm:constr type="w" for="ch" forName="parentText3" refType="w" fact="0.539"/>
                  <dgm:constr type="h" for="ch" forName="parentText3" refType="h" fact="0.5001"/>
                  <dgm:constr type="l" for="ch" forName="parentText4" refType="w" fact="0"/>
                  <dgm:constr type="t" for="ch" forName="parentText4" refType="h" fact="0.4999"/>
                  <dgm:constr type="w" for="ch" forName="parentText4" refType="w" fact="0.3085"/>
                  <dgm:constr type="h" for="ch" forName="parentText4" refType="h" fact="0.5001"/>
                </dgm:constrLst>
              </dgm:else>
            </dgm:choose>
          </dgm:if>
          <dgm:else name="Name38">
            <dgm:alg type="composite">
              <dgm:param type="ar" val="1.9377"/>
            </dgm:alg>
            <dgm:choose name="Name39">
              <dgm:if name="Name4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l" for="ch" forName="childText1" refType="w" fact="0"/>
                  <dgm:constr type="t" for="ch" forName="childText1" refType="h" fact="0.218"/>
                  <dgm:constr type="w" for="ch" forName="childText1" refType="w" fact="0.2305"/>
                  <dgm:constr type="h" for="ch" forName="childText1" refType="h" fact="0.5218"/>
                  <dgm:constr type="l" for="ch" forName="childText2" refType="w" fact="0.2305"/>
                  <dgm:constr type="t" for="ch" forName="childText2" refType="h" fact="0.312"/>
                  <dgm:constr type="w" for="ch" forName="childText2" refType="w" fact="0.2305"/>
                  <dgm:constr type="h" for="ch" forName="childText2" refType="h" fact="0.5085"/>
                  <dgm:constr type="l" for="ch" forName="childText3" refType="w" fact="0.461"/>
                  <dgm:constr type="t" for="ch" forName="childText3" refType="h" fact="0.406"/>
                  <dgm:constr type="w" for="ch" forName="childText3" refType="w" fact="0.2305"/>
                  <dgm:constr type="h" for="ch" forName="childText3" refType="h" fact="0.5119"/>
                  <dgm:constr type="l" for="ch" forName="childText4" refType="w" fact="0.6915"/>
                  <dgm:constr type="t" for="ch" forName="childText4" refType="h" fact="0.5"/>
                  <dgm:constr type="w" for="ch" forName="childText4" refType="w" fact="0.2326"/>
                  <dgm:constr type="h" for="ch" forName="childText4" refType="h" fact="0.5179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21"/>
                  <dgm:constr type="l" for="ch" forName="parentText2" refType="w" fact="0.2305"/>
                  <dgm:constr type="t" for="ch" forName="parentText2" refType="h" fact="0.094"/>
                  <dgm:constr type="w" for="ch" forName="parentText2" refType="w" fact="0.7695"/>
                  <dgm:constr type="h" for="ch" forName="parentText2" refType="h" fact="0.2821"/>
                  <dgm:constr type="l" for="ch" forName="parentText3" refType="w" fact="0.461"/>
                  <dgm:constr type="t" for="ch" forName="parentText3" refType="h" fact="0.188"/>
                  <dgm:constr type="w" for="ch" forName="parentText3" refType="w" fact="0.539"/>
                  <dgm:constr type="h" for="ch" forName="parentText3" refType="h" fact="0.2821"/>
                  <dgm:constr type="l" for="ch" forName="parentText4" refType="w" fact="0.6915"/>
                  <dgm:constr type="t" for="ch" forName="parentText4" refType="h" fact="0.282"/>
                  <dgm:constr type="w" for="ch" forName="parentText4" refType="w" fact="0.3085"/>
                  <dgm:constr type="h" for="ch" forName="parentText4" refType="h" fact="0.2821"/>
                </dgm:constrLst>
              </dgm:if>
              <dgm:else name="Name4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l" for="ch" forName="childText1" refType="w" fact="0.7695"/>
                  <dgm:constr type="t" for="ch" forName="childText1" refType="h" fact="0.218"/>
                  <dgm:constr type="w" for="ch" forName="childText1" refType="w" fact="0.2305"/>
                  <dgm:constr type="h" for="ch" forName="childText1" refType="h" fact="0.5218"/>
                  <dgm:constr type="l" for="ch" forName="childText2" refType="w" fact="0.539"/>
                  <dgm:constr type="t" for="ch" forName="childText2" refType="h" fact="0.312"/>
                  <dgm:constr type="w" for="ch" forName="childText2" refType="w" fact="0.2305"/>
                  <dgm:constr type="h" for="ch" forName="childText2" refType="h" fact="0.5085"/>
                  <dgm:constr type="l" for="ch" forName="childText3" refType="w" fact="0.3085"/>
                  <dgm:constr type="t" for="ch" forName="childText3" refType="h" fact="0.406"/>
                  <dgm:constr type="w" for="ch" forName="childText3" refType="w" fact="0.2305"/>
                  <dgm:constr type="h" for="ch" forName="childText3" refType="h" fact="0.5119"/>
                  <dgm:constr type="l" for="ch" forName="childText4" refType="w" fact="0.076"/>
                  <dgm:constr type="t" for="ch" forName="childText4" refType="h" fact="0.5"/>
                  <dgm:constr type="w" for="ch" forName="childText4" refType="w" fact="0.2346"/>
                  <dgm:constr type="h" for="ch" forName="childText4" refType="h" fact="0.5179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21"/>
                  <dgm:constr type="l" for="ch" forName="parentText2" refType="w" fact="0"/>
                  <dgm:constr type="t" for="ch" forName="parentText2" refType="h" fact="0.094"/>
                  <dgm:constr type="w" for="ch" forName="parentText2" refType="w" fact="0.7695"/>
                  <dgm:constr type="h" for="ch" forName="parentText2" refType="h" fact="0.2821"/>
                  <dgm:constr type="l" for="ch" forName="parentText3" refType="w" fact="0"/>
                  <dgm:constr type="t" for="ch" forName="parentText3" refType="h" fact="0.188"/>
                  <dgm:constr type="w" for="ch" forName="parentText3" refType="w" fact="0.539"/>
                  <dgm:constr type="h" for="ch" forName="parentText3" refType="h" fact="0.2821"/>
                  <dgm:constr type="l" for="ch" forName="parentText4" refType="w" fact="0"/>
                  <dgm:constr type="t" for="ch" forName="parentText4" refType="h" fact="0.282"/>
                  <dgm:constr type="w" for="ch" forName="parentText4" refType="w" fact="0.3085"/>
                  <dgm:constr type="h" for="ch" forName="parentText4" refType="h" fact="0.2821"/>
                </dgm:constrLst>
              </dgm:else>
            </dgm:choose>
          </dgm:else>
        </dgm:choose>
      </dgm:if>
      <dgm:else name="Name42">
        <dgm:choose name="Name43">
          <dgm:if name="Name44" axis="ch ch" ptType="node node" func="cnt" op="equ" val="0">
            <dgm:alg type="composite">
              <dgm:param type="ar" val="2.9463"/>
            </dgm:alg>
            <dgm:choose name="Name45">
              <dgm:if name="Name4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4285"/>
                  <dgm:constr type="l" for="ch" forName="parentText2" refType="w" fact="0.1848"/>
                  <dgm:constr type="t" for="ch" forName="parentText2" refType="h" fact="0.1429"/>
                  <dgm:constr type="w" for="ch" forName="parentText2" refType="w" fact="0.8152"/>
                  <dgm:constr type="h" for="ch" forName="parentText2" refType="h" fact="0.4285"/>
                  <dgm:constr type="l" for="ch" forName="parentText3" refType="w" fact="0.3696"/>
                  <dgm:constr type="t" for="ch" forName="parentText3" refType="h" fact="0.2858"/>
                  <dgm:constr type="w" for="ch" forName="parentText3" refType="w" fact="0.6304"/>
                  <dgm:constr type="h" for="ch" forName="parentText3" refType="h" fact="0.4285"/>
                  <dgm:constr type="l" for="ch" forName="parentText4" refType="w" fact="0.5545"/>
                  <dgm:constr type="t" for="ch" forName="parentText4" refType="h" fact="0.4286"/>
                  <dgm:constr type="w" for="ch" forName="parentText4" refType="w" fact="0.4455"/>
                  <dgm:constr type="h" for="ch" forName="parentText4" refType="h" fact="0.4285"/>
                  <dgm:constr type="l" for="ch" forName="parentText5" refType="w" fact="0.7393"/>
                  <dgm:constr type="t" for="ch" forName="parentText5" refType="h" fact="0.5715"/>
                  <dgm:constr type="w" for="ch" forName="parentText5" refType="w" fact="0.2607"/>
                  <dgm:constr type="h" for="ch" forName="parentText5" refType="h" fact="0.4285"/>
                </dgm:constrLst>
              </dgm:if>
              <dgm:else name="Name4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4285"/>
                  <dgm:constr type="l" for="ch" forName="parentText2" refType="w" fact="0"/>
                  <dgm:constr type="t" for="ch" forName="parentText2" refType="h" fact="0.1429"/>
                  <dgm:constr type="w" for="ch" forName="parentText2" refType="w" fact="0.8152"/>
                  <dgm:constr type="h" for="ch" forName="parentText2" refType="h" fact="0.4285"/>
                  <dgm:constr type="l" for="ch" forName="parentText3" refType="w" fact="0"/>
                  <dgm:constr type="t" for="ch" forName="parentText3" refType="h" fact="0.2858"/>
                  <dgm:constr type="w" for="ch" forName="parentText3" refType="w" fact="0.6304"/>
                  <dgm:constr type="h" for="ch" forName="parentText3" refType="h" fact="0.4285"/>
                  <dgm:constr type="l" for="ch" forName="parentText4" refType="w" fact="0"/>
                  <dgm:constr type="t" for="ch" forName="parentText4" refType="h" fact="0.4286"/>
                  <dgm:constr type="w" for="ch" forName="parentText4" refType="w" fact="0.4455"/>
                  <dgm:constr type="h" for="ch" forName="parentText4" refType="h" fact="0.4285"/>
                  <dgm:constr type="l" for="ch" forName="parentText5" refType="w" fact="0"/>
                  <dgm:constr type="t" for="ch" forName="parentText5" refType="h" fact="0.5715"/>
                  <dgm:constr type="w" for="ch" forName="parentText5" refType="w" fact="0.2607"/>
                  <dgm:constr type="h" for="ch" forName="parentText5" refType="h" fact="0.4285"/>
                </dgm:constrLst>
              </dgm:else>
            </dgm:choose>
          </dgm:if>
          <dgm:else name="Name48">
            <dgm:alg type="composite">
              <dgm:param type="ar" val="1.7837"/>
            </dgm:alg>
            <dgm:choose name="Name49">
              <dgm:if name="Name5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5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5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5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childText5" refType="primFontSz" refFor="des" refForName="parentText4" op="lte"/>
                  <dgm:constr type="primFontSz" for="des" forName="childText1" refType="primFontSz" refFor="des" refForName="parentText5" op="lte"/>
                  <dgm:constr type="primFontSz" for="des" forName="childText2" refType="primFontSz" refFor="des" refForName="parentText5" op="lte"/>
                  <dgm:constr type="primFontSz" for="des" forName="childText3" refType="primFontSz" refFor="des" refForName="parentText5" op="lte"/>
                  <dgm:constr type="primFontSz" for="des" forName="childText4" refType="primFontSz" refFor="des" refForName="parentText5" op="lte"/>
                  <dgm:constr type="primFontSz" for="des" forName="childText5" refType="primFontSz" refFor="des" refForName="parentText5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primFontSz" for="des" forName="childText5" refType="primFontSz" refFor="des" refForName="childText1" op="equ"/>
                  <dgm:constr type="l" for="ch" forName="childText1" refType="w" fact="0"/>
                  <dgm:constr type="t" for="ch" forName="childText1" refType="h" fact="0.1997"/>
                  <dgm:constr type="w" for="ch" forName="childText1" refType="w" fact="0.18482"/>
                  <dgm:constr type="h" for="ch" forName="childText1" refType="h" fact="0.4763"/>
                  <dgm:constr type="l" for="ch" forName="childText2" refType="w" fact="0.1848"/>
                  <dgm:constr type="t" for="ch" forName="childText2" refType="h" fact="0.2862"/>
                  <dgm:constr type="w" for="ch" forName="childText2" refType="w" fact="0.18482"/>
                  <dgm:constr type="h" for="ch" forName="childText2" refType="h" fact="0.4763"/>
                  <dgm:constr type="l" for="ch" forName="childText3" refType="w" fact="0.3696"/>
                  <dgm:constr type="t" for="ch" forName="childText3" refType="h" fact="0.3727"/>
                  <dgm:constr type="w" for="ch" forName="childText3" refType="w" fact="0.18482"/>
                  <dgm:constr type="h" for="ch" forName="childText3" refType="h" fact="0.4763"/>
                  <dgm:constr type="l" for="ch" forName="childText4" refType="w" fact="0.5545"/>
                  <dgm:constr type="t" for="ch" forName="childText4" refType="h" fact="0.4592"/>
                  <dgm:constr type="w" for="ch" forName="childText4" refType="w" fact="0.18482"/>
                  <dgm:constr type="h" for="ch" forName="childText4" refType="h" fact="0.4763"/>
                  <dgm:constr type="l" for="ch" forName="childText5" refType="w" fact="0.7393"/>
                  <dgm:constr type="t" for="ch" forName="childText5" refType="h" fact="0.5457"/>
                  <dgm:constr type="w" for="ch" forName="childText5" refType="w" fact="0.18482"/>
                  <dgm:constr type="h" for="ch" forName="childText5" refType="h" fact="0.476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594"/>
                  <dgm:constr type="l" for="ch" forName="parentText2" refType="w" fact="0.1848"/>
                  <dgm:constr type="t" for="ch" forName="parentText2" refType="h" fact="0.0865"/>
                  <dgm:constr type="w" for="ch" forName="parentText2" refType="w" fact="0.8152"/>
                  <dgm:constr type="h" for="ch" forName="parentText2" refType="h" fact="0.2594"/>
                  <dgm:constr type="l" for="ch" forName="parentText3" refType="w" fact="0.3696"/>
                  <dgm:constr type="t" for="ch" forName="parentText3" refType="h" fact="0.173"/>
                  <dgm:constr type="w" for="ch" forName="parentText3" refType="w" fact="0.6304"/>
                  <dgm:constr type="h" for="ch" forName="parentText3" refType="h" fact="0.2594"/>
                  <dgm:constr type="l" for="ch" forName="parentText4" refType="w" fact="0.5545"/>
                  <dgm:constr type="t" for="ch" forName="parentText4" refType="h" fact="0.2595"/>
                  <dgm:constr type="w" for="ch" forName="parentText4" refType="w" fact="0.4455"/>
                  <dgm:constr type="h" for="ch" forName="parentText4" refType="h" fact="0.2594"/>
                  <dgm:constr type="l" for="ch" forName="parentText5" refType="w" fact="0.7393"/>
                  <dgm:constr type="t" for="ch" forName="parentText5" refType="h" fact="0.346"/>
                  <dgm:constr type="w" for="ch" forName="parentText5" refType="w" fact="0.2607"/>
                  <dgm:constr type="h" for="ch" forName="parentText5" refType="h" fact="0.2594"/>
                </dgm:constrLst>
              </dgm:if>
              <dgm:else name="Name5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5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5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5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childText5" refType="primFontSz" refFor="des" refForName="parentText4" op="lte"/>
                  <dgm:constr type="primFontSz" for="des" forName="childText1" refType="primFontSz" refFor="des" refForName="parentText5" op="lte"/>
                  <dgm:constr type="primFontSz" for="des" forName="childText2" refType="primFontSz" refFor="des" refForName="parentText5" op="lte"/>
                  <dgm:constr type="primFontSz" for="des" forName="childText3" refType="primFontSz" refFor="des" refForName="parentText5" op="lte"/>
                  <dgm:constr type="primFontSz" for="des" forName="childText4" refType="primFontSz" refFor="des" refForName="parentText5" op="lte"/>
                  <dgm:constr type="primFontSz" for="des" forName="childText5" refType="primFontSz" refFor="des" refForName="parentText5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primFontSz" for="des" forName="childText5" refType="primFontSz" refFor="des" refForName="childText1" op="equ"/>
                  <dgm:constr type="l" for="ch" forName="childText1" refType="w" fact="0.81518"/>
                  <dgm:constr type="t" for="ch" forName="childText1" refType="h" fact="0.1997"/>
                  <dgm:constr type="w" for="ch" forName="childText1" refType="w" fact="0.18482"/>
                  <dgm:constr type="h" for="ch" forName="childText1" refType="h" fact="0.4763"/>
                  <dgm:constr type="l" for="ch" forName="childText2" refType="w" fact="0.63036"/>
                  <dgm:constr type="t" for="ch" forName="childText2" refType="h" fact="0.2862"/>
                  <dgm:constr type="w" for="ch" forName="childText2" refType="w" fact="0.18482"/>
                  <dgm:constr type="h" for="ch" forName="childText2" refType="h" fact="0.4763"/>
                  <dgm:constr type="l" for="ch" forName="childText3" refType="w" fact="0.44554"/>
                  <dgm:constr type="t" for="ch" forName="childText3" refType="h" fact="0.3727"/>
                  <dgm:constr type="w" for="ch" forName="childText3" refType="w" fact="0.18482"/>
                  <dgm:constr type="h" for="ch" forName="childText3" refType="h" fact="0.4763"/>
                  <dgm:constr type="l" for="ch" forName="childText4" refType="w" fact="0.26072"/>
                  <dgm:constr type="t" for="ch" forName="childText4" refType="h" fact="0.4592"/>
                  <dgm:constr type="w" for="ch" forName="childText4" refType="w" fact="0.18482"/>
                  <dgm:constr type="h" for="ch" forName="childText4" refType="h" fact="0.4763"/>
                  <dgm:constr type="l" for="ch" forName="childText5" refType="w" fact="0.0759"/>
                  <dgm:constr type="t" for="ch" forName="childText5" refType="h" fact="0.5457"/>
                  <dgm:constr type="w" for="ch" forName="childText5" refType="w" fact="0.18482"/>
                  <dgm:constr type="h" for="ch" forName="childText5" refType="h" fact="0.476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594"/>
                  <dgm:constr type="l" for="ch" forName="parentText2" refType="w" fact="0"/>
                  <dgm:constr type="t" for="ch" forName="parentText2" refType="h" fact="0.0865"/>
                  <dgm:constr type="w" for="ch" forName="parentText2" refType="w" fact="0.8152"/>
                  <dgm:constr type="h" for="ch" forName="parentText2" refType="h" fact="0.2594"/>
                  <dgm:constr type="l" for="ch" forName="parentText3" refType="w" fact="0"/>
                  <dgm:constr type="t" for="ch" forName="parentText3" refType="h" fact="0.173"/>
                  <dgm:constr type="w" for="ch" forName="parentText3" refType="w" fact="0.6304"/>
                  <dgm:constr type="h" for="ch" forName="parentText3" refType="h" fact="0.2594"/>
                  <dgm:constr type="l" for="ch" forName="parentText4" refType="w" fact="0"/>
                  <dgm:constr type="t" for="ch" forName="parentText4" refType="h" fact="0.2595"/>
                  <dgm:constr type="w" for="ch" forName="parentText4" refType="w" fact="0.4455"/>
                  <dgm:constr type="h" for="ch" forName="parentText4" refType="h" fact="0.2594"/>
                  <dgm:constr type="l" for="ch" forName="parentText5" refType="w" fact="0"/>
                  <dgm:constr type="t" for="ch" forName="parentText5" refType="h" fact="0.346"/>
                  <dgm:constr type="w" for="ch" forName="parentText5" refType="w" fact="0.2607"/>
                  <dgm:constr type="h" for="ch" forName="parentText5" refType="h" fact="0.2594"/>
                </dgm:constrLst>
              </dgm:else>
            </dgm:choose>
          </dgm:else>
        </dgm:choose>
      </dgm:else>
    </dgm:choose>
    <dgm:forEach name="Name52" axis="ch" ptType="node" cnt="1">
      <dgm:layoutNode name="parentText1" styleLbl="node1">
        <dgm:varLst>
          <dgm:chMax/>
          <dgm:chPref val="3"/>
          <dgm:bulletEnabled val="1"/>
        </dgm:varLst>
        <dgm:choose name="Name53">
          <dgm:if name="Name54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55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56">
        <dgm:if name="Name57" axis="ch" ptType="node" func="cnt" op="gte" val="1">
          <dgm:layoutNode name="childText1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58"/>
      </dgm:choose>
    </dgm:forEach>
    <dgm:forEach name="Name59" axis="ch" ptType="node" st="2" cnt="1">
      <dgm:layoutNode name="parentText2" styleLbl="node1">
        <dgm:varLst>
          <dgm:chMax/>
          <dgm:chPref val="3"/>
          <dgm:bulletEnabled val="1"/>
        </dgm:varLst>
        <dgm:choose name="Name60">
          <dgm:if name="Name61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62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63">
        <dgm:if name="Name64" axis="ch" ptType="node" func="cnt" op="gte" val="1">
          <dgm:layoutNode name="childText2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5"/>
      </dgm:choose>
    </dgm:forEach>
    <dgm:forEach name="Name66" axis="ch" ptType="node" st="3" cnt="1">
      <dgm:layoutNode name="parentText3" styleLbl="node1">
        <dgm:varLst>
          <dgm:chMax/>
          <dgm:chPref val="3"/>
          <dgm:bulletEnabled val="1"/>
        </dgm:varLst>
        <dgm:choose name="Name67">
          <dgm:if name="Name68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69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70">
        <dgm:if name="Name71" axis="ch" ptType="node" func="cnt" op="gte" val="1">
          <dgm:layoutNode name="childText3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2"/>
      </dgm:choose>
    </dgm:forEach>
    <dgm:forEach name="Name73" axis="ch" ptType="node" st="4" cnt="1">
      <dgm:layoutNode name="parentText4" styleLbl="node1">
        <dgm:varLst>
          <dgm:chMax/>
          <dgm:chPref val="3"/>
          <dgm:bulletEnabled val="1"/>
        </dgm:varLst>
        <dgm:choose name="Name74">
          <dgm:if name="Name75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76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77">
        <dgm:if name="Name78" axis="ch" ptType="node" func="cnt" op="gte" val="1">
          <dgm:layoutNode name="childText4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9"/>
      </dgm:choose>
    </dgm:forEach>
    <dgm:forEach name="Name80" axis="ch" ptType="node" st="5" cnt="1">
      <dgm:layoutNode name="parentText5" styleLbl="node1">
        <dgm:varLst>
          <dgm:chMax/>
          <dgm:chPref val="3"/>
          <dgm:bulletEnabled val="1"/>
        </dgm:varLst>
        <dgm:choose name="Name81">
          <dgm:if name="Name82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83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84">
        <dgm:if name="Name85" axis="ch" ptType="node" func="cnt" op="gte" val="1">
          <dgm:layoutNode name="childText5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86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0.37857</cdr:x>
      <cdr:y>0.02333</cdr:y>
    </cdr:from>
    <cdr:to>
      <cdr:x>1</cdr:x>
      <cdr:y>0.52024</cdr:y>
    </cdr:to>
    <cdr:grpSp>
      <cdr:nvGrpSpPr>
        <cdr:cNvPr id="5" name="Group 4">
          <a:extLst xmlns:a="http://schemas.openxmlformats.org/drawingml/2006/main">
            <a:ext uri="{FF2B5EF4-FFF2-40B4-BE49-F238E27FC236}">
              <a16:creationId xmlns:a16="http://schemas.microsoft.com/office/drawing/2014/main" id="{F983D84C-B751-05C4-A533-0C28F9517899}"/>
            </a:ext>
          </a:extLst>
        </cdr:cNvPr>
        <cdr:cNvGrpSpPr/>
      </cdr:nvGrpSpPr>
      <cdr:grpSpPr>
        <a:xfrm xmlns:a="http://schemas.openxmlformats.org/drawingml/2006/main">
          <a:off x="2312571" y="39241"/>
          <a:ext cx="3796129" cy="835791"/>
          <a:chOff x="3789857" y="-563891"/>
          <a:chExt cx="2935882" cy="1082018"/>
        </a:xfrm>
      </cdr:grpSpPr>
      <cdr:sp macro="" textlink="">
        <cdr:nvSpPr>
          <cdr:cNvPr id="6" name="Rounded Rectangle 5"/>
          <cdr:cNvSpPr/>
        </cdr:nvSpPr>
        <cdr:spPr>
          <a:xfrm xmlns:a="http://schemas.openxmlformats.org/drawingml/2006/main">
            <a:off x="3789857" y="-563891"/>
            <a:ext cx="2935882" cy="1082018"/>
          </a:xfrm>
          <a:prstGeom xmlns:a="http://schemas.openxmlformats.org/drawingml/2006/main" prst="roundRect">
            <a:avLst>
              <a:gd name="adj" fmla="val 10000"/>
            </a:avLst>
          </a:prstGeom>
        </cdr:spPr>
        <cdr:style>
          <a:lnRef xmlns:a="http://schemas.openxmlformats.org/drawingml/2006/main" idx="2">
            <a:schemeClr val="lt1">
              <a:hueOff val="0"/>
              <a:satOff val="0"/>
              <a:lumOff val="0"/>
              <a:alphaOff val="0"/>
            </a:schemeClr>
          </a:lnRef>
          <a:fillRef xmlns:a="http://schemas.openxmlformats.org/drawingml/2006/main" idx="1">
            <a:schemeClr val="accent1">
              <a:hueOff val="0"/>
              <a:satOff val="0"/>
              <a:lumOff val="0"/>
              <a:alphaOff val="0"/>
            </a:schemeClr>
          </a:fillRef>
          <a:effectRef xmlns:a="http://schemas.openxmlformats.org/drawingml/2006/main" idx="0">
            <a:schemeClr val="accent1">
              <a:hueOff val="0"/>
              <a:satOff val="0"/>
              <a:lumOff val="0"/>
              <a:alphaOff val="0"/>
            </a:schemeClr>
          </a:effectRef>
          <a:fontRef xmlns:a="http://schemas.openxmlformats.org/drawingml/2006/main" idx="minor">
            <a:schemeClr val="lt1"/>
          </a:fontRef>
        </cdr:style>
        <cdr:txBody>
          <a:bodyPr xmlns:a="http://schemas.openxmlformats.org/drawingml/2006/main"/>
          <a:lstStyle xmlns:a="http://schemas.openxmlformats.org/drawingml/2006/main"/>
          <a:p xmlns:a="http://schemas.openxmlformats.org/drawingml/2006/main">
            <a:endParaRPr lang="en-US"/>
          </a:p>
        </cdr:txBody>
      </cdr:sp>
      <cdr:sp macro="" textlink="">
        <cdr:nvSpPr>
          <cdr:cNvPr id="7" name="Rounded Rectangle 4"/>
          <cdr:cNvSpPr txBox="1"/>
        </cdr:nvSpPr>
        <cdr:spPr>
          <a:xfrm xmlns:a="http://schemas.openxmlformats.org/drawingml/2006/main">
            <a:off x="3821548" y="-532200"/>
            <a:ext cx="2872500" cy="1018636"/>
          </a:xfrm>
          <a:prstGeom xmlns:a="http://schemas.openxmlformats.org/drawingml/2006/main" prst="rect">
            <a:avLst/>
          </a:prstGeom>
        </cdr:spPr>
        <cdr:style>
          <a:lnRef xmlns:a="http://schemas.openxmlformats.org/drawingml/2006/main" idx="0">
            <a:scrgbClr r="0" g="0" b="0"/>
          </a:lnRef>
          <a:fillRef xmlns:a="http://schemas.openxmlformats.org/drawingml/2006/main" idx="0">
            <a:scrgbClr r="0" g="0" b="0"/>
          </a:fillRef>
          <a:effectRef xmlns:a="http://schemas.openxmlformats.org/drawingml/2006/main" idx="0">
            <a:scrgbClr r="0" g="0" b="0"/>
          </a:effectRef>
          <a:fontRef xmlns:a="http://schemas.openxmlformats.org/drawingml/2006/main" idx="minor">
            <a:schemeClr val="lt1"/>
          </a:fontRef>
        </cdr:style>
        <cdr:txBody>
          <a:bodyPr xmlns:a="http://schemas.openxmlformats.org/drawingml/2006/main" spcFirstLastPara="0" vert="horz" wrap="square" lIns="179070" tIns="179070" rIns="179070" bIns="179070" numCol="1" spcCol="1270" anchor="ctr" anchorCtr="0">
            <a:noAutofit/>
          </a:bodyPr>
          <a:lstStyle xmlns:a="http://schemas.openxmlformats.org/drawingml/2006/main"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 xmlns:a="http://schemas.openxmlformats.org/drawingml/2006/main">
            <a:pPr lvl="0" algn="ctr" defTabSz="20891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6600" b="1" dirty="0">
                <a:solidFill>
                  <a:srgbClr val="FF0000"/>
                </a:solidFill>
              </a:rPr>
              <a:t>1</a:t>
            </a:r>
            <a:r>
              <a:rPr lang="en-US" sz="4700" b="1" baseline="30000" dirty="0">
                <a:solidFill>
                  <a:srgbClr val="FF0000"/>
                </a:solidFill>
              </a:rPr>
              <a:t>st</a:t>
            </a:r>
            <a:r>
              <a:rPr lang="en-US" sz="4700" b="1" dirty="0">
                <a:solidFill>
                  <a:srgbClr val="FF0000"/>
                </a:solidFill>
              </a:rPr>
              <a:t> Trimester</a:t>
            </a:r>
            <a:endParaRPr lang="en-US" sz="4700" b="1" kern="1200" dirty="0">
              <a:solidFill>
                <a:srgbClr val="FF0000"/>
              </a:solidFill>
            </a:endParaRPr>
          </a:p>
        </cdr:txBody>
      </cdr:sp>
    </cdr:grpSp>
  </cdr:relSizeAnchor>
</c:userShap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65A3D4-B6D4-4995-895E-CD687D1027B7}" type="datetimeFigureOut">
              <a:rPr lang="en-US" smtClean="0"/>
              <a:t>6/7/2024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2001FB-B0FC-4312-B325-A3B71F176B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2973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65A3D4-B6D4-4995-895E-CD687D1027B7}" type="datetimeFigureOut">
              <a:rPr lang="en-US" smtClean="0"/>
              <a:t>6/7/2024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2001FB-B0FC-4312-B325-A3B71F176B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17136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65A3D4-B6D4-4995-895E-CD687D1027B7}" type="datetimeFigureOut">
              <a:rPr lang="en-US" smtClean="0"/>
              <a:t>6/7/2024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2001FB-B0FC-4312-B325-A3B71F176B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083878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65A3D4-B6D4-4995-895E-CD687D1027B7}" type="datetimeFigureOut">
              <a:rPr lang="en-US" smtClean="0"/>
              <a:t>6/7/2024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2001FB-B0FC-4312-B325-A3B71F176BA0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11773703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65A3D4-B6D4-4995-895E-CD687D1027B7}" type="datetimeFigureOut">
              <a:rPr lang="en-US" smtClean="0"/>
              <a:t>6/7/2024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2001FB-B0FC-4312-B325-A3B71F176B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223497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65A3D4-B6D4-4995-895E-CD687D1027B7}" type="datetimeFigureOut">
              <a:rPr lang="en-US" smtClean="0"/>
              <a:t>6/7/2024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2001FB-B0FC-4312-B325-A3B71F176B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112906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65A3D4-B6D4-4995-895E-CD687D1027B7}" type="datetimeFigureOut">
              <a:rPr lang="en-US" smtClean="0"/>
              <a:t>6/7/2024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2001FB-B0FC-4312-B325-A3B71F176B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578048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65A3D4-B6D4-4995-895E-CD687D1027B7}" type="datetimeFigureOut">
              <a:rPr lang="en-US" smtClean="0"/>
              <a:t>6/7/2024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2001FB-B0FC-4312-B325-A3B71F176B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332913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65A3D4-B6D4-4995-895E-CD687D1027B7}" type="datetimeFigureOut">
              <a:rPr lang="en-US" smtClean="0"/>
              <a:t>6/7/2024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2001FB-B0FC-4312-B325-A3B71F176B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867937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65A3D4-B6D4-4995-895E-CD687D1027B7}" type="datetimeFigureOut">
              <a:rPr lang="en-US" smtClean="0"/>
              <a:t>6/7/2024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2001FB-B0FC-4312-B325-A3B71F176B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796659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90C5CA-7DC0-9A70-286A-343DC255554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26A9BA5-56BC-34BB-561C-AC67A27D675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9C41576-570C-6913-EFB9-5E7709AB6D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65A3D4-B6D4-4995-895E-CD687D1027B7}" type="datetimeFigureOut">
              <a:rPr lang="en-US" smtClean="0"/>
              <a:t>6/7/2024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05785C-1357-D51D-8F0D-08EB08E3EC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8BBD04-11B0-9FBD-0C5E-806C105BFA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2001FB-B0FC-4312-B325-A3B71F176B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5581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65A3D4-B6D4-4995-895E-CD687D1027B7}" type="datetimeFigureOut">
              <a:rPr lang="en-US" smtClean="0"/>
              <a:t>6/7/2024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2001FB-B0FC-4312-B325-A3B71F176B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745957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BF1B51-CD98-68DB-DBC7-951FDB47A4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A7462D-9013-B146-BE0C-C1903A45F4F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022AA0F-48A8-153A-37F4-968C0078C1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65A3D4-B6D4-4995-895E-CD687D1027B7}" type="datetimeFigureOut">
              <a:rPr lang="en-US" smtClean="0"/>
              <a:t>6/7/2024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682A2DC-CCF8-134A-5DA6-C2B9E617E8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1E6C94D-D194-D9A0-71DA-B0B2F9C4D7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2001FB-B0FC-4312-B325-A3B71F176B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103419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C19B71-BF9C-D90E-5AAF-7098EC06E7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4302098-6AA7-4970-03A3-C3C038174D4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549626-0242-5119-B9CB-E83BFE3936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65A3D4-B6D4-4995-895E-CD687D1027B7}" type="datetimeFigureOut">
              <a:rPr lang="en-US" smtClean="0"/>
              <a:t>6/7/2024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0C88931-F188-8C15-C117-6580A55084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5AF391-1F16-276C-1CEF-BE4DAB2D7F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2001FB-B0FC-4312-B325-A3B71F176B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063605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DF4296-82BC-144B-7440-463BF13A06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AA6BAA-1F58-9A67-1769-078E5BD2B06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7A20D43-423E-0A64-6205-488F7F21E2B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028E21B-46CD-2D85-F0E4-B02F4E9BC9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65A3D4-B6D4-4995-895E-CD687D1027B7}" type="datetimeFigureOut">
              <a:rPr lang="en-US" smtClean="0"/>
              <a:t>6/7/2024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78D1027-EDE8-5CB9-726A-570B61591A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5D0C2F5-6C47-6174-96C6-41AAF42E59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2001FB-B0FC-4312-B325-A3B71F176B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997224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EEB094-41D3-D073-8CE1-00FA7D2665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CBF2C44-B88E-CC7F-5BE4-F4D312E99F8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AC80E9A-C52C-49B0-C25D-BC82A5FA49E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FCE4CBB-E68B-9C8D-DBA2-0416A278EE9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1F858FA-FA69-6308-4251-6C72CF9049F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7A319D7-4D1B-7808-636E-86CA46CFF9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65A3D4-B6D4-4995-895E-CD687D1027B7}" type="datetimeFigureOut">
              <a:rPr lang="en-US" smtClean="0"/>
              <a:t>6/7/2024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8A8B4A6-61E4-7ED9-02B5-A7E02F6884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37F2DD0-4003-FF1A-EB9F-0C69522526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2001FB-B0FC-4312-B325-A3B71F176B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937317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B193BB-0A27-1587-74A5-6A52CE1116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E1FE580-5A78-FA02-35CC-7E5973B9BD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65A3D4-B6D4-4995-895E-CD687D1027B7}" type="datetimeFigureOut">
              <a:rPr lang="en-US" smtClean="0"/>
              <a:t>6/7/2024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0668DB5-3353-CD12-58A0-69C242C55F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FCF9E7A-3F9C-5DDF-79F2-E76C331660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2001FB-B0FC-4312-B325-A3B71F176B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124983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7E43006-5B6B-9BCE-CDC5-4B773493D2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65A3D4-B6D4-4995-895E-CD687D1027B7}" type="datetimeFigureOut">
              <a:rPr lang="en-US" smtClean="0"/>
              <a:t>6/7/2024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B7F734A-A4F4-410A-8985-B16C7FB27A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D5D8D5B-70C8-9537-3572-901BA7A054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2001FB-B0FC-4312-B325-A3B71F176B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833799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C6B0D3-A02C-C8C4-5B2C-C79F2E7DFB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ADC5B9-7C31-275A-76AE-3A1CFE495E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4401C4C-4300-DB8C-CBE2-4EDACEFEFE4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FBDE5E2-9E76-530D-352E-A01A3BBEA1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65A3D4-B6D4-4995-895E-CD687D1027B7}" type="datetimeFigureOut">
              <a:rPr lang="en-US" smtClean="0"/>
              <a:t>6/7/2024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D2008AE-089F-1167-B883-3991BCE0B1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EBDAAD9-B404-202C-6F5F-624CE49C0D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2001FB-B0FC-4312-B325-A3B71F176B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449416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6B5808-DE5A-41B9-EB29-3BDC089331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4911D98-5A4E-E872-B181-C2BA54C6B68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0A724C0-B22C-AA02-E65C-14F74B2CCE0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9CF5BF2-1FE5-EAF4-7E47-81DB85B1A2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65A3D4-B6D4-4995-895E-CD687D1027B7}" type="datetimeFigureOut">
              <a:rPr lang="en-US" smtClean="0"/>
              <a:t>6/7/2024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62096E0-D796-1F16-A42B-3F2DE1586D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E2A6D62-F90F-0106-4E87-5E77B6918F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2001FB-B0FC-4312-B325-A3B71F176B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621953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AE5E7F-113A-C2CE-C3FD-041D295F41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513172E-07EB-6F58-84F8-486B184734B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FF3F18A-8578-3FC2-3F75-9A2EE85EE3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65A3D4-B6D4-4995-895E-CD687D1027B7}" type="datetimeFigureOut">
              <a:rPr lang="en-US" smtClean="0"/>
              <a:t>6/7/2024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C23B65B-58EC-C454-BAE0-7F7ABD462A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DBB49D7-4E27-FBE5-2657-E0B9603447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2001FB-B0FC-4312-B325-A3B71F176B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432934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E65A024-75A5-B512-6722-74B6B9886D4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85C0A7E-98BF-A3AF-F719-BF088AA6F1C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3C5F840-BBA7-459E-AFD8-ABDB84A9B1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65A3D4-B6D4-4995-895E-CD687D1027B7}" type="datetimeFigureOut">
              <a:rPr lang="en-US" smtClean="0"/>
              <a:t>6/7/2024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9952750-4E98-43BD-DDF3-AC4C5F7171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FD6CE6-DA85-6E05-6476-5F8724C11F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2001FB-B0FC-4312-B325-A3B71F176B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88033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65A3D4-B6D4-4995-895E-CD687D1027B7}" type="datetimeFigureOut">
              <a:rPr lang="en-US" smtClean="0"/>
              <a:t>6/7/2024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2001FB-B0FC-4312-B325-A3B71F176B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511291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90C5CA-7DC0-9A70-286A-343DC255554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26A9BA5-56BC-34BB-561C-AC67A27D675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9C41576-570C-6913-EFB9-5E7709AB6D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65A3D4-B6D4-4995-895E-CD687D1027B7}" type="datetimeFigureOut">
              <a:rPr lang="en-US" smtClean="0"/>
              <a:t>6/7/2024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05785C-1357-D51D-8F0D-08EB08E3EC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8BBD04-11B0-9FBD-0C5E-806C105BFA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2001FB-B0FC-4312-B325-A3B71F176B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06992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BF1B51-CD98-68DB-DBC7-951FDB47A4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A7462D-9013-B146-BE0C-C1903A45F4F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022AA0F-48A8-153A-37F4-968C0078C1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65A3D4-B6D4-4995-895E-CD687D1027B7}" type="datetimeFigureOut">
              <a:rPr lang="en-US" smtClean="0"/>
              <a:t>6/7/2024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682A2DC-CCF8-134A-5DA6-C2B9E617E8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1E6C94D-D194-D9A0-71DA-B0B2F9C4D7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2001FB-B0FC-4312-B325-A3B71F176B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23531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C19B71-BF9C-D90E-5AAF-7098EC06E7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4302098-6AA7-4970-03A3-C3C038174D4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549626-0242-5119-B9CB-E83BFE3936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65A3D4-B6D4-4995-895E-CD687D1027B7}" type="datetimeFigureOut">
              <a:rPr lang="en-US" smtClean="0"/>
              <a:t>6/7/2024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0C88931-F188-8C15-C117-6580A55084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5AF391-1F16-276C-1CEF-BE4DAB2D7F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2001FB-B0FC-4312-B325-A3B71F176B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457290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DF4296-82BC-144B-7440-463BF13A06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AA6BAA-1F58-9A67-1769-078E5BD2B06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7A20D43-423E-0A64-6205-488F7F21E2B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028E21B-46CD-2D85-F0E4-B02F4E9BC9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65A3D4-B6D4-4995-895E-CD687D1027B7}" type="datetimeFigureOut">
              <a:rPr lang="en-US" smtClean="0"/>
              <a:t>6/7/2024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78D1027-EDE8-5CB9-726A-570B61591A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5D0C2F5-6C47-6174-96C6-41AAF42E59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2001FB-B0FC-4312-B325-A3B71F176B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645318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EEB094-41D3-D073-8CE1-00FA7D2665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CBF2C44-B88E-CC7F-5BE4-F4D312E99F8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AC80E9A-C52C-49B0-C25D-BC82A5FA49E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FCE4CBB-E68B-9C8D-DBA2-0416A278EE9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1F858FA-FA69-6308-4251-6C72CF9049F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7A319D7-4D1B-7808-636E-86CA46CFF9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65A3D4-B6D4-4995-895E-CD687D1027B7}" type="datetimeFigureOut">
              <a:rPr lang="en-US" smtClean="0"/>
              <a:t>6/7/2024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8A8B4A6-61E4-7ED9-02B5-A7E02F6884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37F2DD0-4003-FF1A-EB9F-0C69522526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2001FB-B0FC-4312-B325-A3B71F176B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797257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B193BB-0A27-1587-74A5-6A52CE1116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E1FE580-5A78-FA02-35CC-7E5973B9BD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65A3D4-B6D4-4995-895E-CD687D1027B7}" type="datetimeFigureOut">
              <a:rPr lang="en-US" smtClean="0"/>
              <a:t>6/7/2024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0668DB5-3353-CD12-58A0-69C242C55F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FCF9E7A-3F9C-5DDF-79F2-E76C331660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2001FB-B0FC-4312-B325-A3B71F176B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605663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7E43006-5B6B-9BCE-CDC5-4B773493D2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65A3D4-B6D4-4995-895E-CD687D1027B7}" type="datetimeFigureOut">
              <a:rPr lang="en-US" smtClean="0"/>
              <a:t>6/7/2024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B7F734A-A4F4-410A-8985-B16C7FB27A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D5D8D5B-70C8-9537-3572-901BA7A054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2001FB-B0FC-4312-B325-A3B71F176B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279729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C6B0D3-A02C-C8C4-5B2C-C79F2E7DFB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ADC5B9-7C31-275A-76AE-3A1CFE495E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4401C4C-4300-DB8C-CBE2-4EDACEFEFE4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FBDE5E2-9E76-530D-352E-A01A3BBEA1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65A3D4-B6D4-4995-895E-CD687D1027B7}" type="datetimeFigureOut">
              <a:rPr lang="en-US" smtClean="0"/>
              <a:t>6/7/2024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D2008AE-089F-1167-B883-3991BCE0B1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EBDAAD9-B404-202C-6F5F-624CE49C0D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2001FB-B0FC-4312-B325-A3B71F176B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980032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6B5808-DE5A-41B9-EB29-3BDC089331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4911D98-5A4E-E872-B181-C2BA54C6B68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0A724C0-B22C-AA02-E65C-14F74B2CCE0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9CF5BF2-1FE5-EAF4-7E47-81DB85B1A2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65A3D4-B6D4-4995-895E-CD687D1027B7}" type="datetimeFigureOut">
              <a:rPr lang="en-US" smtClean="0"/>
              <a:t>6/7/2024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62096E0-D796-1F16-A42B-3F2DE1586D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E2A6D62-F90F-0106-4E87-5E77B6918F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2001FB-B0FC-4312-B325-A3B71F176B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514322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AE5E7F-113A-C2CE-C3FD-041D295F41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513172E-07EB-6F58-84F8-486B184734B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FF3F18A-8578-3FC2-3F75-9A2EE85EE3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65A3D4-B6D4-4995-895E-CD687D1027B7}" type="datetimeFigureOut">
              <a:rPr lang="en-US" smtClean="0"/>
              <a:t>6/7/2024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C23B65B-58EC-C454-BAE0-7F7ABD462A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DBB49D7-4E27-FBE5-2657-E0B9603447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2001FB-B0FC-4312-B325-A3B71F176B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19189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65A3D4-B6D4-4995-895E-CD687D1027B7}" type="datetimeFigureOut">
              <a:rPr lang="en-US" smtClean="0"/>
              <a:t>6/7/2024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2001FB-B0FC-4312-B325-A3B71F176B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009685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E65A024-75A5-B512-6722-74B6B9886D4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85C0A7E-98BF-A3AF-F719-BF088AA6F1C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3C5F840-BBA7-459E-AFD8-ABDB84A9B1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65A3D4-B6D4-4995-895E-CD687D1027B7}" type="datetimeFigureOut">
              <a:rPr lang="en-US" smtClean="0"/>
              <a:t>6/7/2024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9952750-4E98-43BD-DDF3-AC4C5F7171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FD6CE6-DA85-6E05-6476-5F8724C11F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2001FB-B0FC-4312-B325-A3B71F176B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73153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65A3D4-B6D4-4995-895E-CD687D1027B7}" type="datetimeFigureOut">
              <a:rPr lang="en-US" smtClean="0"/>
              <a:t>6/7/2024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2001FB-B0FC-4312-B325-A3B71F176B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100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65A3D4-B6D4-4995-895E-CD687D1027B7}" type="datetimeFigureOut">
              <a:rPr lang="en-US" smtClean="0"/>
              <a:t>6/7/2024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2001FB-B0FC-4312-B325-A3B71F176B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13030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65A3D4-B6D4-4995-895E-CD687D1027B7}" type="datetimeFigureOut">
              <a:rPr lang="en-US" smtClean="0"/>
              <a:t>6/7/2024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2001FB-B0FC-4312-B325-A3B71F176B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96687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65A3D4-B6D4-4995-895E-CD687D1027B7}" type="datetimeFigureOut">
              <a:rPr lang="en-US" smtClean="0"/>
              <a:t>6/7/2024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2001FB-B0FC-4312-B325-A3B71F176B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65256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65A3D4-B6D4-4995-895E-CD687D1027B7}" type="datetimeFigureOut">
              <a:rPr lang="en-US" smtClean="0"/>
              <a:t>6/7/2024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2001FB-B0FC-4312-B325-A3B71F176B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99947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.xml"/><Relationship Id="rId3" Type="http://schemas.openxmlformats.org/officeDocument/2006/relationships/slideLayout" Target="../slideLayouts/slideLayout21.xml"/><Relationship Id="rId7" Type="http://schemas.openxmlformats.org/officeDocument/2006/relationships/slideLayout" Target="../slideLayouts/slideLayout25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4.xml"/><Relationship Id="rId11" Type="http://schemas.openxmlformats.org/officeDocument/2006/relationships/slideLayout" Target="../slideLayouts/slideLayout29.xml"/><Relationship Id="rId5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28.xml"/><Relationship Id="rId4" Type="http://schemas.openxmlformats.org/officeDocument/2006/relationships/slideLayout" Target="../slideLayouts/slideLayout22.xml"/><Relationship Id="rId9" Type="http://schemas.openxmlformats.org/officeDocument/2006/relationships/slideLayout" Target="../slideLayouts/slideLayout27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7.xml"/><Relationship Id="rId3" Type="http://schemas.openxmlformats.org/officeDocument/2006/relationships/slideLayout" Target="../slideLayouts/slideLayout32.xml"/><Relationship Id="rId7" Type="http://schemas.openxmlformats.org/officeDocument/2006/relationships/slideLayout" Target="../slideLayouts/slideLayout36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31.xml"/><Relationship Id="rId1" Type="http://schemas.openxmlformats.org/officeDocument/2006/relationships/slideLayout" Target="../slideLayouts/slideLayout30.xml"/><Relationship Id="rId6" Type="http://schemas.openxmlformats.org/officeDocument/2006/relationships/slideLayout" Target="../slideLayouts/slideLayout35.xml"/><Relationship Id="rId11" Type="http://schemas.openxmlformats.org/officeDocument/2006/relationships/slideLayout" Target="../slideLayouts/slideLayout40.xml"/><Relationship Id="rId5" Type="http://schemas.openxmlformats.org/officeDocument/2006/relationships/slideLayout" Target="../slideLayouts/slideLayout34.xml"/><Relationship Id="rId10" Type="http://schemas.openxmlformats.org/officeDocument/2006/relationships/slideLayout" Target="../slideLayouts/slideLayout39.xml"/><Relationship Id="rId4" Type="http://schemas.openxmlformats.org/officeDocument/2006/relationships/slideLayout" Target="../slideLayouts/slideLayout33.xml"/><Relationship Id="rId9" Type="http://schemas.openxmlformats.org/officeDocument/2006/relationships/slideLayout" Target="../slideLayouts/slideLayout3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0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3F65A3D4-B6D4-4995-895E-CD687D1027B7}" type="datetimeFigureOut">
              <a:rPr lang="en-US" smtClean="0"/>
              <a:t>6/7/2024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692001FB-B0FC-4312-B325-A3B71F176B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23573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  <p:sldLayoutId id="2147483702" r:id="rId12"/>
    <p:sldLayoutId id="2147483703" r:id="rId13"/>
    <p:sldLayoutId id="2147483704" r:id="rId14"/>
    <p:sldLayoutId id="2147483705" r:id="rId15"/>
    <p:sldLayoutId id="2147483706" r:id="rId16"/>
    <p:sldLayoutId id="2147483707" r:id="rId17"/>
    <p:sldLayoutId id="2147483708" r:id="rId18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F1A1EE1-3DBB-6634-B5F4-E6BE503295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9E6EBDB-2BEF-0363-F54E-ABA44CF11C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A3052D7-79DF-97EE-A0F8-629EB74E68C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65A3D4-B6D4-4995-895E-CD687D1027B7}" type="datetimeFigureOut">
              <a:rPr lang="en-US" smtClean="0"/>
              <a:t>6/7/2024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13115D3-4980-8787-4417-9F427CAA980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E0202B4-71F5-3D88-FFC7-FF2CB129DDC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2001FB-B0FC-4312-B325-A3B71F176B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65362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  <p:sldLayoutId id="2147483711" r:id="rId2"/>
    <p:sldLayoutId id="2147483712" r:id="rId3"/>
    <p:sldLayoutId id="2147483713" r:id="rId4"/>
    <p:sldLayoutId id="2147483714" r:id="rId5"/>
    <p:sldLayoutId id="2147483715" r:id="rId6"/>
    <p:sldLayoutId id="2147483716" r:id="rId7"/>
    <p:sldLayoutId id="2147483717" r:id="rId8"/>
    <p:sldLayoutId id="2147483718" r:id="rId9"/>
    <p:sldLayoutId id="2147483719" r:id="rId10"/>
    <p:sldLayoutId id="2147483720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F1A1EE1-3DBB-6634-B5F4-E6BE503295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9E6EBDB-2BEF-0363-F54E-ABA44CF11C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A3052D7-79DF-97EE-A0F8-629EB74E68C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65A3D4-B6D4-4995-895E-CD687D1027B7}" type="datetimeFigureOut">
              <a:rPr lang="en-US" smtClean="0"/>
              <a:t>6/7/2024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13115D3-4980-8787-4417-9F427CAA980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E0202B4-71F5-3D88-FFC7-FF2CB129DDC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2001FB-B0FC-4312-B325-A3B71F176B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0238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2" r:id="rId1"/>
    <p:sldLayoutId id="2147483723" r:id="rId2"/>
    <p:sldLayoutId id="2147483724" r:id="rId3"/>
    <p:sldLayoutId id="2147483725" r:id="rId4"/>
    <p:sldLayoutId id="2147483726" r:id="rId5"/>
    <p:sldLayoutId id="2147483727" r:id="rId6"/>
    <p:sldLayoutId id="2147483728" r:id="rId7"/>
    <p:sldLayoutId id="2147483729" r:id="rId8"/>
    <p:sldLayoutId id="2147483730" r:id="rId9"/>
    <p:sldLayoutId id="2147483731" r:id="rId10"/>
    <p:sldLayoutId id="2147483732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8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8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8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36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chart" Target="../charts/chart3.xml"/><Relationship Id="rId3" Type="http://schemas.openxmlformats.org/officeDocument/2006/relationships/diagramLayout" Target="../diagrams/layout1.xml"/><Relationship Id="rId7" Type="http://schemas.openxmlformats.org/officeDocument/2006/relationships/chart" Target="../charts/chart2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31.xml"/><Relationship Id="rId6" Type="http://schemas.microsoft.com/office/2007/relationships/diagramDrawing" Target="../diagrams/drawing1.xml"/><Relationship Id="rId11" Type="http://schemas.openxmlformats.org/officeDocument/2006/relationships/chart" Target="../charts/chart6.xml"/><Relationship Id="rId5" Type="http://schemas.openxmlformats.org/officeDocument/2006/relationships/diagramColors" Target="../diagrams/colors1.xml"/><Relationship Id="rId10" Type="http://schemas.openxmlformats.org/officeDocument/2006/relationships/chart" Target="../charts/chart5.xml"/><Relationship Id="rId4" Type="http://schemas.openxmlformats.org/officeDocument/2006/relationships/diagramQuickStyle" Target="../diagrams/quickStyle1.xml"/><Relationship Id="rId9" Type="http://schemas.openxmlformats.org/officeDocument/2006/relationships/chart" Target="../charts/char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3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3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96645"/>
            <a:ext cx="10660464" cy="2424678"/>
          </a:xfrm>
        </p:spPr>
        <p:txBody>
          <a:bodyPr>
            <a:normAutofit/>
          </a:bodyPr>
          <a:lstStyle/>
          <a:p>
            <a:r>
              <a:rPr lang="en-US" sz="6600" b="1" dirty="0">
                <a:solidFill>
                  <a:srgbClr val="FF0000"/>
                </a:solidFill>
              </a:rPr>
              <a:t>     Thrombocytopenia    </a:t>
            </a:r>
            <a:br>
              <a:rPr lang="en-US" sz="6600" b="1" dirty="0">
                <a:solidFill>
                  <a:srgbClr val="FF0000"/>
                </a:solidFill>
              </a:rPr>
            </a:br>
            <a:r>
              <a:rPr lang="en-US" sz="6600" b="1" dirty="0">
                <a:solidFill>
                  <a:srgbClr val="FF0000"/>
                </a:solidFill>
              </a:rPr>
              <a:t>   In pregnancy          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417996A-217B-FE13-76C4-F9B878D01C63}"/>
              </a:ext>
            </a:extLst>
          </p:cNvPr>
          <p:cNvSpPr>
            <a:spLocks noGrp="1"/>
          </p:cNvSpPr>
          <p:nvPr/>
        </p:nvSpPr>
        <p:spPr>
          <a:xfrm>
            <a:off x="2144014" y="3099562"/>
            <a:ext cx="8347804" cy="2990087"/>
          </a:xfrm>
          <a:prstGeom prst="rect">
            <a:avLst/>
          </a:prstGeom>
        </p:spPr>
        <p:txBody>
          <a:bodyPr vert="horz" lIns="91440" tIns="45720" rIns="91440" bIns="45720" rtlCol="0">
            <a:normAutofit fontScale="95000"/>
          </a:bodyPr>
          <a:lstStyle>
            <a:lvl1pPr marL="0" indent="0" algn="l" defTabSz="914400">
              <a:lnSpc>
                <a:spcPct val="90000"/>
              </a:lnSpc>
              <a:spcBef>
                <a:spcPts val="1200"/>
              </a:spcBef>
              <a:buNone/>
              <a:defRPr sz="22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None/>
              <a:defRPr sz="2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None/>
              <a:defRPr sz="24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None/>
              <a:defRPr sz="20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None/>
              <a:defRPr sz="20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None/>
              <a:defRPr sz="20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None/>
              <a:defRPr sz="20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None/>
              <a:defRPr sz="20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None/>
              <a:defRPr sz="20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IN" dirty="0">
                <a:latin typeface="Rockwell"/>
              </a:rPr>
              <a:t>BY FIRST MEDICAL UNIT</a:t>
            </a:r>
          </a:p>
          <a:p>
            <a:pPr algn="r"/>
            <a:r>
              <a:rPr lang="en-IN" sz="2000" dirty="0">
                <a:latin typeface="Rockwell"/>
              </a:rPr>
              <a:t>CHIEF:PROF. DR.M.NATARAJAN M.D.,</a:t>
            </a:r>
          </a:p>
          <a:p>
            <a:pPr algn="r"/>
            <a:r>
              <a:rPr lang="en-IN" sz="2000" dirty="0">
                <a:latin typeface="Rockwell"/>
              </a:rPr>
              <a:t>ASST. PROFESSORS: </a:t>
            </a:r>
            <a:r>
              <a:rPr lang="en-IN" sz="2000" dirty="0" err="1">
                <a:latin typeface="Rockwell"/>
              </a:rPr>
              <a:t>DR.V.PALANIKUMARAN</a:t>
            </a:r>
            <a:r>
              <a:rPr lang="en-IN" sz="2000" dirty="0">
                <a:latin typeface="Rockwell"/>
              </a:rPr>
              <a:t> M.D.,D.DIAB</a:t>
            </a:r>
          </a:p>
          <a:p>
            <a:pPr algn="r"/>
            <a:r>
              <a:rPr lang="en-IN" sz="2000" dirty="0">
                <a:latin typeface="Rockwell"/>
              </a:rPr>
              <a:t>DR. </a:t>
            </a:r>
            <a:r>
              <a:rPr lang="en-IN" sz="2000" dirty="0" err="1">
                <a:latin typeface="Rockwell"/>
              </a:rPr>
              <a:t>VASANTHAKALYANI</a:t>
            </a:r>
            <a:r>
              <a:rPr lang="en-IN" sz="2000" dirty="0">
                <a:latin typeface="Rockwell"/>
              </a:rPr>
              <a:t> M.D.,DCP</a:t>
            </a:r>
          </a:p>
          <a:p>
            <a:pPr algn="r"/>
            <a:r>
              <a:rPr lang="en-IN" sz="2000" dirty="0">
                <a:latin typeface="Rockwell"/>
              </a:rPr>
              <a:t>DR. </a:t>
            </a:r>
            <a:r>
              <a:rPr lang="en-IN" sz="2000" dirty="0" err="1">
                <a:latin typeface="Rockwell"/>
              </a:rPr>
              <a:t>SURESHKUMAR</a:t>
            </a:r>
            <a:r>
              <a:rPr lang="en-IN" sz="2000" dirty="0">
                <a:latin typeface="Rockwell"/>
              </a:rPr>
              <a:t> M.D.,</a:t>
            </a:r>
          </a:p>
          <a:p>
            <a:pPr algn="r"/>
            <a:endParaRPr lang="en-IN" sz="2000" dirty="0"/>
          </a:p>
          <a:p>
            <a:pPr algn="r"/>
            <a:r>
              <a:rPr lang="en-IN" sz="2000" dirty="0">
                <a:latin typeface="Rockwell"/>
              </a:rPr>
              <a:t>PRESENTOR : DR.</a:t>
            </a:r>
            <a:r>
              <a:rPr lang="en-US" sz="2000" dirty="0">
                <a:latin typeface="Rockwell"/>
              </a:rPr>
              <a:t>MANOJ PRABHU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52153954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2896" y="296299"/>
            <a:ext cx="10515600" cy="1325563"/>
          </a:xfrm>
        </p:spPr>
        <p:txBody>
          <a:bodyPr/>
          <a:lstStyle/>
          <a:p>
            <a:r>
              <a:rPr lang="en-US" b="1" dirty="0">
                <a:solidFill>
                  <a:srgbClr val="FF0000"/>
                </a:solidFill>
              </a:rPr>
              <a:t>Gestational thrombocytopenia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3775" y="1621863"/>
            <a:ext cx="10364452" cy="4169338"/>
          </a:xfrm>
        </p:spPr>
        <p:txBody>
          <a:bodyPr>
            <a:normAutofit/>
          </a:bodyPr>
          <a:lstStyle/>
          <a:p>
            <a:r>
              <a:rPr lang="en-US" dirty="0"/>
              <a:t>Detected in </a:t>
            </a:r>
            <a:r>
              <a:rPr lang="en-US" b="1" dirty="0"/>
              <a:t>5-7% </a:t>
            </a:r>
            <a:r>
              <a:rPr lang="en-US" dirty="0"/>
              <a:t>of otherwise healthy pregnant women, accounting for </a:t>
            </a:r>
            <a:r>
              <a:rPr lang="en-US" b="1" dirty="0"/>
              <a:t>64 – 80% of patients with thrombocytopenia at term.</a:t>
            </a:r>
          </a:p>
          <a:p>
            <a:r>
              <a:rPr lang="en-US" b="1" dirty="0"/>
              <a:t>Platelets &gt; 70 – 80K.</a:t>
            </a:r>
          </a:p>
          <a:p>
            <a:r>
              <a:rPr lang="en-US" b="1" dirty="0"/>
              <a:t>A benign disorder</a:t>
            </a:r>
          </a:p>
          <a:p>
            <a:r>
              <a:rPr lang="en-US" b="1" dirty="0"/>
              <a:t>Not associated with increased risk of bleeding.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dirty="0"/>
              <a:t> onset is later in gestation ( mid 2</a:t>
            </a:r>
            <a:r>
              <a:rPr lang="en-US" baseline="30000" dirty="0"/>
              <a:t>nd</a:t>
            </a:r>
            <a:r>
              <a:rPr lang="en-US" dirty="0"/>
              <a:t> – 3</a:t>
            </a:r>
            <a:r>
              <a:rPr lang="en-US" baseline="30000" dirty="0"/>
              <a:t>rd</a:t>
            </a:r>
            <a:r>
              <a:rPr lang="en-US" dirty="0"/>
              <a:t> trimester).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dirty="0"/>
              <a:t>Decline in platelet count is greater than in normal pregnancies.</a:t>
            </a:r>
          </a:p>
        </p:txBody>
      </p:sp>
    </p:spTree>
    <p:extLst>
      <p:ext uri="{BB962C8B-B14F-4D97-AF65-F5344CB8AC3E}">
        <p14:creationId xmlns:p14="http://schemas.microsoft.com/office/powerpoint/2010/main" val="7366097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5031" y="1120877"/>
            <a:ext cx="10233800" cy="4847585"/>
          </a:xfrm>
        </p:spPr>
        <p:txBody>
          <a:bodyPr/>
          <a:lstStyle/>
          <a:p>
            <a:r>
              <a:rPr lang="en-US" b="1" dirty="0"/>
              <a:t>Features of GT: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dirty="0"/>
              <a:t>No increased risk of newborn thrombocytopenia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dirty="0"/>
              <a:t>No treatment needed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dirty="0"/>
              <a:t>No contraindication to epidural anesthesia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b="1" u="sng" dirty="0"/>
              <a:t>Rapid and spontaneous resolution after delivery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dirty="0"/>
              <a:t>Recurs in future pregnancies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dirty="0"/>
              <a:t>Exaggerated increase in MPV( mean platelet volume) compared to normal pregnancies.</a:t>
            </a:r>
          </a:p>
        </p:txBody>
      </p:sp>
    </p:spTree>
    <p:extLst>
      <p:ext uri="{BB962C8B-B14F-4D97-AF65-F5344CB8AC3E}">
        <p14:creationId xmlns:p14="http://schemas.microsoft.com/office/powerpoint/2010/main" val="62088267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058" y="276634"/>
            <a:ext cx="10515600" cy="1325563"/>
          </a:xfrm>
        </p:spPr>
        <p:txBody>
          <a:bodyPr/>
          <a:lstStyle/>
          <a:p>
            <a:r>
              <a:rPr lang="en-US" b="1" dirty="0">
                <a:solidFill>
                  <a:srgbClr val="FF0000"/>
                </a:solidFill>
              </a:rPr>
              <a:t>Pathogenesis of GT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3775" y="1602197"/>
            <a:ext cx="10364452" cy="4189003"/>
          </a:xfrm>
        </p:spPr>
        <p:txBody>
          <a:bodyPr>
            <a:normAutofit/>
          </a:bodyPr>
          <a:lstStyle/>
          <a:p>
            <a:r>
              <a:rPr lang="en-US" dirty="0"/>
              <a:t>Specific pathophysiology of GT is not known, but many theories exist, including: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? Dilution from expanded plasma volume.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? Insufficient TPO response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? Changes in VWF expression/ survival</a:t>
            </a:r>
          </a:p>
          <a:p>
            <a:pPr marL="0" indent="0">
              <a:buNone/>
            </a:pPr>
            <a:r>
              <a:rPr lang="en-US" dirty="0"/>
              <a:t>    - </a:t>
            </a:r>
            <a:r>
              <a:rPr lang="en-US" dirty="0" err="1"/>
              <a:t>vWF</a:t>
            </a:r>
            <a:r>
              <a:rPr lang="en-US" dirty="0"/>
              <a:t> Ag and FVIII significantly increase in pregnancy</a:t>
            </a:r>
          </a:p>
          <a:p>
            <a:pPr marL="0" indent="0">
              <a:buNone/>
            </a:pPr>
            <a:r>
              <a:rPr lang="en-US" dirty="0"/>
              <a:t>    - ( both increased production and prolongation of </a:t>
            </a:r>
            <a:r>
              <a:rPr lang="en-US" dirty="0" err="1"/>
              <a:t>vWF</a:t>
            </a:r>
            <a:r>
              <a:rPr lang="en-US" dirty="0"/>
              <a:t> half- life)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? Increased turnover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? Antiplatelet antibodies </a:t>
            </a:r>
          </a:p>
        </p:txBody>
      </p:sp>
    </p:spTree>
    <p:extLst>
      <p:ext uri="{BB962C8B-B14F-4D97-AF65-F5344CB8AC3E}">
        <p14:creationId xmlns:p14="http://schemas.microsoft.com/office/powerpoint/2010/main" val="321599883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FF0000"/>
                </a:solidFill>
              </a:rPr>
              <a:t>Pathogenesis of GT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Some authors have also </a:t>
            </a:r>
            <a:r>
              <a:rPr lang="en-US" u="sng" dirty="0"/>
              <a:t>proposed platelet consumption by the placenta and hormonal depression of </a:t>
            </a:r>
            <a:r>
              <a:rPr lang="en-US" u="sng" dirty="0" err="1"/>
              <a:t>megakaryopoiesis</a:t>
            </a:r>
            <a:r>
              <a:rPr lang="en-US" u="sng" dirty="0"/>
              <a:t> </a:t>
            </a:r>
            <a:r>
              <a:rPr lang="en-US" dirty="0"/>
              <a:t>as causes of GT, as suggested by the </a:t>
            </a:r>
            <a:r>
              <a:rPr lang="en-US" b="1" dirty="0"/>
              <a:t>rapid return of platelet count to normal after delivery.</a:t>
            </a:r>
          </a:p>
        </p:txBody>
      </p:sp>
    </p:spTree>
    <p:extLst>
      <p:ext uri="{BB962C8B-B14F-4D97-AF65-F5344CB8AC3E}">
        <p14:creationId xmlns:p14="http://schemas.microsoft.com/office/powerpoint/2010/main" val="420373400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Platelet trends in GT: antepartum and postpartum</a:t>
            </a: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75035" y="1825625"/>
            <a:ext cx="5618375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320510" y="6176963"/>
            <a:ext cx="34784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/>
              <a:t>Fogerty</a:t>
            </a:r>
            <a:r>
              <a:rPr lang="en-US" b="1" dirty="0"/>
              <a:t> AE, Br J </a:t>
            </a:r>
            <a:r>
              <a:rPr lang="en-US" b="1" dirty="0" err="1"/>
              <a:t>Haematol</a:t>
            </a:r>
            <a:r>
              <a:rPr lang="en-US" b="1" dirty="0"/>
              <a:t>. 2021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588576" y="1828915"/>
            <a:ext cx="34690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Tri – trimester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Day 0 = day of delivery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136092" y="3058690"/>
            <a:ext cx="4015818" cy="19082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Rising MPV seen in all pregnancies, with a </a:t>
            </a:r>
            <a:r>
              <a:rPr lang="en-US" sz="2000" b="1" dirty="0"/>
              <a:t>significantly higher elevation in MPV in GT (at all pregnancy stages) </a:t>
            </a:r>
            <a:r>
              <a:rPr lang="en-US" sz="2000" dirty="0"/>
              <a:t>compared to normal pregnancy controls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819033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6274" y="132209"/>
            <a:ext cx="10515600" cy="1325563"/>
          </a:xfrm>
        </p:spPr>
        <p:txBody>
          <a:bodyPr/>
          <a:lstStyle/>
          <a:p>
            <a:r>
              <a:rPr lang="en-US" b="1" dirty="0">
                <a:solidFill>
                  <a:srgbClr val="FF0000"/>
                </a:solidFill>
              </a:rPr>
              <a:t>ITP in pregnancy: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7312" y="1430988"/>
            <a:ext cx="10515600" cy="4910817"/>
          </a:xfrm>
        </p:spPr>
        <p:txBody>
          <a:bodyPr>
            <a:normAutofit fontScale="85000" lnSpcReduction="20000"/>
          </a:bodyPr>
          <a:lstStyle/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Second most common cause of thrombocytopenia in pregnancy</a:t>
            </a:r>
          </a:p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Always exclude secondary causes.</a:t>
            </a:r>
            <a:endParaRPr lang="en-US" dirty="0"/>
          </a:p>
          <a:p>
            <a:r>
              <a:rPr lang="en-US" sz="2300" dirty="0"/>
              <a:t>1- 2/ 1000 pregnancies.</a:t>
            </a:r>
          </a:p>
          <a:p>
            <a:pPr marL="0" indent="0">
              <a:buNone/>
            </a:pPr>
            <a:r>
              <a:rPr lang="en-US" sz="2300" dirty="0"/>
              <a:t>   - most common cause of thrombocytopenia in 1</a:t>
            </a:r>
            <a:r>
              <a:rPr lang="en-US" sz="2300" baseline="30000" dirty="0"/>
              <a:t>st</a:t>
            </a:r>
            <a:r>
              <a:rPr lang="en-US" sz="2300" dirty="0"/>
              <a:t>/ early 2</a:t>
            </a:r>
            <a:r>
              <a:rPr lang="en-US" sz="2300" baseline="30000" dirty="0"/>
              <a:t>nd</a:t>
            </a:r>
            <a:r>
              <a:rPr lang="en-US" sz="2300" dirty="0"/>
              <a:t> trimesters.</a:t>
            </a:r>
          </a:p>
          <a:p>
            <a:r>
              <a:rPr lang="en-US" sz="2300" dirty="0"/>
              <a:t>Diagnosis of exclusion, no reliable ‘rule in’ test.</a:t>
            </a:r>
          </a:p>
          <a:p>
            <a:pPr marL="0" indent="0">
              <a:buNone/>
            </a:pPr>
            <a:r>
              <a:rPr lang="en-US" sz="2300" dirty="0"/>
              <a:t>   - consider: history, onset, trend over time, size of platelets.</a:t>
            </a:r>
          </a:p>
          <a:p>
            <a:r>
              <a:rPr lang="en-US" sz="2300" dirty="0"/>
              <a:t>TPO levels may be informative</a:t>
            </a:r>
          </a:p>
          <a:p>
            <a:pPr marL="0" indent="0">
              <a:buNone/>
            </a:pPr>
            <a:r>
              <a:rPr lang="en-US" sz="2300" dirty="0"/>
              <a:t>   - significant rise in pregnant women with ITP </a:t>
            </a:r>
          </a:p>
          <a:p>
            <a:pPr marL="0" indent="0">
              <a:buNone/>
            </a:pPr>
            <a:r>
              <a:rPr lang="en-US" sz="2300" dirty="0"/>
              <a:t>      compared to GT, normal pregnancies and </a:t>
            </a:r>
          </a:p>
          <a:p>
            <a:pPr marL="0" indent="0">
              <a:buNone/>
            </a:pPr>
            <a:r>
              <a:rPr lang="en-US" sz="2300" dirty="0"/>
              <a:t>      non- pregnant women with ITP.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3074" name="Picture 2" descr="Thrombocytopeni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7965" y="3677791"/>
            <a:ext cx="3676650" cy="2914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87389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BDBEF9-F51F-866F-0295-D2123B17D1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3312" y="1347538"/>
            <a:ext cx="8946541" cy="4900862"/>
          </a:xfrm>
        </p:spPr>
        <p:txBody>
          <a:bodyPr>
            <a:norm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Manifests in the first trimester 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Platelet counts &lt;50,000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Mucosal bleeding +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No indication for C-section unless there is an obstetric indication</a:t>
            </a:r>
          </a:p>
          <a:p>
            <a:pPr marL="0" indent="0">
              <a:buNone/>
            </a:pPr>
            <a:endParaRPr lang="en-IN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47211649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7633" y="1219201"/>
            <a:ext cx="10364452" cy="5034116"/>
          </a:xfrm>
        </p:spPr>
        <p:txBody>
          <a:bodyPr>
            <a:normAutofit/>
          </a:bodyPr>
          <a:lstStyle/>
          <a:p>
            <a:r>
              <a:rPr lang="en-US" sz="2400" dirty="0"/>
              <a:t>Can result in fetal thrombocytopenia ( autoantibodies can readily cross the placenta)</a:t>
            </a:r>
          </a:p>
          <a:p>
            <a:pPr marL="0" indent="0">
              <a:buNone/>
            </a:pPr>
            <a:r>
              <a:rPr lang="en-US" sz="2400" dirty="0"/>
              <a:t>   - 8.7% - 14.7% fetal thrombocytopenia in neonates of ITP mothers.</a:t>
            </a:r>
          </a:p>
          <a:p>
            <a:pPr marL="0" indent="0">
              <a:buNone/>
            </a:pPr>
            <a:r>
              <a:rPr lang="en-US" sz="2400" dirty="0"/>
              <a:t>   - fetal intracranial hemorrhage: 1.5%</a:t>
            </a:r>
          </a:p>
          <a:p>
            <a:pPr marL="0" indent="0">
              <a:buNone/>
            </a:pPr>
            <a:r>
              <a:rPr lang="en-US" sz="2400" dirty="0"/>
              <a:t>   - avoidance of forceps/ Vacuum assisted delivery is advised</a:t>
            </a:r>
            <a:r>
              <a:rPr lang="en-US" dirty="0"/>
              <a:t>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sz="1600" b="1" dirty="0" err="1"/>
              <a:t>Provan</a:t>
            </a:r>
            <a:r>
              <a:rPr lang="en-US" sz="1600" b="1" dirty="0"/>
              <a:t> D. Blood. 2010</a:t>
            </a:r>
          </a:p>
        </p:txBody>
      </p:sp>
    </p:spTree>
    <p:extLst>
      <p:ext uri="{BB962C8B-B14F-4D97-AF65-F5344CB8AC3E}">
        <p14:creationId xmlns:p14="http://schemas.microsoft.com/office/powerpoint/2010/main" val="103278840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8FDBAC-0D03-2F77-82FC-2A931ECD91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5285" y="72171"/>
            <a:ext cx="10364451" cy="1596177"/>
          </a:xfrm>
        </p:spPr>
        <p:txBody>
          <a:bodyPr/>
          <a:lstStyle/>
          <a:p>
            <a:r>
              <a:rPr lang="en-IN" sz="3600" b="1" dirty="0">
                <a:solidFill>
                  <a:srgbClr val="FF0000"/>
                </a:solidFill>
              </a:rPr>
              <a:t>WHEN TO TRANSFUSE PLATELETS IN ITP ?</a:t>
            </a:r>
            <a:endParaRPr lang="en-IN" sz="4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DDB327-6E40-2850-42A4-986FD4941D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3312" y="1087656"/>
            <a:ext cx="8946541" cy="5160744"/>
          </a:xfrm>
        </p:spPr>
        <p:txBody>
          <a:bodyPr/>
          <a:lstStyle/>
          <a:p>
            <a:r>
              <a:rPr lang="en-IN" dirty="0"/>
              <a:t>Risk of severe bleeding  &lt;20,000 </a:t>
            </a:r>
          </a:p>
          <a:p>
            <a:r>
              <a:rPr lang="en-IN" dirty="0"/>
              <a:t>With platelet count 20,000 -100000 risk of bleeding may occur with invasive procedures.</a:t>
            </a: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6975FD72-A676-0963-76B1-D757B04E53B2}"/>
              </a:ext>
            </a:extLst>
          </p:cNvPr>
          <p:cNvSpPr/>
          <p:nvPr/>
        </p:nvSpPr>
        <p:spPr>
          <a:xfrm>
            <a:off x="1347538" y="2714324"/>
            <a:ext cx="2762449" cy="1400530"/>
          </a:xfrm>
          <a:prstGeom prst="roundRect">
            <a:avLst/>
          </a:prstGeom>
          <a:solidFill>
            <a:schemeClr val="tx2">
              <a:lumMod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dirty="0" err="1"/>
              <a:t>Plt</a:t>
            </a:r>
            <a:r>
              <a:rPr lang="en-IN" dirty="0"/>
              <a:t> &lt;20,000 &amp;bleeding manifestations –transfuse immediately 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AA0FD083-94A4-0AAF-BA69-82E80350C407}"/>
              </a:ext>
            </a:extLst>
          </p:cNvPr>
          <p:cNvSpPr/>
          <p:nvPr/>
        </p:nvSpPr>
        <p:spPr>
          <a:xfrm>
            <a:off x="6096000" y="2525160"/>
            <a:ext cx="3439393" cy="1400531"/>
          </a:xfrm>
          <a:prstGeom prst="round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dirty="0"/>
              <a:t>Vaginal delivery-transfuse to a platelet count of 30,000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4E78BB76-AE74-6057-731C-F1517DA5D945}"/>
              </a:ext>
            </a:extLst>
          </p:cNvPr>
          <p:cNvSpPr/>
          <p:nvPr/>
        </p:nvSpPr>
        <p:spPr>
          <a:xfrm>
            <a:off x="1347538" y="4899259"/>
            <a:ext cx="3099334" cy="1400529"/>
          </a:xfrm>
          <a:prstGeom prst="round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dirty="0">
                <a:solidFill>
                  <a:schemeClr val="bg2">
                    <a:lumMod val="50000"/>
                  </a:schemeClr>
                </a:solidFill>
              </a:rPr>
              <a:t>C-section –transfuse to a platelet count of 50,000 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61042FB8-6447-A4F0-3893-3AC1F0AFF59F}"/>
              </a:ext>
            </a:extLst>
          </p:cNvPr>
          <p:cNvSpPr/>
          <p:nvPr/>
        </p:nvSpPr>
        <p:spPr>
          <a:xfrm>
            <a:off x="6096000" y="4733249"/>
            <a:ext cx="4360244" cy="1732547"/>
          </a:xfrm>
          <a:prstGeom prst="roundRect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dirty="0" err="1">
                <a:solidFill>
                  <a:srgbClr val="002060"/>
                </a:solidFill>
              </a:rPr>
              <a:t>Neuroaxial</a:t>
            </a:r>
            <a:r>
              <a:rPr lang="en-IN" dirty="0">
                <a:solidFill>
                  <a:srgbClr val="002060"/>
                </a:solidFill>
              </a:rPr>
              <a:t> </a:t>
            </a:r>
            <a:r>
              <a:rPr lang="en-IN" dirty="0" err="1">
                <a:solidFill>
                  <a:srgbClr val="002060"/>
                </a:solidFill>
              </a:rPr>
              <a:t>anesthesia</a:t>
            </a:r>
            <a:r>
              <a:rPr lang="en-IN" dirty="0">
                <a:solidFill>
                  <a:srgbClr val="002060"/>
                </a:solidFill>
              </a:rPr>
              <a:t> – transfuse to a platelet count of &gt;70,000</a:t>
            </a:r>
          </a:p>
          <a:p>
            <a:pPr algn="ctr"/>
            <a:r>
              <a:rPr lang="en-IN" dirty="0">
                <a:solidFill>
                  <a:srgbClr val="002060"/>
                </a:solidFill>
              </a:rPr>
              <a:t>&amp;</a:t>
            </a:r>
          </a:p>
          <a:p>
            <a:pPr algn="ctr"/>
            <a:r>
              <a:rPr lang="en-IN" dirty="0">
                <a:solidFill>
                  <a:srgbClr val="002060"/>
                </a:solidFill>
              </a:rPr>
              <a:t>Dexamethasone 40mg OD ×4 days just before procedure</a:t>
            </a:r>
          </a:p>
        </p:txBody>
      </p:sp>
    </p:spTree>
    <p:extLst>
      <p:ext uri="{BB962C8B-B14F-4D97-AF65-F5344CB8AC3E}">
        <p14:creationId xmlns:p14="http://schemas.microsoft.com/office/powerpoint/2010/main" val="211639806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59B98D-849E-7F69-7452-38BCA2664F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40" y="15606"/>
            <a:ext cx="10364451" cy="1596177"/>
          </a:xfrm>
        </p:spPr>
        <p:txBody>
          <a:bodyPr/>
          <a:lstStyle/>
          <a:p>
            <a:r>
              <a:rPr lang="en-IN" sz="3200" b="1" dirty="0">
                <a:solidFill>
                  <a:srgbClr val="FF0000"/>
                </a:solidFill>
              </a:rPr>
              <a:t>FREQUENCY OF PLATELET COUNT MONITORING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713B81-5947-F459-A54F-75C0778052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3312" y="1289786"/>
            <a:ext cx="8946541" cy="4958614"/>
          </a:xfrm>
        </p:spPr>
        <p:txBody>
          <a:bodyPr/>
          <a:lstStyle/>
          <a:p>
            <a:endParaRPr lang="en-IN" dirty="0"/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53F5ADBA-F332-F954-4D8F-993322AB0369}"/>
              </a:ext>
            </a:extLst>
          </p:cNvPr>
          <p:cNvSpPr/>
          <p:nvPr/>
        </p:nvSpPr>
        <p:spPr>
          <a:xfrm>
            <a:off x="1103312" y="1933781"/>
            <a:ext cx="3825419" cy="1790359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dirty="0">
                <a:solidFill>
                  <a:srgbClr val="C00000"/>
                </a:solidFill>
              </a:rPr>
              <a:t>Gestational thrombocytopenia – once per month/once per trimester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E2B078EF-7BFA-C6BA-C928-F03E3FEEF24D}"/>
              </a:ext>
            </a:extLst>
          </p:cNvPr>
          <p:cNvSpPr/>
          <p:nvPr/>
        </p:nvSpPr>
        <p:spPr>
          <a:xfrm>
            <a:off x="6023670" y="1933781"/>
            <a:ext cx="3825418" cy="1790359"/>
          </a:xfrm>
          <a:prstGeom prst="roundRect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dirty="0"/>
              <a:t>Hospitalized due to maternal illness-Daily monitoring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F6C364F1-229A-86E2-1DD6-5084E8D16E7B}"/>
              </a:ext>
            </a:extLst>
          </p:cNvPr>
          <p:cNvSpPr/>
          <p:nvPr/>
        </p:nvSpPr>
        <p:spPr>
          <a:xfrm>
            <a:off x="3969163" y="4139247"/>
            <a:ext cx="3214837" cy="1694046"/>
          </a:xfrm>
          <a:prstGeom prst="round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dirty="0"/>
              <a:t>Severely illness like HELLP -4 to 6 </a:t>
            </a:r>
            <a:r>
              <a:rPr lang="en-IN" dirty="0" err="1"/>
              <a:t>hrly</a:t>
            </a:r>
            <a:r>
              <a:rPr lang="en-IN" dirty="0"/>
              <a:t> monitoring</a:t>
            </a:r>
          </a:p>
        </p:txBody>
      </p:sp>
    </p:spTree>
    <p:extLst>
      <p:ext uri="{BB962C8B-B14F-4D97-AF65-F5344CB8AC3E}">
        <p14:creationId xmlns:p14="http://schemas.microsoft.com/office/powerpoint/2010/main" val="25930340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294053"/>
            <a:ext cx="10364451" cy="895651"/>
          </a:xfrm>
        </p:spPr>
        <p:txBody>
          <a:bodyPr>
            <a:normAutofit/>
          </a:bodyPr>
          <a:lstStyle/>
          <a:p>
            <a:r>
              <a:rPr lang="en-US" sz="4000" b="1" dirty="0">
                <a:solidFill>
                  <a:srgbClr val="FF0000"/>
                </a:solidFill>
              </a:rPr>
              <a:t>Maternal thrombocytopenia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3775" y="1563329"/>
            <a:ext cx="10364452" cy="4227871"/>
          </a:xfrm>
        </p:spPr>
        <p:txBody>
          <a:bodyPr>
            <a:normAutofit/>
          </a:bodyPr>
          <a:lstStyle/>
          <a:p>
            <a:r>
              <a:rPr lang="en-US" sz="2400" dirty="0"/>
              <a:t>Defined as platelet count &lt; 150K/</a:t>
            </a:r>
            <a:r>
              <a:rPr lang="en-US" sz="2400" dirty="0" err="1"/>
              <a:t>uL</a:t>
            </a:r>
            <a:r>
              <a:rPr lang="en-US" sz="2400" dirty="0"/>
              <a:t>.</a:t>
            </a:r>
          </a:p>
          <a:p>
            <a:r>
              <a:rPr lang="en-US" sz="2400" dirty="0"/>
              <a:t>2</a:t>
            </a:r>
            <a:r>
              <a:rPr lang="en-US" sz="2400" baseline="30000" dirty="0"/>
              <a:t>nd</a:t>
            </a:r>
            <a:r>
              <a:rPr lang="en-US" sz="2400" dirty="0"/>
              <a:t> most common hematological problem in pregnancy after anemia.</a:t>
            </a:r>
          </a:p>
          <a:p>
            <a:r>
              <a:rPr lang="en-US" sz="2400" dirty="0"/>
              <a:t>Affects 10% of all pregnancies.</a:t>
            </a:r>
          </a:p>
          <a:p>
            <a:r>
              <a:rPr lang="en-US" sz="2400" dirty="0"/>
              <a:t>Bleeding symptoms are generally mild even in severe thrombocytopenia – due to </a:t>
            </a:r>
            <a:r>
              <a:rPr lang="en-US" sz="2400" dirty="0" err="1"/>
              <a:t>procoagulant</a:t>
            </a:r>
            <a:r>
              <a:rPr lang="en-US" sz="2400" dirty="0"/>
              <a:t> state of pregnancy.</a:t>
            </a:r>
          </a:p>
        </p:txBody>
      </p:sp>
    </p:spTree>
    <p:extLst>
      <p:ext uri="{BB962C8B-B14F-4D97-AF65-F5344CB8AC3E}">
        <p14:creationId xmlns:p14="http://schemas.microsoft.com/office/powerpoint/2010/main" val="264371002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718EA5-3373-4280-5396-C3D13EB28D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sz="3600" b="1" dirty="0">
                <a:solidFill>
                  <a:srgbClr val="FF0000"/>
                </a:solidFill>
              </a:rPr>
              <a:t>HOW AGENT TO BE  SELECTED IN ITP IN PREGNANCY 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8E2B32F-064C-6A0A-4E98-282376902F0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dirty="0"/>
              <a:t>Choice of glucocorticoid in pregnancy depends on whether the goal is to minimize </a:t>
            </a:r>
            <a:r>
              <a:rPr lang="en-IN" dirty="0" err="1"/>
              <a:t>fetal</a:t>
            </a:r>
            <a:r>
              <a:rPr lang="en-IN" dirty="0"/>
              <a:t> exposure or to treat both mother and </a:t>
            </a:r>
            <a:r>
              <a:rPr lang="en-IN" dirty="0" err="1"/>
              <a:t>fetus</a:t>
            </a:r>
            <a:r>
              <a:rPr lang="en-IN" dirty="0"/>
              <a:t>.</a:t>
            </a: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DED918DF-813D-DEEA-AC77-422DE32F578B}"/>
              </a:ext>
            </a:extLst>
          </p:cNvPr>
          <p:cNvSpPr/>
          <p:nvPr/>
        </p:nvSpPr>
        <p:spPr>
          <a:xfrm>
            <a:off x="1434163" y="3429000"/>
            <a:ext cx="4158807" cy="2403909"/>
          </a:xfrm>
          <a:prstGeom prst="round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dirty="0"/>
              <a:t>When delivery is not imminent(early </a:t>
            </a:r>
            <a:r>
              <a:rPr lang="en-IN" dirty="0" err="1"/>
              <a:t>pregnancy,preterm</a:t>
            </a:r>
            <a:r>
              <a:rPr lang="en-IN" dirty="0"/>
              <a:t> birth not expected) –PREDNISONE </a:t>
            </a:r>
          </a:p>
          <a:p>
            <a:pPr algn="ctr"/>
            <a:r>
              <a:rPr lang="en-IN" dirty="0"/>
              <a:t>1 mg/kg per day for two weeks followed by a gradual taper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DDD7B2D4-D95B-F650-87AA-2AEA348CA2CE}"/>
              </a:ext>
            </a:extLst>
          </p:cNvPr>
          <p:cNvSpPr/>
          <p:nvPr/>
        </p:nvSpPr>
        <p:spPr>
          <a:xfrm>
            <a:off x="6631806" y="3429000"/>
            <a:ext cx="4456882" cy="2403909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dirty="0">
                <a:solidFill>
                  <a:srgbClr val="002060"/>
                </a:solidFill>
              </a:rPr>
              <a:t>Near term /to improve neonatal outcomes-</a:t>
            </a:r>
          </a:p>
          <a:p>
            <a:pPr algn="ctr"/>
            <a:r>
              <a:rPr lang="en-IN" dirty="0">
                <a:solidFill>
                  <a:srgbClr val="002060"/>
                </a:solidFill>
              </a:rPr>
              <a:t>DEXAMETHASONE </a:t>
            </a:r>
          </a:p>
          <a:p>
            <a:pPr algn="ctr"/>
            <a:r>
              <a:rPr lang="en-IN" dirty="0">
                <a:solidFill>
                  <a:srgbClr val="002060"/>
                </a:solidFill>
              </a:rPr>
              <a:t>40mg per day for 4 days</a:t>
            </a:r>
          </a:p>
        </p:txBody>
      </p:sp>
    </p:spTree>
    <p:extLst>
      <p:ext uri="{BB962C8B-B14F-4D97-AF65-F5344CB8AC3E}">
        <p14:creationId xmlns:p14="http://schemas.microsoft.com/office/powerpoint/2010/main" val="246970551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BE48C3-0412-A8DB-20EE-BDADF6A90C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111" y="433467"/>
            <a:ext cx="9404723" cy="1087324"/>
          </a:xfrm>
        </p:spPr>
        <p:txBody>
          <a:bodyPr/>
          <a:lstStyle/>
          <a:p>
            <a:r>
              <a:rPr lang="en-IN" b="1" dirty="0">
                <a:solidFill>
                  <a:srgbClr val="FF0000"/>
                </a:solidFill>
              </a:rPr>
              <a:t>IV IG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C529C4-A2E0-DD16-537D-3615466BF3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3312" y="2011680"/>
            <a:ext cx="8946541" cy="4236719"/>
          </a:xfrm>
        </p:spPr>
        <p:txBody>
          <a:bodyPr>
            <a:normAutofit/>
          </a:bodyPr>
          <a:lstStyle/>
          <a:p>
            <a:r>
              <a:rPr lang="en-IN" dirty="0"/>
              <a:t>IV IG  may  used  addition  to or instead of glucocorticoid ,especially who require a more rapid increase in platelet count ,those who do not have an initial platelet count increase with glucocorticoids.</a:t>
            </a:r>
          </a:p>
          <a:p>
            <a:r>
              <a:rPr lang="en-IN" dirty="0"/>
              <a:t>It will raise platelets within 12 to 24 hours.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IN" dirty="0"/>
              <a:t> If therapy is  needed to raise platelet count prior to delivery ,it should be initiated approx. one week in advance for maximal efficacy</a:t>
            </a:r>
          </a:p>
          <a:p>
            <a:r>
              <a:rPr lang="en-IN" dirty="0"/>
              <a:t>Raise in platelet count with IVIG is usually temporary persist for 2 to 6 weeks.</a:t>
            </a: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04B0746A-ABE1-E610-B79D-267E5A2215EB}"/>
              </a:ext>
            </a:extLst>
          </p:cNvPr>
          <p:cNvSpPr/>
          <p:nvPr/>
        </p:nvSpPr>
        <p:spPr>
          <a:xfrm>
            <a:off x="2916455" y="346509"/>
            <a:ext cx="4783756" cy="1558962"/>
          </a:xfrm>
          <a:prstGeom prst="round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b="1" dirty="0">
                <a:solidFill>
                  <a:srgbClr val="FFFF00"/>
                </a:solidFill>
              </a:rPr>
              <a:t>MOA</a:t>
            </a:r>
            <a:r>
              <a:rPr lang="en-IN" dirty="0"/>
              <a:t>: Increase platelet count by interfering with macrophage uptake of auto-antibody coated platelets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2B5B11D7-BEDB-3C50-E500-AB0E85FF07A0}"/>
              </a:ext>
            </a:extLst>
          </p:cNvPr>
          <p:cNvSpPr/>
          <p:nvPr/>
        </p:nvSpPr>
        <p:spPr>
          <a:xfrm>
            <a:off x="4910553" y="5532759"/>
            <a:ext cx="3696101" cy="1126156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b="1" dirty="0">
                <a:solidFill>
                  <a:schemeClr val="bg1"/>
                </a:solidFill>
              </a:rPr>
              <a:t>DOSE:</a:t>
            </a:r>
            <a:r>
              <a:rPr lang="en-IN" dirty="0">
                <a:solidFill>
                  <a:srgbClr val="002060"/>
                </a:solidFill>
              </a:rPr>
              <a:t>0.4g/kg /day for 5 days  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7EF6E902-67AE-BBEA-B7F6-E6D0AC431AA7}"/>
              </a:ext>
            </a:extLst>
          </p:cNvPr>
          <p:cNvSpPr/>
          <p:nvPr/>
        </p:nvSpPr>
        <p:spPr>
          <a:xfrm>
            <a:off x="9970555" y="1876595"/>
            <a:ext cx="1974397" cy="3503596"/>
          </a:xfrm>
          <a:prstGeom prst="round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b="1" dirty="0">
                <a:solidFill>
                  <a:schemeClr val="bg1"/>
                </a:solidFill>
              </a:rPr>
              <a:t>SIDE EFFECTS</a:t>
            </a:r>
            <a:r>
              <a:rPr lang="en-IN" dirty="0"/>
              <a:t>:</a:t>
            </a:r>
          </a:p>
          <a:p>
            <a:pPr algn="ctr"/>
            <a:r>
              <a:rPr lang="en-IN" dirty="0"/>
              <a:t>Headache</a:t>
            </a:r>
          </a:p>
          <a:p>
            <a:pPr algn="ctr"/>
            <a:r>
              <a:rPr lang="en-IN" dirty="0"/>
              <a:t>Hypertension Allergic reactions</a:t>
            </a:r>
          </a:p>
          <a:p>
            <a:pPr algn="ctr"/>
            <a:r>
              <a:rPr lang="en-IN" dirty="0"/>
              <a:t>VOMITING</a:t>
            </a:r>
          </a:p>
          <a:p>
            <a:pPr algn="ctr"/>
            <a:r>
              <a:rPr lang="en-IN" dirty="0"/>
              <a:t>ICH</a:t>
            </a:r>
          </a:p>
          <a:p>
            <a:pPr algn="ctr"/>
            <a:r>
              <a:rPr lang="en-IN" dirty="0"/>
              <a:t>Aseptic meningitis</a:t>
            </a:r>
          </a:p>
          <a:p>
            <a:pPr algn="ctr"/>
            <a:r>
              <a:rPr lang="en-IN" dirty="0"/>
              <a:t>Thrombosis</a:t>
            </a:r>
          </a:p>
          <a:p>
            <a:pPr algn="ctr"/>
            <a:endParaRPr lang="en-IN" dirty="0"/>
          </a:p>
          <a:p>
            <a:pPr algn="ctr"/>
            <a:endParaRPr lang="en-IN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4AB938B-6DAB-8527-AD49-02250C91405E}"/>
              </a:ext>
            </a:extLst>
          </p:cNvPr>
          <p:cNvSpPr txBox="1"/>
          <p:nvPr/>
        </p:nvSpPr>
        <p:spPr>
          <a:xfrm>
            <a:off x="945999" y="544532"/>
            <a:ext cx="137249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>
                <a:solidFill>
                  <a:srgbClr val="FF0000"/>
                </a:solidFill>
              </a:rPr>
              <a:t>IV IG</a:t>
            </a:r>
            <a:endParaRPr lang="en-IN" sz="4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377130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53962" y="101563"/>
            <a:ext cx="6902246" cy="999650"/>
          </a:xfrm>
        </p:spPr>
        <p:txBody>
          <a:bodyPr/>
          <a:lstStyle/>
          <a:p>
            <a:r>
              <a:rPr lang="en-US" b="1" dirty="0">
                <a:solidFill>
                  <a:srgbClr val="FF0000"/>
                </a:solidFill>
              </a:rPr>
              <a:t>When steroids/ </a:t>
            </a:r>
            <a:r>
              <a:rPr lang="en-US" b="1" dirty="0" err="1">
                <a:solidFill>
                  <a:srgbClr val="FF0000"/>
                </a:solidFill>
              </a:rPr>
              <a:t>IVIg</a:t>
            </a:r>
            <a:r>
              <a:rPr lang="en-US" b="1" dirty="0">
                <a:solidFill>
                  <a:srgbClr val="FF0000"/>
                </a:solidFill>
              </a:rPr>
              <a:t> fail…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7130" y="1101213"/>
            <a:ext cx="10364452" cy="4965290"/>
          </a:xfrm>
        </p:spPr>
        <p:txBody>
          <a:bodyPr>
            <a:normAutofit/>
          </a:bodyPr>
          <a:lstStyle/>
          <a:p>
            <a:r>
              <a:rPr lang="en-US" sz="1800" dirty="0"/>
              <a:t>Platelet transfusion offers limited benefit due to enhanced clearance.</a:t>
            </a:r>
          </a:p>
          <a:p>
            <a:r>
              <a:rPr lang="en-US" sz="1800" dirty="0"/>
              <a:t>Anti- </a:t>
            </a:r>
            <a:r>
              <a:rPr lang="en-US" sz="1800" dirty="0" err="1"/>
              <a:t>RhD</a:t>
            </a:r>
            <a:r>
              <a:rPr lang="en-US" sz="1800" dirty="0"/>
              <a:t> ( limited published data)</a:t>
            </a:r>
            <a:r>
              <a:rPr lang="en-US" sz="1800" b="1" baseline="30000" dirty="0"/>
              <a:t>1</a:t>
            </a:r>
            <a:endParaRPr lang="en-US" sz="1800" b="1" dirty="0"/>
          </a:p>
          <a:p>
            <a:pPr marL="0" indent="0">
              <a:buNone/>
            </a:pPr>
            <a:r>
              <a:rPr lang="en-US" sz="1800" dirty="0"/>
              <a:t>  - only works for D- positive mothers.</a:t>
            </a:r>
          </a:p>
          <a:p>
            <a:pPr marL="0" indent="0">
              <a:buNone/>
            </a:pPr>
            <a:r>
              <a:rPr lang="en-US" sz="1800" dirty="0"/>
              <a:t>  - risk for both maternal and fetal hemolysis.</a:t>
            </a:r>
          </a:p>
          <a:p>
            <a:r>
              <a:rPr lang="en-US" sz="1800" dirty="0"/>
              <a:t>Rituximab</a:t>
            </a:r>
            <a:r>
              <a:rPr lang="en-US" sz="1800" b="1" baseline="30000" dirty="0"/>
              <a:t>2</a:t>
            </a:r>
            <a:r>
              <a:rPr lang="en-US" sz="1800" dirty="0"/>
              <a:t> </a:t>
            </a:r>
          </a:p>
          <a:p>
            <a:pPr marL="0" indent="0">
              <a:buNone/>
            </a:pPr>
            <a:r>
              <a:rPr lang="en-US" sz="1800" dirty="0"/>
              <a:t>  - limited efficacy data specific to ITP in pregnancy.</a:t>
            </a:r>
          </a:p>
          <a:p>
            <a:pPr marL="0" indent="0">
              <a:buNone/>
            </a:pPr>
            <a:r>
              <a:rPr lang="en-US" sz="1800" dirty="0"/>
              <a:t>  - risk neonatal </a:t>
            </a:r>
            <a:r>
              <a:rPr lang="en-US" sz="1800" dirty="0" err="1"/>
              <a:t>lymphopenia</a:t>
            </a:r>
            <a:r>
              <a:rPr lang="en-US" sz="1800" dirty="0"/>
              <a:t> and impaired response to vaccinations</a:t>
            </a:r>
          </a:p>
          <a:p>
            <a:pPr marL="0" indent="0">
              <a:buNone/>
            </a:pPr>
            <a:r>
              <a:rPr lang="en-US" sz="1800" dirty="0"/>
              <a:t>  - response often too slow.</a:t>
            </a:r>
          </a:p>
          <a:p>
            <a:pPr marL="0" indent="0">
              <a:buNone/>
            </a:pPr>
            <a:endParaRPr lang="en-US" sz="1100" dirty="0"/>
          </a:p>
          <a:p>
            <a:pPr marL="0" indent="0">
              <a:buNone/>
            </a:pPr>
            <a:endParaRPr lang="en-US" sz="1100" dirty="0"/>
          </a:p>
          <a:p>
            <a:pPr marL="0" indent="0">
              <a:buNone/>
            </a:pPr>
            <a:r>
              <a:rPr lang="en-US" sz="900" dirty="0"/>
              <a:t>1. Michel M. Br J </a:t>
            </a:r>
            <a:r>
              <a:rPr lang="en-US" sz="900" dirty="0" err="1"/>
              <a:t>Haematol</a:t>
            </a:r>
            <a:r>
              <a:rPr lang="en-US" sz="900" dirty="0"/>
              <a:t>. 2003.</a:t>
            </a:r>
          </a:p>
          <a:p>
            <a:pPr marL="0" indent="0">
              <a:buNone/>
            </a:pPr>
            <a:r>
              <a:rPr lang="en-US" sz="900" dirty="0"/>
              <a:t>2. </a:t>
            </a:r>
            <a:r>
              <a:rPr lang="en-US" sz="900" dirty="0" err="1"/>
              <a:t>Chakravarty</a:t>
            </a:r>
            <a:r>
              <a:rPr lang="en-US" sz="900" dirty="0"/>
              <a:t> EF. Blood. 2011.</a:t>
            </a:r>
          </a:p>
          <a:p>
            <a:pPr marL="0" indent="0">
              <a:buNone/>
            </a:pPr>
            <a:endParaRPr lang="en-US" sz="1100" dirty="0"/>
          </a:p>
          <a:p>
            <a:pPr marL="0" indent="0">
              <a:buNone/>
            </a:pPr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155211642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658" y="579188"/>
            <a:ext cx="6676729" cy="1596177"/>
          </a:xfrm>
        </p:spPr>
        <p:txBody>
          <a:bodyPr/>
          <a:lstStyle/>
          <a:p>
            <a:r>
              <a:rPr lang="en-US" b="1" dirty="0">
                <a:solidFill>
                  <a:srgbClr val="FF0000"/>
                </a:solidFill>
              </a:rPr>
              <a:t>When steroids/ </a:t>
            </a:r>
            <a:r>
              <a:rPr lang="en-US" b="1" dirty="0" err="1">
                <a:solidFill>
                  <a:srgbClr val="FF0000"/>
                </a:solidFill>
              </a:rPr>
              <a:t>IVIg</a:t>
            </a:r>
            <a:r>
              <a:rPr lang="en-US" b="1" dirty="0">
                <a:solidFill>
                  <a:srgbClr val="FF0000"/>
                </a:solidFill>
              </a:rPr>
              <a:t> fail…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3775" y="1828801"/>
            <a:ext cx="10364452" cy="3962400"/>
          </a:xfrm>
        </p:spPr>
        <p:txBody>
          <a:bodyPr>
            <a:normAutofit lnSpcReduction="10000"/>
          </a:bodyPr>
          <a:lstStyle/>
          <a:p>
            <a:r>
              <a:rPr lang="en-US" dirty="0"/>
              <a:t>Azathioprine ( reports of successful use, mostly from SLE)</a:t>
            </a:r>
          </a:p>
          <a:p>
            <a:endParaRPr lang="en-US" dirty="0"/>
          </a:p>
          <a:p>
            <a:r>
              <a:rPr lang="en-US" dirty="0"/>
              <a:t>Cyclosporine ( response often takes months)</a:t>
            </a:r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sz="1600" dirty="0"/>
          </a:p>
          <a:p>
            <a:pPr marL="0" indent="0">
              <a:buNone/>
            </a:pPr>
            <a:endParaRPr lang="en-US" sz="1600" dirty="0"/>
          </a:p>
          <a:p>
            <a:pPr marL="0" indent="0">
              <a:buNone/>
            </a:pPr>
            <a:endParaRPr lang="en-US" sz="1600" dirty="0"/>
          </a:p>
          <a:p>
            <a:pPr marL="0" indent="0">
              <a:buNone/>
            </a:pPr>
            <a:r>
              <a:rPr lang="en-US" sz="1600" dirty="0" err="1"/>
              <a:t>Fogerty</a:t>
            </a:r>
            <a:r>
              <a:rPr lang="en-US" sz="1600" dirty="0"/>
              <a:t> AE. </a:t>
            </a:r>
            <a:r>
              <a:rPr lang="en-US" sz="1600" dirty="0" err="1"/>
              <a:t>Transfus</a:t>
            </a:r>
            <a:r>
              <a:rPr lang="en-US" sz="1600" dirty="0"/>
              <a:t> Med Rev. 2018.</a:t>
            </a:r>
          </a:p>
        </p:txBody>
      </p:sp>
    </p:spTree>
    <p:extLst>
      <p:ext uri="{BB962C8B-B14F-4D97-AF65-F5344CB8AC3E}">
        <p14:creationId xmlns:p14="http://schemas.microsoft.com/office/powerpoint/2010/main" val="30045992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6291" y="0"/>
            <a:ext cx="10364451" cy="1596177"/>
          </a:xfrm>
        </p:spPr>
        <p:txBody>
          <a:bodyPr/>
          <a:lstStyle/>
          <a:p>
            <a:r>
              <a:rPr lang="en-US" b="1" dirty="0">
                <a:solidFill>
                  <a:srgbClr val="FF0000"/>
                </a:solidFill>
              </a:rPr>
              <a:t>TPO </a:t>
            </a:r>
            <a:r>
              <a:rPr lang="en-US" b="1" dirty="0" err="1">
                <a:solidFill>
                  <a:srgbClr val="FF0000"/>
                </a:solidFill>
              </a:rPr>
              <a:t>mimetics</a:t>
            </a:r>
            <a:r>
              <a:rPr lang="en-US" b="1" dirty="0">
                <a:solidFill>
                  <a:srgbClr val="FF0000"/>
                </a:solidFill>
              </a:rPr>
              <a:t> in pregnancy?</a:t>
            </a:r>
          </a:p>
        </p:txBody>
      </p:sp>
      <p:pic>
        <p:nvPicPr>
          <p:cNvPr id="4" name="New picture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0792" y="1482291"/>
            <a:ext cx="9038121" cy="46946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0952499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4910" y="365125"/>
            <a:ext cx="10515600" cy="1325563"/>
          </a:xfrm>
        </p:spPr>
        <p:txBody>
          <a:bodyPr/>
          <a:lstStyle/>
          <a:p>
            <a:r>
              <a:rPr lang="en-US" b="1" dirty="0">
                <a:solidFill>
                  <a:srgbClr val="FF0000"/>
                </a:solidFill>
              </a:rPr>
              <a:t>Use of TPO </a:t>
            </a:r>
            <a:r>
              <a:rPr lang="en-US" b="1" dirty="0" err="1">
                <a:solidFill>
                  <a:srgbClr val="FF0000"/>
                </a:solidFill>
              </a:rPr>
              <a:t>mimetics</a:t>
            </a:r>
            <a:r>
              <a:rPr lang="en-US" b="1" dirty="0">
                <a:solidFill>
                  <a:srgbClr val="FF0000"/>
                </a:solidFill>
              </a:rPr>
              <a:t> in pregnancy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3775" y="1858297"/>
            <a:ext cx="10364452" cy="3932904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Late- term/ limited </a:t>
            </a:r>
            <a:r>
              <a:rPr lang="en-US" dirty="0" err="1"/>
              <a:t>romiplostim</a:t>
            </a:r>
            <a:r>
              <a:rPr lang="en-US" dirty="0"/>
              <a:t> exposure is not associated with an obvious risk signal.</a:t>
            </a:r>
          </a:p>
          <a:p>
            <a:pPr marL="0" indent="0">
              <a:buNone/>
            </a:pPr>
            <a:r>
              <a:rPr lang="en-US" dirty="0"/>
              <a:t>  - still insufficient data to consider for routine use.</a:t>
            </a:r>
          </a:p>
          <a:p>
            <a:pPr marL="0" indent="0">
              <a:buNone/>
            </a:pPr>
            <a:r>
              <a:rPr lang="en-US" dirty="0"/>
              <a:t>  - recommendation remains to discontinue TPO </a:t>
            </a:r>
            <a:r>
              <a:rPr lang="en-US" dirty="0" err="1"/>
              <a:t>mimetics</a:t>
            </a:r>
            <a:r>
              <a:rPr lang="en-US" dirty="0"/>
              <a:t> at the time of pregnancy confirmation.</a:t>
            </a:r>
          </a:p>
          <a:p>
            <a:r>
              <a:rPr lang="en-US" dirty="0"/>
              <a:t>Maternal response to TPO mimetic suggest similar efficacy as in non- pregnant cohorts.</a:t>
            </a:r>
          </a:p>
          <a:p>
            <a:r>
              <a:rPr lang="en-US" dirty="0"/>
              <a:t>Much more data needed to inform guidelines for use and safety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sz="1600" dirty="0" err="1"/>
              <a:t>Provan</a:t>
            </a:r>
            <a:r>
              <a:rPr lang="en-US" sz="1600" dirty="0"/>
              <a:t> D. Blood Adv. 2019.</a:t>
            </a:r>
          </a:p>
        </p:txBody>
      </p:sp>
    </p:spTree>
    <p:extLst>
      <p:ext uri="{BB962C8B-B14F-4D97-AF65-F5344CB8AC3E}">
        <p14:creationId xmlns:p14="http://schemas.microsoft.com/office/powerpoint/2010/main" val="249097457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2729" y="306132"/>
            <a:ext cx="10515600" cy="1325563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Thrombotic </a:t>
            </a:r>
            <a:r>
              <a:rPr lang="en-US" b="1" dirty="0" err="1">
                <a:solidFill>
                  <a:srgbClr val="FF0000"/>
                </a:solidFill>
              </a:rPr>
              <a:t>microangiopathies</a:t>
            </a:r>
            <a:r>
              <a:rPr lang="en-US" b="1" dirty="0">
                <a:solidFill>
                  <a:srgbClr val="FF0000"/>
                </a:solidFill>
              </a:rPr>
              <a:t> in pregnancy: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3775" y="1376517"/>
            <a:ext cx="10364452" cy="4414684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rgbClr val="00B050"/>
                </a:solidFill>
              </a:rPr>
              <a:t>Presenting in/ triggered by pregnancy: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 lupus nephritis/ SLE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 Vasculitis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 Antiphospholipid antibody syndrome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 Sepsis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 Severe hemorrhage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 TTP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 Complement mediated - HUS</a:t>
            </a:r>
          </a:p>
        </p:txBody>
      </p:sp>
    </p:spTree>
    <p:extLst>
      <p:ext uri="{BB962C8B-B14F-4D97-AF65-F5344CB8AC3E}">
        <p14:creationId xmlns:p14="http://schemas.microsoft.com/office/powerpoint/2010/main" val="344378474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07045" y="1155290"/>
            <a:ext cx="10233800" cy="5383162"/>
          </a:xfrm>
        </p:spPr>
        <p:txBody>
          <a:bodyPr>
            <a:normAutofit/>
          </a:bodyPr>
          <a:lstStyle/>
          <a:p>
            <a:r>
              <a:rPr lang="en-US" sz="2400" b="1" dirty="0">
                <a:solidFill>
                  <a:srgbClr val="00B050"/>
                </a:solidFill>
              </a:rPr>
              <a:t>Pregnancy specific: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400" dirty="0"/>
              <a:t> Hypertension of pregnancy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400" dirty="0"/>
              <a:t> Pre- eclampsia</a:t>
            </a:r>
          </a:p>
          <a:p>
            <a:pPr marL="0" indent="0">
              <a:buNone/>
            </a:pPr>
            <a:r>
              <a:rPr lang="en-US" sz="2400" dirty="0"/>
              <a:t>     - hemolysis elevated liver enzymes low platelets (HELLP)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400" dirty="0"/>
              <a:t> Acute fatty liver disease of pregnancy (AFLDP)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400" dirty="0"/>
              <a:t> Placental abruption</a:t>
            </a:r>
          </a:p>
        </p:txBody>
      </p:sp>
    </p:spTree>
    <p:extLst>
      <p:ext uri="{BB962C8B-B14F-4D97-AF65-F5344CB8AC3E}">
        <p14:creationId xmlns:p14="http://schemas.microsoft.com/office/powerpoint/2010/main" val="395487814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6755" y="212103"/>
            <a:ext cx="10515600" cy="718957"/>
          </a:xfrm>
        </p:spPr>
        <p:txBody>
          <a:bodyPr>
            <a:no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Pre-eclampsia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8376" y="1131318"/>
            <a:ext cx="11557261" cy="5288437"/>
          </a:xfrm>
        </p:spPr>
        <p:txBody>
          <a:bodyPr>
            <a:noAutofit/>
          </a:bodyPr>
          <a:lstStyle/>
          <a:p>
            <a:r>
              <a:rPr lang="en-US" sz="2400" dirty="0"/>
              <a:t>3- 4% of all pregnancies.</a:t>
            </a:r>
          </a:p>
          <a:p>
            <a:r>
              <a:rPr lang="en-US" sz="2400" b="1" dirty="0"/>
              <a:t>Defined as: new onset HTN </a:t>
            </a:r>
            <a:r>
              <a:rPr lang="en-US" sz="2400" b="1" u="sng" dirty="0"/>
              <a:t>&gt;</a:t>
            </a:r>
            <a:r>
              <a:rPr lang="en-US" sz="2400" b="1" dirty="0"/>
              <a:t> 140/ 90 after 20 weeks with at least one of the following, (ACOG)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400" dirty="0"/>
              <a:t>Proteinuria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400" dirty="0"/>
              <a:t>Renal insufficiency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400" dirty="0"/>
              <a:t>Thrombocytopenia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400" dirty="0"/>
              <a:t>Impaired liver function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400" dirty="0"/>
              <a:t>Pulmonary edema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400" dirty="0"/>
              <a:t>New- onset headache or visual symptoms.</a:t>
            </a:r>
          </a:p>
          <a:p>
            <a:r>
              <a:rPr lang="en-US" sz="2400" dirty="0"/>
              <a:t>Characterized by endothelial damage and injury to multiple organ systems.</a:t>
            </a:r>
          </a:p>
          <a:p>
            <a:pPr marL="0" indent="0">
              <a:buNone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93188983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42329E9-654C-D840-99A9-B06E6C18FF32}"/>
              </a:ext>
            </a:extLst>
          </p:cNvPr>
          <p:cNvSpPr txBox="1"/>
          <p:nvPr/>
        </p:nvSpPr>
        <p:spPr>
          <a:xfrm>
            <a:off x="668594" y="1297858"/>
            <a:ext cx="10264878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B050"/>
                </a:solidFill>
              </a:rPr>
              <a:t>Angiogenic imbalance is the central driver</a:t>
            </a:r>
          </a:p>
          <a:p>
            <a:endParaRPr lang="en-US" sz="2800" b="1" dirty="0">
              <a:solidFill>
                <a:srgbClr val="00B050"/>
              </a:solidFill>
            </a:endParaRPr>
          </a:p>
          <a:p>
            <a:pPr marL="0" indent="0">
              <a:buNone/>
            </a:pPr>
            <a:r>
              <a:rPr lang="en-US" sz="2400" dirty="0"/>
              <a:t>      - excess secretion of placentally derived antiangiogenic factor: soluble </a:t>
            </a:r>
            <a:r>
              <a:rPr lang="en-US" sz="2400" dirty="0" err="1"/>
              <a:t>fms</a:t>
            </a:r>
            <a:r>
              <a:rPr lang="en-US" sz="2400" dirty="0"/>
              <a:t>- like tyrosine kinase- 1 (</a:t>
            </a:r>
            <a:r>
              <a:rPr lang="en-US" sz="2400" dirty="0" err="1"/>
              <a:t>sFlt</a:t>
            </a:r>
            <a:r>
              <a:rPr lang="en-US" sz="2400" dirty="0"/>
              <a:t>- 1)</a:t>
            </a:r>
          </a:p>
          <a:p>
            <a:pPr marL="0" indent="0">
              <a:buNone/>
            </a:pPr>
            <a:r>
              <a:rPr lang="en-US" sz="2400" dirty="0"/>
              <a:t>      - </a:t>
            </a:r>
            <a:r>
              <a:rPr lang="en-US" sz="2400" dirty="0" err="1"/>
              <a:t>sFlt</a:t>
            </a:r>
            <a:r>
              <a:rPr lang="en-US" sz="2400" dirty="0"/>
              <a:t>- 1 sequesters proangiogenic molecules – vascular endothelial growth factor (VEGF) and placental growth factor (PLGF).</a:t>
            </a:r>
          </a:p>
          <a:p>
            <a:pPr marL="0" indent="0">
              <a:buNone/>
            </a:pPr>
            <a:r>
              <a:rPr lang="en-US" sz="2400" dirty="0"/>
              <a:t>      - Increased </a:t>
            </a:r>
            <a:r>
              <a:rPr lang="en-US" sz="2400" dirty="0" err="1"/>
              <a:t>sFlt</a:t>
            </a:r>
            <a:r>
              <a:rPr lang="en-US" sz="2400" dirty="0"/>
              <a:t>- 1/PLGF ratios are seen both at diagnosis and weeks before clinical symptoms.</a:t>
            </a:r>
          </a:p>
          <a:p>
            <a:endParaRPr lang="en-IN" sz="2400" dirty="0"/>
          </a:p>
        </p:txBody>
      </p:sp>
    </p:spTree>
    <p:extLst>
      <p:ext uri="{BB962C8B-B14F-4D97-AF65-F5344CB8AC3E}">
        <p14:creationId xmlns:p14="http://schemas.microsoft.com/office/powerpoint/2010/main" val="17282556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98981"/>
            <a:ext cx="10515600" cy="1325563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Causes of thrombocytopenia during pregnancy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61219" y="1651819"/>
            <a:ext cx="10515600" cy="3460955"/>
          </a:xfrm>
        </p:spPr>
        <p:txBody>
          <a:bodyPr>
            <a:noAutofit/>
          </a:bodyPr>
          <a:lstStyle/>
          <a:p>
            <a:r>
              <a:rPr lang="en-US" dirty="0"/>
              <a:t>Acute fatty liver of pregnancy</a:t>
            </a:r>
          </a:p>
          <a:p>
            <a:r>
              <a:rPr lang="en-US" dirty="0"/>
              <a:t>Anti-phospholipid syndrome and SLE</a:t>
            </a:r>
          </a:p>
          <a:p>
            <a:r>
              <a:rPr lang="en-US" dirty="0"/>
              <a:t>Bone marrow disorders(</a:t>
            </a:r>
            <a:r>
              <a:rPr lang="en-US" dirty="0" err="1"/>
              <a:t>eg</a:t>
            </a:r>
            <a:r>
              <a:rPr lang="en-US" dirty="0"/>
              <a:t>., aplastic anemia, acute leukemia)</a:t>
            </a:r>
          </a:p>
          <a:p>
            <a:r>
              <a:rPr lang="en-US" dirty="0"/>
              <a:t>DIC</a:t>
            </a:r>
          </a:p>
          <a:p>
            <a:r>
              <a:rPr lang="en-US" dirty="0"/>
              <a:t>Drugs( mostly heparin and antibiotics)</a:t>
            </a:r>
          </a:p>
          <a:p>
            <a:r>
              <a:rPr lang="en-US" dirty="0"/>
              <a:t>Gestational thrombocytopenia (GT)</a:t>
            </a:r>
          </a:p>
          <a:p>
            <a:r>
              <a:rPr lang="en-US" dirty="0"/>
              <a:t>HELLP syndrome</a:t>
            </a:r>
          </a:p>
          <a:p>
            <a:r>
              <a:rPr lang="en-US" dirty="0"/>
              <a:t>Hypersplenism</a:t>
            </a:r>
          </a:p>
        </p:txBody>
      </p:sp>
    </p:spTree>
    <p:extLst>
      <p:ext uri="{BB962C8B-B14F-4D97-AF65-F5344CB8AC3E}">
        <p14:creationId xmlns:p14="http://schemas.microsoft.com/office/powerpoint/2010/main" val="135332358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70579D26-EAAF-F7B3-AB4F-3DC095C76B7E}"/>
              </a:ext>
            </a:extLst>
          </p:cNvPr>
          <p:cNvSpPr txBox="1"/>
          <p:nvPr/>
        </p:nvSpPr>
        <p:spPr>
          <a:xfrm>
            <a:off x="580103" y="1474839"/>
            <a:ext cx="10736826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Hemolysis with a microangiopathic blood smear, elevated liver enzymes, and low platelets.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Multiparity and age may contribute to increased risk.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A previous history of preeclampsia or HELLP syndrome can lead to recurrence in subsequent pregnancies.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HELLP syndrome has prevalence of 0.5% to 0.9%. About 70% of cases occur in third trimester of pregnancy, and the remainder occurs within  48 hours of delivery.</a:t>
            </a:r>
            <a:endParaRPr lang="en-IN" sz="28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33229B4-EB52-C7BE-8856-112E9C7ED529}"/>
              </a:ext>
            </a:extLst>
          </p:cNvPr>
          <p:cNvSpPr txBox="1"/>
          <p:nvPr/>
        </p:nvSpPr>
        <p:spPr>
          <a:xfrm>
            <a:off x="5043948" y="344130"/>
            <a:ext cx="159370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>
                <a:solidFill>
                  <a:srgbClr val="FF0000"/>
                </a:solidFill>
              </a:rPr>
              <a:t>HELLP</a:t>
            </a:r>
            <a:endParaRPr lang="en-IN" sz="4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601174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715F286-E49E-575E-0889-14E3BD2DFAFC}"/>
              </a:ext>
            </a:extLst>
          </p:cNvPr>
          <p:cNvSpPr txBox="1"/>
          <p:nvPr/>
        </p:nvSpPr>
        <p:spPr>
          <a:xfrm>
            <a:off x="353962" y="1386348"/>
            <a:ext cx="11179278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/>
              <a:t>An ischemic-reperfusion injury triggers the systemic inflammatory process in HELLP syndrome.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/>
              <a:t>The spiral arteries which fail to remodel because of inadequate trophoblast invasion or defective endothelial apoptosis result in ischemia of the placenta.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/>
              <a:t>This causes activation of endothelium, which is accompanied by increased release of antiangiogenic factors, which leads to multiorgan microvascular injury.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/>
              <a:t>The coagulation cascade is activated by the adhesion of platelets on the activated and damaged endothelium.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IN" sz="24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FB543F5-38A8-F242-078D-F6C42B9C883B}"/>
              </a:ext>
            </a:extLst>
          </p:cNvPr>
          <p:cNvSpPr txBox="1"/>
          <p:nvPr/>
        </p:nvSpPr>
        <p:spPr>
          <a:xfrm>
            <a:off x="353962" y="301006"/>
            <a:ext cx="392998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</a:rPr>
              <a:t>PATHOPHYSIOLOGY</a:t>
            </a:r>
            <a:endParaRPr lang="en-IN" sz="3600" b="1" dirty="0">
              <a:solidFill>
                <a:srgbClr val="FF0000"/>
              </a:solidFill>
            </a:endParaRPr>
          </a:p>
        </p:txBody>
      </p:sp>
      <p:sp>
        <p:nvSpPr>
          <p:cNvPr id="4" name="Arrow: Down 3">
            <a:extLst>
              <a:ext uri="{FF2B5EF4-FFF2-40B4-BE49-F238E27FC236}">
                <a16:creationId xmlns:a16="http://schemas.microsoft.com/office/drawing/2014/main" id="{64B4CEA7-0FC6-CE55-DABB-1573A56D196C}"/>
              </a:ext>
            </a:extLst>
          </p:cNvPr>
          <p:cNvSpPr/>
          <p:nvPr/>
        </p:nvSpPr>
        <p:spPr>
          <a:xfrm>
            <a:off x="5545393" y="1966452"/>
            <a:ext cx="314632" cy="442452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5" name="Arrow: Down 4">
            <a:extLst>
              <a:ext uri="{FF2B5EF4-FFF2-40B4-BE49-F238E27FC236}">
                <a16:creationId xmlns:a16="http://schemas.microsoft.com/office/drawing/2014/main" id="{42475146-A280-2E51-6203-76DEAD25FB7B}"/>
              </a:ext>
            </a:extLst>
          </p:cNvPr>
          <p:cNvSpPr/>
          <p:nvPr/>
        </p:nvSpPr>
        <p:spPr>
          <a:xfrm>
            <a:off x="5535560" y="3265047"/>
            <a:ext cx="314632" cy="442452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6" name="Arrow: Down 5">
            <a:extLst>
              <a:ext uri="{FF2B5EF4-FFF2-40B4-BE49-F238E27FC236}">
                <a16:creationId xmlns:a16="http://schemas.microsoft.com/office/drawing/2014/main" id="{C610330F-92AB-2D43-9B2D-86692BE2FCF8}"/>
              </a:ext>
            </a:extLst>
          </p:cNvPr>
          <p:cNvSpPr/>
          <p:nvPr/>
        </p:nvSpPr>
        <p:spPr>
          <a:xfrm>
            <a:off x="5535560" y="4342416"/>
            <a:ext cx="314632" cy="442452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7" name="Arrow: Down 6">
            <a:extLst>
              <a:ext uri="{FF2B5EF4-FFF2-40B4-BE49-F238E27FC236}">
                <a16:creationId xmlns:a16="http://schemas.microsoft.com/office/drawing/2014/main" id="{1A37D26E-9D0E-E0DE-BF82-2C1EE2AA7030}"/>
              </a:ext>
            </a:extLst>
          </p:cNvPr>
          <p:cNvSpPr/>
          <p:nvPr/>
        </p:nvSpPr>
        <p:spPr>
          <a:xfrm>
            <a:off x="5545393" y="5491317"/>
            <a:ext cx="314632" cy="442452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01184007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F358DFF-50E7-C334-0A94-06600C68AE3B}"/>
              </a:ext>
            </a:extLst>
          </p:cNvPr>
          <p:cNvSpPr txBox="1"/>
          <p:nvPr/>
        </p:nvSpPr>
        <p:spPr>
          <a:xfrm>
            <a:off x="373627" y="707922"/>
            <a:ext cx="11218606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Platelets release thromboxane A and serotonin, causing vasospasm, platelet aggregation, and further endothelial damage.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This causes the usage of platelets and hence, thrombocytopenia and the red blood cells break down while passing through the platelet-fibrin-rich capillaries, causing microangiopathic hemolytic anemia.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Multiorgan microvascular injury and hepatic necrosis lead to the development of HELLP syndrome.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The cascade terminates with the delivery of the fetus.</a:t>
            </a:r>
            <a:endParaRPr lang="en-IN" sz="2800" dirty="0"/>
          </a:p>
        </p:txBody>
      </p:sp>
      <p:sp>
        <p:nvSpPr>
          <p:cNvPr id="3" name="Arrow: Down 2">
            <a:extLst>
              <a:ext uri="{FF2B5EF4-FFF2-40B4-BE49-F238E27FC236}">
                <a16:creationId xmlns:a16="http://schemas.microsoft.com/office/drawing/2014/main" id="{9FB54AC5-F781-ECE7-D509-EFBE2DFF3B07}"/>
              </a:ext>
            </a:extLst>
          </p:cNvPr>
          <p:cNvSpPr/>
          <p:nvPr/>
        </p:nvSpPr>
        <p:spPr>
          <a:xfrm>
            <a:off x="5270090" y="1641987"/>
            <a:ext cx="314632" cy="442452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4" name="Arrow: Down 3">
            <a:extLst>
              <a:ext uri="{FF2B5EF4-FFF2-40B4-BE49-F238E27FC236}">
                <a16:creationId xmlns:a16="http://schemas.microsoft.com/office/drawing/2014/main" id="{AAF93467-8E9E-61E7-F764-8785FBD499FA}"/>
              </a:ext>
            </a:extLst>
          </p:cNvPr>
          <p:cNvSpPr/>
          <p:nvPr/>
        </p:nvSpPr>
        <p:spPr>
          <a:xfrm>
            <a:off x="5270090" y="3369774"/>
            <a:ext cx="314632" cy="442452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5" name="Arrow: Down 4">
            <a:extLst>
              <a:ext uri="{FF2B5EF4-FFF2-40B4-BE49-F238E27FC236}">
                <a16:creationId xmlns:a16="http://schemas.microsoft.com/office/drawing/2014/main" id="{5265DEDD-8BEE-E111-4806-7066EDF9C5B0}"/>
              </a:ext>
            </a:extLst>
          </p:cNvPr>
          <p:cNvSpPr/>
          <p:nvPr/>
        </p:nvSpPr>
        <p:spPr>
          <a:xfrm>
            <a:off x="5270090" y="4655109"/>
            <a:ext cx="314632" cy="442452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92501571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D226F53-AB52-7CF8-A595-35310DC04423}"/>
              </a:ext>
            </a:extLst>
          </p:cNvPr>
          <p:cNvSpPr txBox="1"/>
          <p:nvPr/>
        </p:nvSpPr>
        <p:spPr>
          <a:xfrm>
            <a:off x="196647" y="403123"/>
            <a:ext cx="210166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DIAGNOSIS</a:t>
            </a:r>
            <a:endParaRPr lang="en-IN" sz="3200" b="1" dirty="0">
              <a:solidFill>
                <a:srgbClr val="FF0000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35CB8B9-C7B0-795F-17DA-0D6090C30811}"/>
              </a:ext>
            </a:extLst>
          </p:cNvPr>
          <p:cNvSpPr txBox="1"/>
          <p:nvPr/>
        </p:nvSpPr>
        <p:spPr>
          <a:xfrm>
            <a:off x="334298" y="1258529"/>
            <a:ext cx="11297264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0B050"/>
                </a:solidFill>
              </a:rPr>
              <a:t>Tennessee classification</a:t>
            </a:r>
            <a:r>
              <a:rPr lang="en-US" sz="2400" dirty="0"/>
              <a:t> is used to diagnose HELLP syndrome and requires the presence of all three criteria</a:t>
            </a:r>
          </a:p>
          <a:p>
            <a:endParaRPr lang="en-US" sz="2400" dirty="0"/>
          </a:p>
          <a:p>
            <a:r>
              <a:rPr lang="en-US" sz="2400" dirty="0"/>
              <a:t>1) Hemolysis confirmed with at least 2 of the findings:</a:t>
            </a:r>
          </a:p>
          <a:p>
            <a:r>
              <a:rPr lang="en-IN" sz="2400" dirty="0"/>
              <a:t>      -Peripheral smear with schistocytes.</a:t>
            </a:r>
          </a:p>
          <a:p>
            <a:r>
              <a:rPr lang="en-IN" sz="2400" dirty="0"/>
              <a:t>      -serum bilirubin &gt;1.2mg/dl.</a:t>
            </a:r>
          </a:p>
          <a:p>
            <a:r>
              <a:rPr lang="en-IN" sz="2400" dirty="0"/>
              <a:t>      -Low serum </a:t>
            </a:r>
            <a:r>
              <a:rPr lang="en-IN" sz="2400" dirty="0" err="1"/>
              <a:t>haptoglobion</a:t>
            </a:r>
            <a:r>
              <a:rPr lang="en-IN" sz="2400" dirty="0"/>
              <a:t>(&lt;25mg/dl) or LDH&gt;two times the upper level of the normal.</a:t>
            </a:r>
          </a:p>
          <a:p>
            <a:r>
              <a:rPr lang="en-IN" sz="2400" dirty="0"/>
              <a:t>      -Severe </a:t>
            </a:r>
            <a:r>
              <a:rPr lang="en-IN" sz="2400" dirty="0" err="1"/>
              <a:t>anemia</a:t>
            </a:r>
            <a:r>
              <a:rPr lang="en-IN" sz="2400" dirty="0"/>
              <a:t> with </a:t>
            </a:r>
            <a:r>
              <a:rPr lang="en-IN" sz="2400" dirty="0" err="1"/>
              <a:t>hemoglobin</a:t>
            </a:r>
            <a:r>
              <a:rPr lang="en-IN" sz="2400" dirty="0"/>
              <a:t> &lt;8 to 10 g/dl depending on the pregnancy stage, unrelated to blood loss.</a:t>
            </a:r>
          </a:p>
          <a:p>
            <a:r>
              <a:rPr lang="en-IN" sz="2400" dirty="0"/>
              <a:t>2) Elevated liver enzymes: AST or ALT &gt; 2 times the upper level of normal.</a:t>
            </a:r>
          </a:p>
          <a:p>
            <a:r>
              <a:rPr lang="en-IN" sz="2400" dirty="0"/>
              <a:t>3) Low platelets: &lt;100,000 cells/</a:t>
            </a:r>
            <a:r>
              <a:rPr lang="en-IN" sz="2400" dirty="0" err="1"/>
              <a:t>microL</a:t>
            </a:r>
            <a:r>
              <a:rPr lang="en-IN" sz="24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85267923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83FA838-4E5F-4E1B-9F34-1B57305C8E3F}"/>
              </a:ext>
            </a:extLst>
          </p:cNvPr>
          <p:cNvSpPr txBox="1"/>
          <p:nvPr/>
        </p:nvSpPr>
        <p:spPr>
          <a:xfrm>
            <a:off x="521109" y="1415845"/>
            <a:ext cx="11326762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Management is mainly supportive.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Consider patients red cell transfusion if hemoglobin is &lt;7gm/dl or if the patient has ecchymosis, severe hematuria, or suspected placental abruption.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All actively bleeding patients with any degree of thrombocytopenia should be transfused with platelets.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Patients with coexisting DIC may need fresh frozen plasma and cryoprecipitate.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Patients with HELLP syndrome and coexisting TTP will benefit from therapeutic plasma exchange. </a:t>
            </a:r>
            <a:endParaRPr lang="en-IN" sz="28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19633EF-07A3-9B1E-F1EB-AE5DB78F423E}"/>
              </a:ext>
            </a:extLst>
          </p:cNvPr>
          <p:cNvSpPr txBox="1"/>
          <p:nvPr/>
        </p:nvSpPr>
        <p:spPr>
          <a:xfrm>
            <a:off x="353961" y="394619"/>
            <a:ext cx="313015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</a:rPr>
              <a:t>MANAGEMENT</a:t>
            </a:r>
            <a:endParaRPr lang="en-IN" sz="36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168622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C3EEE21A-7B43-E498-A769-60350936E31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86048113"/>
              </p:ext>
            </p:extLst>
          </p:nvPr>
        </p:nvGraphicFramePr>
        <p:xfrm>
          <a:off x="1209368" y="2976511"/>
          <a:ext cx="8406581" cy="2590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60723">
                  <a:extLst>
                    <a:ext uri="{9D8B030D-6E8A-4147-A177-3AD203B41FA5}">
                      <a16:colId xmlns:a16="http://schemas.microsoft.com/office/drawing/2014/main" val="2464041344"/>
                    </a:ext>
                  </a:extLst>
                </a:gridCol>
                <a:gridCol w="4345858">
                  <a:extLst>
                    <a:ext uri="{9D8B030D-6E8A-4147-A177-3AD203B41FA5}">
                      <a16:colId xmlns:a16="http://schemas.microsoft.com/office/drawing/2014/main" val="3345920629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285750" indent="-285750">
                        <a:buFont typeface="Wingdings" panose="05000000000000000000" pitchFamily="2" charset="2"/>
                        <a:buChar char="q"/>
                      </a:pPr>
                      <a:r>
                        <a:rPr lang="en-US" b="0" dirty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rgbClr val="000000"/>
                          </a:solidFill>
                        </a:rPr>
                        <a:t>Encephalopathy</a:t>
                      </a:r>
                      <a:endParaRPr lang="en-IN" b="0" dirty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Wingdings" panose="05000000000000000000" pitchFamily="2" charset="2"/>
                        <a:buChar char="q"/>
                      </a:pPr>
                      <a:r>
                        <a:rPr lang="en-US" b="0" dirty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ysClr val="windowText" lastClr="000000"/>
                          </a:solidFill>
                        </a:rPr>
                        <a:t>Leukocytosis</a:t>
                      </a:r>
                      <a:endParaRPr lang="en-IN" b="0" dirty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  <a:lumOff val="3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2525216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285750" indent="-285750">
                        <a:buFont typeface="Wingdings" panose="05000000000000000000" pitchFamily="2" charset="2"/>
                        <a:buChar char="q"/>
                      </a:pPr>
                      <a:r>
                        <a:rPr lang="en-US" dirty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ysClr val="windowText" lastClr="000000"/>
                          </a:solidFill>
                        </a:rPr>
                        <a:t>Abdominal pain</a:t>
                      </a:r>
                      <a:endParaRPr lang="en-IN" dirty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Wingdings" panose="05000000000000000000" pitchFamily="2" charset="2"/>
                        <a:buChar char="q"/>
                      </a:pPr>
                      <a:r>
                        <a:rPr lang="en-US" dirty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ysClr val="windowText" lastClr="000000"/>
                          </a:solidFill>
                        </a:rPr>
                        <a:t>Coagulopathy</a:t>
                      </a:r>
                      <a:endParaRPr lang="en-IN" dirty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  <a:lumOff val="3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9605795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285750" indent="-285750">
                        <a:buFont typeface="Wingdings" panose="05000000000000000000" pitchFamily="2" charset="2"/>
                        <a:buChar char="q"/>
                      </a:pPr>
                      <a:r>
                        <a:rPr lang="en-US" dirty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ysClr val="windowText" lastClr="000000"/>
                          </a:solidFill>
                        </a:rPr>
                        <a:t>Polydipsia and polyuria</a:t>
                      </a:r>
                      <a:endParaRPr lang="en-IN" dirty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Wingdings" panose="05000000000000000000" pitchFamily="2" charset="2"/>
                        <a:buChar char="q"/>
                      </a:pPr>
                      <a:r>
                        <a:rPr lang="en-US" dirty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ysClr val="windowText" lastClr="000000"/>
                          </a:solidFill>
                        </a:rPr>
                        <a:t>Renal impairment</a:t>
                      </a:r>
                      <a:endParaRPr lang="en-IN" dirty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  <a:lumOff val="3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6275299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285750" indent="-285750">
                        <a:buFont typeface="Wingdings" panose="05000000000000000000" pitchFamily="2" charset="2"/>
                        <a:buChar char="q"/>
                      </a:pPr>
                      <a:r>
                        <a:rPr lang="en-US" dirty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ysClr val="windowText" lastClr="000000"/>
                          </a:solidFill>
                        </a:rPr>
                        <a:t>Elevated transaminases</a:t>
                      </a:r>
                      <a:endParaRPr lang="en-IN" dirty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Wingdings" panose="05000000000000000000" pitchFamily="2" charset="2"/>
                        <a:buChar char="q"/>
                      </a:pPr>
                      <a:r>
                        <a:rPr lang="en-US" dirty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ysClr val="windowText" lastClr="000000"/>
                          </a:solidFill>
                        </a:rPr>
                        <a:t>Hypoglycemia</a:t>
                      </a:r>
                      <a:endParaRPr lang="en-IN" dirty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  <a:lumOff val="3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082367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285750" indent="-285750">
                        <a:buFont typeface="Wingdings" panose="05000000000000000000" pitchFamily="2" charset="2"/>
                        <a:buChar char="q"/>
                      </a:pPr>
                      <a:r>
                        <a:rPr lang="en-US" dirty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ysClr val="windowText" lastClr="000000"/>
                          </a:solidFill>
                        </a:rPr>
                        <a:t>Elevated ammonia</a:t>
                      </a:r>
                      <a:endParaRPr lang="en-IN" dirty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Wingdings" panose="05000000000000000000" pitchFamily="2" charset="2"/>
                        <a:buChar char="q"/>
                      </a:pPr>
                      <a:r>
                        <a:rPr lang="en-US" dirty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ysClr val="windowText" lastClr="000000"/>
                          </a:solidFill>
                        </a:rPr>
                        <a:t>Ascites or bright liver on USG</a:t>
                      </a:r>
                      <a:endParaRPr lang="en-IN" dirty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  <a:lumOff val="3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6994225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285750" indent="-285750">
                        <a:buFont typeface="Wingdings" panose="05000000000000000000" pitchFamily="2" charset="2"/>
                        <a:buChar char="q"/>
                      </a:pPr>
                      <a:r>
                        <a:rPr lang="en-US" dirty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ysClr val="windowText" lastClr="000000"/>
                          </a:solidFill>
                        </a:rPr>
                        <a:t>Elevated uric acid </a:t>
                      </a:r>
                      <a:endParaRPr lang="en-IN" dirty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Wingdings" panose="05000000000000000000" pitchFamily="2" charset="2"/>
                        <a:buChar char="q"/>
                      </a:pPr>
                      <a:r>
                        <a:rPr lang="en-US" dirty="0" err="1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ysClr val="windowText" lastClr="000000"/>
                          </a:solidFill>
                        </a:rPr>
                        <a:t>Microvesicular</a:t>
                      </a:r>
                      <a:r>
                        <a:rPr lang="en-US" dirty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ysClr val="windowText" lastClr="000000"/>
                          </a:solidFill>
                        </a:rPr>
                        <a:t> steatosis on liver biopsy</a:t>
                      </a:r>
                      <a:endParaRPr lang="en-IN" dirty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  <a:lumOff val="3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543343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285750" indent="-285750">
                        <a:buFont typeface="Wingdings" panose="05000000000000000000" pitchFamily="2" charset="2"/>
                        <a:buChar char="q"/>
                      </a:pPr>
                      <a:r>
                        <a:rPr lang="en-US" dirty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ysClr val="windowText" lastClr="000000"/>
                          </a:solidFill>
                        </a:rPr>
                        <a:t>Elevated bilirubin</a:t>
                      </a:r>
                      <a:endParaRPr lang="en-IN" dirty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IN" dirty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  <a:lumOff val="3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60713877"/>
                  </a:ext>
                </a:extLst>
              </a:tr>
            </a:tbl>
          </a:graphicData>
        </a:graphic>
      </p:graphicFrame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3C4904-FC02-F606-6B7E-90171313FF28}"/>
              </a:ext>
            </a:extLst>
          </p:cNvPr>
          <p:cNvSpPr txBox="1">
            <a:spLocks/>
          </p:cNvSpPr>
          <p:nvPr/>
        </p:nvSpPr>
        <p:spPr>
          <a:xfrm>
            <a:off x="228600" y="892073"/>
            <a:ext cx="11963400" cy="5880100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chemeClr val="tx1"/>
                </a:solidFill>
              </a:rPr>
              <a:t>This abnormality is very severe, but fortunately very rare condition.</a:t>
            </a:r>
          </a:p>
          <a:p>
            <a:r>
              <a:rPr lang="en-US" b="1" dirty="0" err="1">
                <a:solidFill>
                  <a:schemeClr val="tx1"/>
                </a:solidFill>
              </a:rPr>
              <a:t>Characterised</a:t>
            </a:r>
            <a:r>
              <a:rPr lang="en-US" b="1" dirty="0">
                <a:solidFill>
                  <a:schemeClr val="tx1"/>
                </a:solidFill>
              </a:rPr>
              <a:t> by </a:t>
            </a:r>
            <a:r>
              <a:rPr lang="en-US" b="1" dirty="0" err="1">
                <a:solidFill>
                  <a:schemeClr val="tx1"/>
                </a:solidFill>
              </a:rPr>
              <a:t>microvesicular</a:t>
            </a:r>
            <a:r>
              <a:rPr lang="en-US" b="1" dirty="0">
                <a:solidFill>
                  <a:schemeClr val="tx1"/>
                </a:solidFill>
              </a:rPr>
              <a:t> fatty infiltration of liver, resulting in hepatic failure and encephalopathy.</a:t>
            </a:r>
          </a:p>
          <a:p>
            <a:r>
              <a:rPr lang="en-US" dirty="0"/>
              <a:t>The </a:t>
            </a:r>
            <a:r>
              <a:rPr lang="en-US" dirty="0">
                <a:solidFill>
                  <a:srgbClr val="00B050"/>
                </a:solidFill>
              </a:rPr>
              <a:t>“ </a:t>
            </a:r>
            <a:r>
              <a:rPr lang="en-US" b="1" dirty="0">
                <a:solidFill>
                  <a:srgbClr val="00B050"/>
                </a:solidFill>
              </a:rPr>
              <a:t>Swansea criteria”,</a:t>
            </a:r>
          </a:p>
          <a:p>
            <a:endParaRPr lang="en-US" b="1" dirty="0">
              <a:solidFill>
                <a:srgbClr val="00B050"/>
              </a:solidFill>
            </a:endParaRPr>
          </a:p>
          <a:p>
            <a:endParaRPr lang="en-US" b="1" dirty="0">
              <a:solidFill>
                <a:srgbClr val="00B050"/>
              </a:solidFill>
            </a:endParaRPr>
          </a:p>
          <a:p>
            <a:endParaRPr lang="en-US" b="1" dirty="0">
              <a:solidFill>
                <a:srgbClr val="00B050"/>
              </a:solidFill>
            </a:endParaRPr>
          </a:p>
          <a:p>
            <a:endParaRPr lang="en-US" b="1" dirty="0">
              <a:solidFill>
                <a:srgbClr val="00B050"/>
              </a:solidFill>
            </a:endParaRPr>
          </a:p>
          <a:p>
            <a:endParaRPr lang="en-US" b="1" dirty="0">
              <a:solidFill>
                <a:srgbClr val="00B050"/>
              </a:solidFill>
            </a:endParaRPr>
          </a:p>
          <a:p>
            <a:endParaRPr lang="en-US" b="1" dirty="0">
              <a:solidFill>
                <a:srgbClr val="00B050"/>
              </a:solidFill>
            </a:endParaRPr>
          </a:p>
          <a:p>
            <a:r>
              <a:rPr lang="en-US" b="1" dirty="0">
                <a:solidFill>
                  <a:srgbClr val="00B050"/>
                </a:solidFill>
              </a:rPr>
              <a:t>Six or more of these criteria should be present in a patient who has no obvious reason for hepatic failure.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77FF4F60-EA8B-A7E0-D120-D24756CC4EC0}"/>
              </a:ext>
            </a:extLst>
          </p:cNvPr>
          <p:cNvSpPr txBox="1">
            <a:spLocks/>
          </p:cNvSpPr>
          <p:nvPr/>
        </p:nvSpPr>
        <p:spPr>
          <a:xfrm>
            <a:off x="498167" y="101600"/>
            <a:ext cx="10515600" cy="673101"/>
          </a:xfrm>
          <a:prstGeom prst="rect">
            <a:avLst/>
          </a:prstGeom>
        </p:spPr>
        <p:txBody>
          <a:bodyPr>
            <a:normAutofit fontScale="90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b="0" kern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  <a:tileRect/>
                </a:gra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b="1" dirty="0">
                <a:solidFill>
                  <a:srgbClr val="FF0000"/>
                </a:solidFill>
              </a:rPr>
              <a:t>Acute fatty liver of pregnancy</a:t>
            </a:r>
          </a:p>
        </p:txBody>
      </p:sp>
    </p:spTree>
    <p:extLst>
      <p:ext uri="{BB962C8B-B14F-4D97-AF65-F5344CB8AC3E}">
        <p14:creationId xmlns:p14="http://schemas.microsoft.com/office/powerpoint/2010/main" val="378753686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0800009"/>
              </p:ext>
            </p:extLst>
          </p:nvPr>
        </p:nvGraphicFramePr>
        <p:xfrm>
          <a:off x="0" y="9832"/>
          <a:ext cx="12192000" cy="685800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38400">
                  <a:extLst>
                    <a:ext uri="{9D8B030D-6E8A-4147-A177-3AD203B41FA5}">
                      <a16:colId xmlns:a16="http://schemas.microsoft.com/office/drawing/2014/main" val="4037333250"/>
                    </a:ext>
                  </a:extLst>
                </a:gridCol>
                <a:gridCol w="2438400">
                  <a:extLst>
                    <a:ext uri="{9D8B030D-6E8A-4147-A177-3AD203B41FA5}">
                      <a16:colId xmlns:a16="http://schemas.microsoft.com/office/drawing/2014/main" val="3178158514"/>
                    </a:ext>
                  </a:extLst>
                </a:gridCol>
                <a:gridCol w="2438400">
                  <a:extLst>
                    <a:ext uri="{9D8B030D-6E8A-4147-A177-3AD203B41FA5}">
                      <a16:colId xmlns:a16="http://schemas.microsoft.com/office/drawing/2014/main" val="3622945460"/>
                    </a:ext>
                  </a:extLst>
                </a:gridCol>
                <a:gridCol w="2438400">
                  <a:extLst>
                    <a:ext uri="{9D8B030D-6E8A-4147-A177-3AD203B41FA5}">
                      <a16:colId xmlns:a16="http://schemas.microsoft.com/office/drawing/2014/main" val="778939767"/>
                    </a:ext>
                  </a:extLst>
                </a:gridCol>
                <a:gridCol w="2438400">
                  <a:extLst>
                    <a:ext uri="{9D8B030D-6E8A-4147-A177-3AD203B41FA5}">
                      <a16:colId xmlns:a16="http://schemas.microsoft.com/office/drawing/2014/main" val="3862081932"/>
                    </a:ext>
                  </a:extLst>
                </a:gridCol>
              </a:tblGrid>
              <a:tr h="722452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Pre-eclampsia/HELLP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AFLDP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TTP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CM- HUS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09441822"/>
                  </a:ext>
                </a:extLst>
              </a:tr>
              <a:tr h="1341700">
                <a:tc>
                  <a:txBody>
                    <a:bodyPr/>
                    <a:lstStyle/>
                    <a:p>
                      <a:r>
                        <a:rPr lang="en-US" b="1" dirty="0"/>
                        <a:t>Stage of pregnancy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Must be &gt; 20 weeks</a:t>
                      </a:r>
                    </a:p>
                    <a:p>
                      <a:r>
                        <a:rPr lang="en-US" dirty="0"/>
                        <a:t>Typically 3</a:t>
                      </a:r>
                      <a:r>
                        <a:rPr lang="en-US" baseline="30000" dirty="0"/>
                        <a:t>rd</a:t>
                      </a:r>
                      <a:r>
                        <a:rPr lang="en-US" dirty="0"/>
                        <a:t> trimester</a:t>
                      </a:r>
                    </a:p>
                    <a:p>
                      <a:r>
                        <a:rPr lang="en-US" dirty="0"/>
                        <a:t>Possibly early PP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Late in pregnancy or immediately PP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Any trimester or PP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Typically PP</a:t>
                      </a:r>
                    </a:p>
                    <a:p>
                      <a:r>
                        <a:rPr lang="en-US" dirty="0"/>
                        <a:t>Antepartum: evenly distributed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97041377"/>
                  </a:ext>
                </a:extLst>
              </a:tr>
              <a:tr h="416856">
                <a:tc>
                  <a:txBody>
                    <a:bodyPr/>
                    <a:lstStyle/>
                    <a:p>
                      <a:r>
                        <a:rPr lang="en-US" b="1" dirty="0"/>
                        <a:t>Diagnostic features: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02627009"/>
                  </a:ext>
                </a:extLst>
              </a:tr>
              <a:tr h="416856">
                <a:tc>
                  <a:txBody>
                    <a:bodyPr/>
                    <a:lstStyle/>
                    <a:p>
                      <a:r>
                        <a:rPr lang="en-US" dirty="0"/>
                        <a:t>Thrombocytopenia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Mild/ moderate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Mild/ moderate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Severe ( &lt; 20K)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Moderate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07406116"/>
                  </a:ext>
                </a:extLst>
              </a:tr>
              <a:tr h="416856">
                <a:tc>
                  <a:txBody>
                    <a:bodyPr/>
                    <a:lstStyle/>
                    <a:p>
                      <a:r>
                        <a:rPr lang="en-US" dirty="0" err="1"/>
                        <a:t>Transaminitis</a:t>
                      </a:r>
                      <a:r>
                        <a:rPr lang="en-US" dirty="0"/>
                        <a:t>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Normal to severe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severe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Rare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Rare/ mild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8994015"/>
                  </a:ext>
                </a:extLst>
              </a:tr>
              <a:tr h="416856">
                <a:tc>
                  <a:txBody>
                    <a:bodyPr/>
                    <a:lstStyle/>
                    <a:p>
                      <a:r>
                        <a:rPr lang="en-US" dirty="0"/>
                        <a:t>Renal injury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Rare/ mild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Mild/ moderate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Mild or absent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severe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82357620"/>
                  </a:ext>
                </a:extLst>
              </a:tr>
              <a:tr h="416856">
                <a:tc>
                  <a:txBody>
                    <a:bodyPr/>
                    <a:lstStyle/>
                    <a:p>
                      <a:r>
                        <a:rPr lang="en-US" dirty="0"/>
                        <a:t>Coagulopathy</a:t>
                      </a:r>
                      <a:r>
                        <a:rPr lang="en-US" baseline="0" dirty="0"/>
                        <a:t>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Rare/ mild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Often severe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Rare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Rare/ mild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27465030"/>
                  </a:ext>
                </a:extLst>
              </a:tr>
              <a:tr h="1042142">
                <a:tc>
                  <a:txBody>
                    <a:bodyPr/>
                    <a:lstStyle/>
                    <a:p>
                      <a:r>
                        <a:rPr lang="en-US" dirty="0"/>
                        <a:t>Neurologica</a:t>
                      </a:r>
                      <a:r>
                        <a:rPr lang="en-US" baseline="0" dirty="0"/>
                        <a:t>l Abnormalities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Headache</a:t>
                      </a:r>
                      <a:r>
                        <a:rPr lang="en-US" baseline="0" dirty="0"/>
                        <a:t> common</a:t>
                      </a:r>
                    </a:p>
                    <a:p>
                      <a:r>
                        <a:rPr lang="en-US" baseline="0" dirty="0"/>
                        <a:t>Rare seizures/ CVA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Encephalopathy common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Transient focal defects possible, progressive without treatment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Rare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86877187"/>
                  </a:ext>
                </a:extLst>
              </a:tr>
              <a:tr h="1667427">
                <a:tc>
                  <a:txBody>
                    <a:bodyPr/>
                    <a:lstStyle/>
                    <a:p>
                      <a:r>
                        <a:rPr lang="en-US" dirty="0"/>
                        <a:t>Treatment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Fetal delivery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Fetal delivery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Plasma exchange (</a:t>
                      </a:r>
                      <a:r>
                        <a:rPr lang="en-US" dirty="0" err="1"/>
                        <a:t>aTTP</a:t>
                      </a:r>
                      <a:r>
                        <a:rPr lang="en-US" dirty="0"/>
                        <a:t>,</a:t>
                      </a:r>
                      <a:r>
                        <a:rPr lang="en-US" baseline="0" dirty="0"/>
                        <a:t> antibody mediated)</a:t>
                      </a:r>
                      <a:endParaRPr lang="en-US" dirty="0"/>
                    </a:p>
                    <a:p>
                      <a:r>
                        <a:rPr lang="en-US" dirty="0"/>
                        <a:t>FFP – </a:t>
                      </a:r>
                      <a:r>
                        <a:rPr lang="en-US" dirty="0" err="1"/>
                        <a:t>cTTP</a:t>
                      </a:r>
                      <a:r>
                        <a:rPr lang="en-US" dirty="0"/>
                        <a:t> (congenital TTP, Upshaw- Schulman syndrome)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Eculizumab</a:t>
                      </a:r>
                      <a:endParaRPr lang="en-US" dirty="0"/>
                    </a:p>
                    <a:p>
                      <a:r>
                        <a:rPr lang="en-US" dirty="0"/>
                        <a:t>Renal replacement therapy may be required.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5362643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550053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3252" y="527767"/>
            <a:ext cx="10233800" cy="5159325"/>
          </a:xfrm>
        </p:spPr>
        <p:txBody>
          <a:bodyPr>
            <a:normAutofit/>
          </a:bodyPr>
          <a:lstStyle/>
          <a:p>
            <a:r>
              <a:rPr lang="en-US" sz="2400" dirty="0"/>
              <a:t>Only TTP has a readily available defining lab abnormality</a:t>
            </a:r>
          </a:p>
          <a:p>
            <a:pPr marL="0" indent="0">
              <a:buNone/>
            </a:pPr>
            <a:r>
              <a:rPr lang="en-US" sz="2400" dirty="0"/>
              <a:t> - </a:t>
            </a:r>
            <a:r>
              <a:rPr lang="en-US" sz="2400" b="1" dirty="0"/>
              <a:t>severe ADAMTS13 deficiency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57D342F-9D1D-267C-F172-82D58E3D8EA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1329965"/>
            <a:ext cx="5417574" cy="5159325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5946495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748" y="276636"/>
            <a:ext cx="10515600" cy="664778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Summary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145406"/>
            <a:ext cx="10515600" cy="5031557"/>
          </a:xfrm>
        </p:spPr>
        <p:txBody>
          <a:bodyPr>
            <a:normAutofit fontScale="92500" lnSpcReduction="10000"/>
          </a:bodyPr>
          <a:lstStyle/>
          <a:p>
            <a:r>
              <a:rPr lang="en-US" b="1" dirty="0">
                <a:solidFill>
                  <a:srgbClr val="00B050"/>
                </a:solidFill>
              </a:rPr>
              <a:t>Approach to thrombocytopenia in pregnancy: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Careful history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Review of the peripheral smear (?TMA, platelet size)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Timing of onset and severity of platelet count help focus the appropriate differential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Collect appropriate supporting data, which may include:</a:t>
            </a:r>
          </a:p>
          <a:p>
            <a:pPr marL="0" indent="0">
              <a:buNone/>
            </a:pPr>
            <a:r>
              <a:rPr lang="en-US" dirty="0"/>
              <a:t> - comprehensive metabolic panel, PT/</a:t>
            </a:r>
            <a:r>
              <a:rPr lang="en-US" dirty="0" err="1"/>
              <a:t>aPTT</a:t>
            </a:r>
            <a:r>
              <a:rPr lang="en-US" dirty="0"/>
              <a:t>, </a:t>
            </a:r>
            <a:r>
              <a:rPr lang="en-US" dirty="0" err="1"/>
              <a:t>vWD</a:t>
            </a:r>
            <a:r>
              <a:rPr lang="en-US" dirty="0"/>
              <a:t> panel</a:t>
            </a:r>
          </a:p>
          <a:p>
            <a:pPr marL="0" indent="0">
              <a:buNone/>
            </a:pPr>
            <a:r>
              <a:rPr lang="en-US" dirty="0"/>
              <a:t> - hemolysis evaluation (ADAMTS13)</a:t>
            </a:r>
          </a:p>
          <a:p>
            <a:pPr marL="0" indent="0">
              <a:buNone/>
            </a:pPr>
            <a:r>
              <a:rPr lang="en-US" dirty="0"/>
              <a:t> - infections – HIV, HBV, HCV, H. Pylori</a:t>
            </a:r>
          </a:p>
          <a:p>
            <a:pPr marL="0" indent="0">
              <a:buNone/>
            </a:pPr>
            <a:r>
              <a:rPr lang="en-US" dirty="0"/>
              <a:t> - Rheum – exam, ANA, RF, antiphospholipid antibodies</a:t>
            </a:r>
          </a:p>
          <a:p>
            <a:pPr marL="0" indent="0">
              <a:buNone/>
            </a:pPr>
            <a:r>
              <a:rPr lang="en-US" dirty="0"/>
              <a:t> - consider </a:t>
            </a:r>
            <a:r>
              <a:rPr lang="en-US" dirty="0" err="1"/>
              <a:t>heme</a:t>
            </a:r>
            <a:r>
              <a:rPr lang="en-US" dirty="0"/>
              <a:t> </a:t>
            </a:r>
            <a:r>
              <a:rPr lang="en-US" dirty="0" err="1"/>
              <a:t>malignanc</a:t>
            </a:r>
            <a:r>
              <a:rPr lang="en-US" dirty="0"/>
              <a:t>/ possible need for bone marrow biopsy (rare in pregnancy)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Reassess diagnosis early if trajectory or response to early therapy is inappropriate.</a:t>
            </a:r>
          </a:p>
        </p:txBody>
      </p:sp>
    </p:spTree>
    <p:extLst>
      <p:ext uri="{BB962C8B-B14F-4D97-AF65-F5344CB8AC3E}">
        <p14:creationId xmlns:p14="http://schemas.microsoft.com/office/powerpoint/2010/main" val="240537602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Send Professional Thank You Notes ..."/>
          <p:cNvPicPr>
            <a:picLocks noGrp="1" noChangeAspect="1" noChangeArrowheads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79463"/>
            <a:ext cx="6159500" cy="5299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046418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A5D87AF0-CF2F-EBF6-3219-E43860253C25}"/>
              </a:ext>
            </a:extLst>
          </p:cNvPr>
          <p:cNvSpPr txBox="1"/>
          <p:nvPr/>
        </p:nvSpPr>
        <p:spPr>
          <a:xfrm>
            <a:off x="983225" y="1383409"/>
            <a:ext cx="8416413" cy="31085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Immune thrombocytopenic purpura (ITP)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Nutritional deficiencies, including folate deficiency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Preeclampsia, eclampsia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err="1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Pseudothrombocytopenia</a:t>
            </a:r>
            <a:endParaRPr lang="en-US" sz="2800" dirty="0">
              <a:latin typeface="Calibri Light" panose="020F0302020204030204" pitchFamily="34" charset="0"/>
              <a:ea typeface="Calibri Light" panose="020F0302020204030204" pitchFamily="34" charset="0"/>
              <a:cs typeface="Calibri Light" panose="020F030202020403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Thrombotic thrombocytopenic purpura- hemolytic uremic syndrome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Viral infections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DF00D57-B5F9-64CF-FF8D-7AAB7B255470}"/>
              </a:ext>
            </a:extLst>
          </p:cNvPr>
          <p:cNvSpPr txBox="1"/>
          <p:nvPr/>
        </p:nvSpPr>
        <p:spPr>
          <a:xfrm>
            <a:off x="737419" y="442451"/>
            <a:ext cx="155042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err="1">
                <a:solidFill>
                  <a:srgbClr val="FF0000"/>
                </a:solidFill>
              </a:rPr>
              <a:t>Contd</a:t>
            </a:r>
            <a:r>
              <a:rPr lang="en-US" sz="3200" dirty="0">
                <a:solidFill>
                  <a:srgbClr val="FF0000"/>
                </a:solidFill>
              </a:rPr>
              <a:t>…</a:t>
            </a:r>
            <a:endParaRPr lang="en-IN" sz="3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27403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hart 5"/>
          <p:cNvGraphicFramePr/>
          <p:nvPr>
            <p:extLst>
              <p:ext uri="{D42A27DB-BD31-4B8C-83A1-F6EECF244321}">
                <p14:modId xmlns:p14="http://schemas.microsoft.com/office/powerpoint/2010/main" val="2440068084"/>
              </p:ext>
            </p:extLst>
          </p:nvPr>
        </p:nvGraphicFramePr>
        <p:xfrm>
          <a:off x="1320800" y="226142"/>
          <a:ext cx="9276080" cy="611539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6657870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600" y="-15310"/>
            <a:ext cx="12293600" cy="848441"/>
          </a:xfrm>
        </p:spPr>
        <p:txBody>
          <a:bodyPr/>
          <a:lstStyle/>
          <a:p>
            <a:pPr algn="ctr"/>
            <a:r>
              <a:rPr lang="en-US" b="1" dirty="0">
                <a:solidFill>
                  <a:schemeClr val="tx2">
                    <a:lumMod val="50000"/>
                  </a:schemeClr>
                </a:solidFill>
              </a:rPr>
              <a:t>Causes of thrombocytopenia by trimester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3524918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10" name="Chart 9"/>
          <p:cNvGraphicFramePr/>
          <p:nvPr>
            <p:extLst>
              <p:ext uri="{D42A27DB-BD31-4B8C-83A1-F6EECF244321}">
                <p14:modId xmlns:p14="http://schemas.microsoft.com/office/powerpoint/2010/main" val="3429224084"/>
              </p:ext>
            </p:extLst>
          </p:nvPr>
        </p:nvGraphicFramePr>
        <p:xfrm>
          <a:off x="4013200" y="3387883"/>
          <a:ext cx="3362960" cy="328168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graphicFrame>
        <p:nvGraphicFramePr>
          <p:cNvPr id="13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76354494"/>
              </p:ext>
            </p:extLst>
          </p:nvPr>
        </p:nvGraphicFramePr>
        <p:xfrm>
          <a:off x="2413000" y="2265219"/>
          <a:ext cx="6896100" cy="42841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graphicFrame>
        <p:nvGraphicFramePr>
          <p:cNvPr id="14" name="Chart 13"/>
          <p:cNvGraphicFramePr/>
          <p:nvPr>
            <p:extLst>
              <p:ext uri="{D42A27DB-BD31-4B8C-83A1-F6EECF244321}">
                <p14:modId xmlns:p14="http://schemas.microsoft.com/office/powerpoint/2010/main" val="2130562395"/>
              </p:ext>
            </p:extLst>
          </p:nvPr>
        </p:nvGraphicFramePr>
        <p:xfrm>
          <a:off x="1546532" y="984636"/>
          <a:ext cx="6108700" cy="168197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  <p:graphicFrame>
        <p:nvGraphicFramePr>
          <p:cNvPr id="17" name="Chart 16"/>
          <p:cNvGraphicFramePr/>
          <p:nvPr>
            <p:extLst>
              <p:ext uri="{D42A27DB-BD31-4B8C-83A1-F6EECF244321}">
                <p14:modId xmlns:p14="http://schemas.microsoft.com/office/powerpoint/2010/main" val="3749250018"/>
              </p:ext>
            </p:extLst>
          </p:nvPr>
        </p:nvGraphicFramePr>
        <p:xfrm>
          <a:off x="4114800" y="3416671"/>
          <a:ext cx="4267200" cy="325289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0"/>
          </a:graphicData>
        </a:graphic>
      </p:graphicFrame>
      <p:graphicFrame>
        <p:nvGraphicFramePr>
          <p:cNvPr id="20" name="Chart 19"/>
          <p:cNvGraphicFramePr/>
          <p:nvPr>
            <p:extLst>
              <p:ext uri="{D42A27DB-BD31-4B8C-83A1-F6EECF244321}">
                <p14:modId xmlns:p14="http://schemas.microsoft.com/office/powerpoint/2010/main" val="3881053163"/>
              </p:ext>
            </p:extLst>
          </p:nvPr>
        </p:nvGraphicFramePr>
        <p:xfrm>
          <a:off x="9245600" y="1380807"/>
          <a:ext cx="3149600" cy="446193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1"/>
          </a:graphicData>
        </a:graphic>
      </p:graphicFrame>
    </p:spTree>
    <p:extLst>
      <p:ext uri="{BB962C8B-B14F-4D97-AF65-F5344CB8AC3E}">
        <p14:creationId xmlns:p14="http://schemas.microsoft.com/office/powerpoint/2010/main" val="14794055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4450259" y="563891"/>
            <a:ext cx="2935882" cy="1082018"/>
            <a:chOff x="4120058" y="0"/>
            <a:chExt cx="2935882" cy="1082018"/>
          </a:xfrm>
        </p:grpSpPr>
        <p:sp>
          <p:nvSpPr>
            <p:cNvPr id="3" name="Rounded Rectangle 2"/>
            <p:cNvSpPr/>
            <p:nvPr/>
          </p:nvSpPr>
          <p:spPr>
            <a:xfrm>
              <a:off x="4120058" y="0"/>
              <a:ext cx="2935882" cy="1082018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4" name="Rounded Rectangle 4"/>
            <p:cNvSpPr txBox="1"/>
            <p:nvPr/>
          </p:nvSpPr>
          <p:spPr>
            <a:xfrm>
              <a:off x="4151749" y="31691"/>
              <a:ext cx="2872500" cy="101863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79070" tIns="179070" rIns="179070" bIns="179070" numCol="1" spcCol="1270" anchor="ctr" anchorCtr="0">
              <a:noAutofit/>
            </a:bodyPr>
            <a:lstStyle/>
            <a:p>
              <a:pPr lvl="0" algn="ctr" defTabSz="20891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4400" b="1" kern="1200" dirty="0">
                  <a:solidFill>
                    <a:srgbClr val="FF0000"/>
                  </a:solidFill>
                </a:rPr>
                <a:t>2</a:t>
              </a:r>
              <a:r>
                <a:rPr lang="en-US" sz="3200" b="1" kern="1200" baseline="30000" dirty="0">
                  <a:solidFill>
                    <a:srgbClr val="FF0000"/>
                  </a:solidFill>
                </a:rPr>
                <a:t>nd</a:t>
              </a:r>
              <a:r>
                <a:rPr lang="en-US" sz="3200" b="1" kern="1200" dirty="0">
                  <a:solidFill>
                    <a:srgbClr val="FF0000"/>
                  </a:solidFill>
                </a:rPr>
                <a:t> Trimester</a:t>
              </a:r>
            </a:p>
          </p:txBody>
        </p:sp>
      </p:grpSp>
      <p:graphicFrame>
        <p:nvGraphicFramePr>
          <p:cNvPr id="5" name="Chart 4"/>
          <p:cNvGraphicFramePr/>
          <p:nvPr>
            <p:extLst>
              <p:ext uri="{D42A27DB-BD31-4B8C-83A1-F6EECF244321}">
                <p14:modId xmlns:p14="http://schemas.microsoft.com/office/powerpoint/2010/main" val="400542989"/>
              </p:ext>
            </p:extLst>
          </p:nvPr>
        </p:nvGraphicFramePr>
        <p:xfrm>
          <a:off x="165100" y="1677600"/>
          <a:ext cx="6337300" cy="499196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7" name="Chart 6"/>
          <p:cNvGraphicFramePr/>
          <p:nvPr>
            <p:extLst>
              <p:ext uri="{D42A27DB-BD31-4B8C-83A1-F6EECF244321}">
                <p14:modId xmlns:p14="http://schemas.microsoft.com/office/powerpoint/2010/main" val="3668870424"/>
              </p:ext>
            </p:extLst>
          </p:nvPr>
        </p:nvGraphicFramePr>
        <p:xfrm>
          <a:off x="6705600" y="1614218"/>
          <a:ext cx="5130800" cy="505534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93542800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4513496" y="316182"/>
            <a:ext cx="2974245" cy="1082018"/>
            <a:chOff x="7849031" y="31691"/>
            <a:chExt cx="2974245" cy="1082018"/>
          </a:xfrm>
        </p:grpSpPr>
        <p:sp>
          <p:nvSpPr>
            <p:cNvPr id="4" name="Rounded Rectangle 3"/>
            <p:cNvSpPr/>
            <p:nvPr/>
          </p:nvSpPr>
          <p:spPr>
            <a:xfrm>
              <a:off x="7887394" y="31691"/>
              <a:ext cx="2935882" cy="1082018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5" name="Rounded Rectangle 4"/>
            <p:cNvSpPr txBox="1"/>
            <p:nvPr/>
          </p:nvSpPr>
          <p:spPr>
            <a:xfrm>
              <a:off x="7849031" y="52905"/>
              <a:ext cx="2872500" cy="101863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79070" tIns="179070" rIns="179070" bIns="179070" numCol="1" spcCol="1270" anchor="ctr" anchorCtr="0">
              <a:noAutofit/>
            </a:bodyPr>
            <a:lstStyle/>
            <a:p>
              <a:pPr lvl="0" algn="ctr" defTabSz="20891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4800" b="1" dirty="0">
                  <a:solidFill>
                    <a:srgbClr val="FF0000"/>
                  </a:solidFill>
                </a:rPr>
                <a:t>3</a:t>
              </a:r>
              <a:r>
                <a:rPr lang="en-US" sz="3600" b="1" baseline="30000" dirty="0">
                  <a:solidFill>
                    <a:srgbClr val="FF0000"/>
                  </a:solidFill>
                </a:rPr>
                <a:t>rd</a:t>
              </a:r>
              <a:r>
                <a:rPr lang="en-US" sz="3600" b="1" dirty="0">
                  <a:solidFill>
                    <a:srgbClr val="FF0000"/>
                  </a:solidFill>
                </a:rPr>
                <a:t> Trimester</a:t>
              </a:r>
              <a:endParaRPr lang="en-US" sz="3600" b="1" kern="1200" dirty="0">
                <a:solidFill>
                  <a:srgbClr val="FF0000"/>
                </a:solidFill>
              </a:endParaRPr>
            </a:p>
          </p:txBody>
        </p:sp>
      </p:grpSp>
      <p:graphicFrame>
        <p:nvGraphicFramePr>
          <p:cNvPr id="6" name="Chart 5"/>
          <p:cNvGraphicFramePr/>
          <p:nvPr>
            <p:extLst>
              <p:ext uri="{D42A27DB-BD31-4B8C-83A1-F6EECF244321}">
                <p14:modId xmlns:p14="http://schemas.microsoft.com/office/powerpoint/2010/main" val="2384294594"/>
              </p:ext>
            </p:extLst>
          </p:nvPr>
        </p:nvGraphicFramePr>
        <p:xfrm>
          <a:off x="177800" y="1398200"/>
          <a:ext cx="5130800" cy="505176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9" name="Chart 8"/>
          <p:cNvGraphicFramePr/>
          <p:nvPr>
            <p:extLst>
              <p:ext uri="{D42A27DB-BD31-4B8C-83A1-F6EECF244321}">
                <p14:modId xmlns:p14="http://schemas.microsoft.com/office/powerpoint/2010/main" val="2418834973"/>
              </p:ext>
            </p:extLst>
          </p:nvPr>
        </p:nvGraphicFramePr>
        <p:xfrm>
          <a:off x="6019800" y="1493220"/>
          <a:ext cx="5232400" cy="46916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71634449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95536" y="1393006"/>
            <a:ext cx="10233800" cy="4351338"/>
          </a:xfrm>
        </p:spPr>
        <p:txBody>
          <a:bodyPr/>
          <a:lstStyle/>
          <a:p>
            <a:r>
              <a:rPr lang="en-US" dirty="0"/>
              <a:t>Management of maternal thrombocytopenia focuses on:</a:t>
            </a:r>
          </a:p>
          <a:p>
            <a:r>
              <a:rPr lang="en-US" dirty="0"/>
              <a:t>Accurate diagnosis of underlying etiology, with frequent reassessment based on trend/ clinical developments</a:t>
            </a:r>
          </a:p>
          <a:p>
            <a:r>
              <a:rPr lang="en-US" dirty="0"/>
              <a:t>Management of platelet count for labor and delivery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dirty="0"/>
              <a:t> 50K for C- section/ natural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dirty="0"/>
              <a:t>70-80K for epidural</a:t>
            </a:r>
          </a:p>
        </p:txBody>
      </p:sp>
    </p:spTree>
    <p:extLst>
      <p:ext uri="{BB962C8B-B14F-4D97-AF65-F5344CB8AC3E}">
        <p14:creationId xmlns:p14="http://schemas.microsoft.com/office/powerpoint/2010/main" val="1781515944"/>
      </p:ext>
    </p:extLst>
  </p:cSld>
  <p:clrMapOvr>
    <a:masterClrMapping/>
  </p:clrMapOvr>
</p:sld>
</file>

<file path=ppt/theme/theme1.xml><?xml version="1.0" encoding="utf-8"?>
<a:theme xmlns:a="http://schemas.openxmlformats.org/drawingml/2006/main" name="Droplet">
  <a:themeElements>
    <a:clrScheme name="Droplet">
      <a:dk1>
        <a:sysClr val="windowText" lastClr="000000"/>
      </a:dk1>
      <a:lt1>
        <a:sysClr val="window" lastClr="FFFFFF"/>
      </a:lt1>
      <a:dk2>
        <a:srgbClr val="355071"/>
      </a:dk2>
      <a:lt2>
        <a:srgbClr val="AABED7"/>
      </a:lt2>
      <a:accent1>
        <a:srgbClr val="2FA3EE"/>
      </a:accent1>
      <a:accent2>
        <a:srgbClr val="4BCAAD"/>
      </a:accent2>
      <a:accent3>
        <a:srgbClr val="86C157"/>
      </a:accent3>
      <a:accent4>
        <a:srgbClr val="D99C3F"/>
      </a:accent4>
      <a:accent5>
        <a:srgbClr val="CE6633"/>
      </a:accent5>
      <a:accent6>
        <a:srgbClr val="A35DD1"/>
      </a:accent6>
      <a:hlink>
        <a:srgbClr val="56BCFE"/>
      </a:hlink>
      <a:folHlink>
        <a:srgbClr val="97C5E3"/>
      </a:folHlink>
    </a:clrScheme>
    <a:fontScheme name="Drople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rople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130000"/>
                <a:satMod val="150000"/>
                <a:lumMod val="112000"/>
              </a:schemeClr>
            </a:gs>
            <a:gs pos="100000">
              <a:schemeClr val="phClr">
                <a:shade val="92000"/>
                <a:satMod val="140000"/>
                <a:lumMod val="11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A633B6A3-9E7F-4C10-9C98-2517A313436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Droplet</Template>
  <TotalTime>2883</TotalTime>
  <Words>2153</Words>
  <Application>Microsoft Office PowerPoint</Application>
  <PresentationFormat>Widescreen</PresentationFormat>
  <Paragraphs>313</Paragraphs>
  <Slides>39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39</vt:i4>
      </vt:variant>
    </vt:vector>
  </HeadingPairs>
  <TitlesOfParts>
    <vt:vector size="48" baseType="lpstr">
      <vt:lpstr>Arial</vt:lpstr>
      <vt:lpstr>Calibri</vt:lpstr>
      <vt:lpstr>Calibri Light</vt:lpstr>
      <vt:lpstr>Rockwell</vt:lpstr>
      <vt:lpstr>Tw Cen MT</vt:lpstr>
      <vt:lpstr>Wingdings</vt:lpstr>
      <vt:lpstr>Droplet</vt:lpstr>
      <vt:lpstr>Office Theme</vt:lpstr>
      <vt:lpstr>1_Office Theme</vt:lpstr>
      <vt:lpstr>     Thrombocytopenia        In pregnancy           </vt:lpstr>
      <vt:lpstr>Maternal thrombocytopenia</vt:lpstr>
      <vt:lpstr>Causes of thrombocytopenia during pregnancy</vt:lpstr>
      <vt:lpstr>PowerPoint Presentation</vt:lpstr>
      <vt:lpstr>PowerPoint Presentation</vt:lpstr>
      <vt:lpstr>Causes of thrombocytopenia by trimester</vt:lpstr>
      <vt:lpstr>PowerPoint Presentation</vt:lpstr>
      <vt:lpstr>PowerPoint Presentation</vt:lpstr>
      <vt:lpstr>PowerPoint Presentation</vt:lpstr>
      <vt:lpstr>Gestational thrombocytopenia</vt:lpstr>
      <vt:lpstr>PowerPoint Presentation</vt:lpstr>
      <vt:lpstr>Pathogenesis of GT</vt:lpstr>
      <vt:lpstr>Pathogenesis of GT</vt:lpstr>
      <vt:lpstr>Platelet trends in GT: antepartum and postpartum</vt:lpstr>
      <vt:lpstr>ITP in pregnancy:</vt:lpstr>
      <vt:lpstr>PowerPoint Presentation</vt:lpstr>
      <vt:lpstr>PowerPoint Presentation</vt:lpstr>
      <vt:lpstr>WHEN TO TRANSFUSE PLATELETS IN ITP ?</vt:lpstr>
      <vt:lpstr>FREQUENCY OF PLATELET COUNT MONITORING</vt:lpstr>
      <vt:lpstr>HOW AGENT TO BE  SELECTED IN ITP IN PREGNANCY ?</vt:lpstr>
      <vt:lpstr>IV IG</vt:lpstr>
      <vt:lpstr>When steroids/ IVIg fail…</vt:lpstr>
      <vt:lpstr>When steroids/ IVIg fail…</vt:lpstr>
      <vt:lpstr>TPO mimetics in pregnancy?</vt:lpstr>
      <vt:lpstr>Use of TPO mimetics in pregnancy</vt:lpstr>
      <vt:lpstr>Thrombotic microangiopathies in pregnancy:</vt:lpstr>
      <vt:lpstr>PowerPoint Presentation</vt:lpstr>
      <vt:lpstr>Pre-eclampsia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Summary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Thrombocytopenia in pregnancy</dc:title>
  <dc:creator>Sowmya Balu</dc:creator>
  <cp:lastModifiedBy>Manoj Prabhu</cp:lastModifiedBy>
  <cp:revision>51</cp:revision>
  <dcterms:created xsi:type="dcterms:W3CDTF">2024-05-22T08:51:33Z</dcterms:created>
  <dcterms:modified xsi:type="dcterms:W3CDTF">2024-06-07T12:25:11Z</dcterms:modified>
</cp:coreProperties>
</file>