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97" r:id="rId10"/>
    <p:sldId id="264" r:id="rId11"/>
    <p:sldId id="265" r:id="rId12"/>
    <p:sldId id="284" r:id="rId13"/>
    <p:sldId id="285" r:id="rId14"/>
    <p:sldId id="271" r:id="rId15"/>
    <p:sldId id="266" r:id="rId16"/>
    <p:sldId id="267" r:id="rId17"/>
    <p:sldId id="268" r:id="rId18"/>
    <p:sldId id="270" r:id="rId19"/>
    <p:sldId id="272" r:id="rId20"/>
    <p:sldId id="273" r:id="rId21"/>
    <p:sldId id="274" r:id="rId22"/>
    <p:sldId id="275" r:id="rId23"/>
    <p:sldId id="276" r:id="rId24"/>
    <p:sldId id="277" r:id="rId25"/>
    <p:sldId id="296" r:id="rId26"/>
    <p:sldId id="286" r:id="rId27"/>
    <p:sldId id="278" r:id="rId28"/>
    <p:sldId id="279" r:id="rId29"/>
    <p:sldId id="288" r:id="rId30"/>
    <p:sldId id="295" r:id="rId31"/>
  </p:sldIdLst>
  <p:sldSz cx="9144000" cy="6858000" type="screen4x3"/>
  <p:notesSz cx="6858000" cy="9144000"/>
  <p:defaultTextStyle>
    <a:defPPr lvl="0">
      <a:defRPr lang="en-U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743" autoAdjust="0"/>
    <p:restoredTop sz="94660"/>
  </p:normalViewPr>
  <p:slideViewPr>
    <p:cSldViewPr snapToGrid="0">
      <p:cViewPr varScale="1">
        <p:scale>
          <a:sx n="88" d="100"/>
          <a:sy n="88" d="100"/>
        </p:scale>
        <p:origin x="749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4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4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4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4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AFBA-6826-4A9C-950A-718ECF187B3B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1048611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12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16CAF-612B-408A-BBA2-7796AB283967}" type="slidenum">
              <a:rPr lang="en-US" smtClean="0"/>
              <a:t>‹#›</a:t>
            </a:fld>
            <a:endParaRPr lang="en-US"/>
          </a:p>
        </p:txBody>
      </p:sp>
      <p:sp>
        <p:nvSpPr>
          <p:cNvPr id="1048613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614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48615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48616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617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4861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1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48620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621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622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623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8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8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AFBA-6826-4A9C-950A-718ECF187B3B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104868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8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16CAF-612B-408A-BBA2-7796AB2839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71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7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AFBA-6826-4A9C-950A-718ECF187B3B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104867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7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16CAF-612B-408A-BBA2-7796AB2839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0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60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AFBA-6826-4A9C-950A-718ECF187B3B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104860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0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16CAF-612B-408A-BBA2-7796AB2839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Freeform 13"/>
          <p:cNvSpPr/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48688" name="Freeform 14"/>
          <p:cNvSpPr/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48689" name="Freeform 12"/>
          <p:cNvSpPr/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48690" name="Freeform 15"/>
          <p:cNvSpPr/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48691" name="Freeform 16"/>
          <p:cNvSpPr/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48692" name="Freeform 17"/>
          <p:cNvSpPr/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48693" name="Freeform 18"/>
          <p:cNvSpPr/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48694" name="Freeform 19"/>
          <p:cNvSpPr/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48695" name="Freeform 20"/>
          <p:cNvSpPr/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48696" name="Freeform 21"/>
          <p:cNvSpPr/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48697" name="Freeform 22"/>
          <p:cNvSpPr/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48698" name="Freeform 23"/>
          <p:cNvSpPr/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48699" name="Freeform 24"/>
          <p:cNvSpPr/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48700" name="Freeform 25"/>
          <p:cNvSpPr/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48701" name="Freeform 26"/>
          <p:cNvSpPr/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48702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4870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AFBA-6826-4A9C-950A-718ECF187B3B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104870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0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16CAF-612B-408A-BBA2-7796AB283967}" type="slidenum">
              <a:rPr lang="en-US" smtClean="0"/>
              <a:t>‹#›</a:t>
            </a:fld>
            <a:endParaRPr lang="en-US"/>
          </a:p>
        </p:txBody>
      </p:sp>
      <p:sp>
        <p:nvSpPr>
          <p:cNvPr id="1048706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707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70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4870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487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7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487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591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592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59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AFBA-6826-4A9C-950A-718ECF187B3B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104859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59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16CAF-612B-408A-BBA2-7796AB2839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3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714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715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>
            <a:normAutofit fontScale="95833" lnSpcReduction="20000"/>
          </a:bodyPr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48716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>
            <a:normAutofit fontScale="95833" lnSpcReduction="20000"/>
          </a:bodyPr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48717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718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71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AFBA-6826-4A9C-950A-718ECF187B3B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104872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2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16CAF-612B-408A-BBA2-7796AB283967}" type="slidenum">
              <a:rPr lang="en-US" smtClean="0"/>
              <a:t>‹#›</a:t>
            </a:fld>
            <a:endParaRPr lang="en-US"/>
          </a:p>
        </p:txBody>
      </p:sp>
      <p:sp>
        <p:nvSpPr>
          <p:cNvPr id="1048722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48723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48724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725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48726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48727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48728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7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487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6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AFBA-6826-4A9C-950A-718ECF187B3B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104866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66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16CAF-612B-408A-BBA2-7796AB2839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AFBA-6826-4A9C-950A-718ECF187B3B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104873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3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16CAF-612B-408A-BBA2-7796AB2839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4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735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48736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73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3AFBA-6826-4A9C-950A-718ECF187B3B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104873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4873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16CAF-612B-408A-BBA2-7796AB2839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3145728" name="Straight Connector 8"/>
          <p:cNvCxnSpPr>
            <a:cxnSpLocks/>
          </p:cNvCxnSpPr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2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3145729" name="Straight Connector 14"/>
            <p:cNvCxnSpPr>
              <a:cxnSpLocks/>
            </p:cNvCxnSpPr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0" name="Straight Connector 15"/>
            <p:cNvCxnSpPr>
              <a:cxnSpLocks/>
            </p:cNvCxnSpPr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1" name="Straight Connector 16"/>
            <p:cNvCxnSpPr>
              <a:cxnSpLocks/>
            </p:cNvCxnSpPr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8676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77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1048678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73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3145732" name="Straight Connector 10"/>
            <p:cNvCxnSpPr>
              <a:cxnSpLocks/>
            </p:cNvCxnSpPr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3" name="Straight Connector 11"/>
            <p:cNvCxnSpPr>
              <a:cxnSpLocks/>
            </p:cNvCxnSpPr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4" name="Straight Connector 12"/>
            <p:cNvCxnSpPr>
              <a:cxnSpLocks/>
            </p:cNvCxnSpPr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3145735" name="Straight Connector 18"/>
            <p:cNvCxnSpPr>
              <a:cxnSpLocks/>
            </p:cNvCxnSpPr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6" name="Straight Connector 19"/>
            <p:cNvCxnSpPr>
              <a:cxnSpLocks/>
            </p:cNvCxnSpPr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5737" name="Straight Connector 20"/>
            <p:cNvCxnSpPr>
              <a:cxnSpLocks/>
            </p:cNvCxnSpPr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867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0DD3AFBA-6826-4A9C-950A-718ECF187B3B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104868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4868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60816CAF-612B-408A-BBA2-7796AB2839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577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578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579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580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48581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48582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48583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48584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48585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586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48587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fld id="{0DD3AFBA-6826-4A9C-950A-718ECF187B3B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104858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048589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0816CAF-612B-408A-BBA2-7796AB28396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ctrTitle"/>
          </p:nvPr>
        </p:nvSpPr>
        <p:spPr>
          <a:xfrm>
            <a:off x="753423" y="252747"/>
            <a:ext cx="7772400" cy="1975104"/>
          </a:xfrm>
        </p:spPr>
        <p:txBody>
          <a:bodyPr/>
          <a:lstStyle/>
          <a:p>
            <a:r>
              <a:rPr lang="en-US" dirty="0" smtClean="0"/>
              <a:t>Fat fate Pancreas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		</a:t>
            </a:r>
            <a:r>
              <a:rPr lang="en-US" sz="2400" dirty="0" smtClean="0"/>
              <a:t>the darkness arises</a:t>
            </a:r>
            <a:endParaRPr lang="en-US" sz="2400" dirty="0"/>
          </a:p>
        </p:txBody>
      </p:sp>
      <p:sp>
        <p:nvSpPr>
          <p:cNvPr id="1048625" name="Subtitle 2"/>
          <p:cNvSpPr>
            <a:spLocks noGrp="1"/>
          </p:cNvSpPr>
          <p:nvPr>
            <p:ph type="subTitle" idx="1"/>
          </p:nvPr>
        </p:nvSpPr>
        <p:spPr>
          <a:xfrm>
            <a:off x="531328" y="4760751"/>
            <a:ext cx="7620000" cy="220610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III </a:t>
            </a:r>
            <a:r>
              <a:rPr lang="en-US" dirty="0" err="1" smtClean="0"/>
              <a:t>rd</a:t>
            </a:r>
            <a:r>
              <a:rPr lang="en-US" dirty="0" smtClean="0"/>
              <a:t> MEDICAL UNIT</a:t>
            </a:r>
          </a:p>
          <a:p>
            <a:endParaRPr lang="en-US" dirty="0"/>
          </a:p>
          <a:p>
            <a:r>
              <a:rPr lang="en-US" dirty="0" smtClean="0"/>
              <a:t>CHIEF </a:t>
            </a:r>
            <a:r>
              <a:rPr lang="en-US" dirty="0" smtClean="0"/>
              <a:t>:</a:t>
            </a:r>
            <a:r>
              <a:rPr lang="en-US" b="1" dirty="0"/>
              <a:t> DEAN PROF </a:t>
            </a:r>
            <a:r>
              <a:rPr lang="en-US" b="1" dirty="0" err="1" smtClean="0"/>
              <a:t>Dr.J.SANGUMANI</a:t>
            </a:r>
            <a:r>
              <a:rPr lang="en-US" b="1" dirty="0" smtClean="0"/>
              <a:t>  </a:t>
            </a:r>
            <a:r>
              <a:rPr lang="en-US" b="1" dirty="0" smtClean="0"/>
              <a:t>M.D, </a:t>
            </a:r>
            <a:r>
              <a:rPr lang="en-US" b="1" dirty="0" err="1" smtClean="0"/>
              <a:t>D.Diab</a:t>
            </a:r>
            <a:r>
              <a:rPr lang="en-US" dirty="0" smtClean="0"/>
              <a:t>.,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Assistants :	</a:t>
            </a:r>
            <a:r>
              <a:rPr lang="en-US" b="1" dirty="0" err="1" smtClean="0"/>
              <a:t>Dr.PALANIKUMARAN</a:t>
            </a:r>
            <a:r>
              <a:rPr lang="en-US" b="1" dirty="0" smtClean="0"/>
              <a:t>  M.D, </a:t>
            </a:r>
            <a:r>
              <a:rPr lang="en-US" b="1" dirty="0" err="1" smtClean="0"/>
              <a:t>D.Diab</a:t>
            </a:r>
            <a:r>
              <a:rPr lang="en-US" b="1" dirty="0" smtClean="0"/>
              <a:t>.,</a:t>
            </a:r>
          </a:p>
          <a:p>
            <a:r>
              <a:rPr lang="en-US" b="1" dirty="0"/>
              <a:t>	</a:t>
            </a:r>
            <a:r>
              <a:rPr lang="en-US" b="1" dirty="0" smtClean="0"/>
              <a:t>	</a:t>
            </a:r>
            <a:r>
              <a:rPr lang="en-US" b="1" dirty="0" err="1" smtClean="0"/>
              <a:t>Dr.SUDHA.,M.D</a:t>
            </a:r>
            <a:r>
              <a:rPr lang="en-US" b="1" dirty="0" smtClean="0"/>
              <a:t>.,</a:t>
            </a:r>
          </a:p>
          <a:p>
            <a:r>
              <a:rPr lang="en-US" b="1" dirty="0"/>
              <a:t>	</a:t>
            </a:r>
            <a:r>
              <a:rPr lang="en-US" b="1" dirty="0" smtClean="0"/>
              <a:t>	</a:t>
            </a:r>
            <a:r>
              <a:rPr lang="en-US" b="1" dirty="0" err="1" smtClean="0"/>
              <a:t>Dr.SENTHIL</a:t>
            </a:r>
            <a:r>
              <a:rPr lang="en-US" b="1" dirty="0" smtClean="0"/>
              <a:t> .,M.D.,</a:t>
            </a:r>
          </a:p>
          <a:p>
            <a:r>
              <a:rPr lang="en-US" dirty="0"/>
              <a:t>	</a:t>
            </a: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7933"/>
          <a:stretch/>
        </p:blipFill>
        <p:spPr>
          <a:xfrm>
            <a:off x="4463246" y="1942211"/>
            <a:ext cx="2033371" cy="2542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provisional </a:t>
            </a:r>
            <a:r>
              <a:rPr lang="en-US" dirty="0" err="1" smtClean="0"/>
              <a:t>Dx</a:t>
            </a:r>
            <a:endParaRPr lang="en-US" dirty="0"/>
          </a:p>
        </p:txBody>
      </p:sp>
      <p:sp>
        <p:nvSpPr>
          <p:cNvPr id="1048642" name="Content Placeholder 2"/>
          <p:cNvSpPr>
            <a:spLocks noGrp="1"/>
          </p:cNvSpPr>
          <p:nvPr>
            <p:ph idx="1"/>
          </p:nvPr>
        </p:nvSpPr>
        <p:spPr>
          <a:xfrm>
            <a:off x="513805" y="2095282"/>
            <a:ext cx="5059680" cy="4572000"/>
          </a:xfrm>
        </p:spPr>
        <p:txBody>
          <a:bodyPr/>
          <a:lstStyle/>
          <a:p>
            <a:r>
              <a:rPr lang="en-US" dirty="0" smtClean="0"/>
              <a:t>T2DM</a:t>
            </a:r>
          </a:p>
          <a:p>
            <a:r>
              <a:rPr lang="en-US" dirty="0" smtClean="0"/>
              <a:t>DIABETIC PERIPHERAL NEUROPATHY WITH NEUROPATHIC FOOT</a:t>
            </a:r>
          </a:p>
          <a:p>
            <a:r>
              <a:rPr lang="en-US" dirty="0" smtClean="0"/>
              <a:t>CHRONIC  DIARRHEA F/E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7377" y="2394542"/>
            <a:ext cx="2419506" cy="24195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Title 1"/>
          <p:cNvSpPr>
            <a:spLocks noGrp="1"/>
          </p:cNvSpPr>
          <p:nvPr>
            <p:ph type="title"/>
          </p:nvPr>
        </p:nvSpPr>
        <p:spPr>
          <a:xfrm>
            <a:off x="757646" y="296669"/>
            <a:ext cx="7772400" cy="914400"/>
          </a:xfrm>
        </p:spPr>
        <p:txBody>
          <a:bodyPr/>
          <a:lstStyle/>
          <a:p>
            <a:r>
              <a:rPr lang="en-US" dirty="0" smtClean="0"/>
              <a:t>INVESTIGATIONS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8137020"/>
              </p:ext>
            </p:extLst>
          </p:nvPr>
        </p:nvGraphicFramePr>
        <p:xfrm>
          <a:off x="1308395" y="1576036"/>
          <a:ext cx="2386150" cy="2251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3075">
                  <a:extLst>
                    <a:ext uri="{9D8B030D-6E8A-4147-A177-3AD203B41FA5}">
                      <a16:colId xmlns:a16="http://schemas.microsoft.com/office/drawing/2014/main" val="792538679"/>
                    </a:ext>
                  </a:extLst>
                </a:gridCol>
                <a:gridCol w="1193075">
                  <a:extLst>
                    <a:ext uri="{9D8B030D-6E8A-4147-A177-3AD203B41FA5}">
                      <a16:colId xmlns:a16="http://schemas.microsoft.com/office/drawing/2014/main" val="3663970410"/>
                    </a:ext>
                  </a:extLst>
                </a:gridCol>
              </a:tblGrid>
              <a:tr h="375212">
                <a:tc gridSpan="2">
                  <a:txBody>
                    <a:bodyPr/>
                    <a:lstStyle/>
                    <a:p>
                      <a:r>
                        <a:rPr lang="en-I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CBC</a:t>
                      </a:r>
                      <a:endParaRPr lang="en-IN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038458"/>
                  </a:ext>
                </a:extLst>
              </a:tr>
              <a:tr h="375212">
                <a:tc>
                  <a:txBody>
                    <a:bodyPr/>
                    <a:lstStyle/>
                    <a:p>
                      <a:r>
                        <a:rPr lang="en-I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TC</a:t>
                      </a:r>
                      <a:endParaRPr lang="en-IN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8600</a:t>
                      </a:r>
                      <a:endParaRPr lang="en-IN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5501231"/>
                  </a:ext>
                </a:extLst>
              </a:tr>
              <a:tr h="375212">
                <a:tc>
                  <a:txBody>
                    <a:bodyPr/>
                    <a:lstStyle/>
                    <a:p>
                      <a:r>
                        <a:rPr lang="en-I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</a:t>
                      </a:r>
                      <a:endParaRPr lang="en-IN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86/10/4</a:t>
                      </a:r>
                      <a:endParaRPr lang="en-IN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2740919"/>
                  </a:ext>
                </a:extLst>
              </a:tr>
              <a:tr h="375212">
                <a:tc>
                  <a:txBody>
                    <a:bodyPr/>
                    <a:lstStyle/>
                    <a:p>
                      <a:r>
                        <a:rPr lang="en-I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HB</a:t>
                      </a:r>
                      <a:endParaRPr lang="en-IN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9.3</a:t>
                      </a:r>
                      <a:endParaRPr lang="en-IN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2950118"/>
                  </a:ext>
                </a:extLst>
              </a:tr>
              <a:tr h="375212">
                <a:tc>
                  <a:txBody>
                    <a:bodyPr/>
                    <a:lstStyle/>
                    <a:p>
                      <a:r>
                        <a:rPr lang="en-I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HCT</a:t>
                      </a:r>
                      <a:endParaRPr lang="en-IN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IN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4394157"/>
                  </a:ext>
                </a:extLst>
              </a:tr>
              <a:tr h="375212">
                <a:tc>
                  <a:txBody>
                    <a:bodyPr/>
                    <a:lstStyle/>
                    <a:p>
                      <a:r>
                        <a:rPr lang="en-I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PLT</a:t>
                      </a:r>
                      <a:endParaRPr lang="en-IN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2.91</a:t>
                      </a:r>
                      <a:endParaRPr lang="en-IN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362607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8774"/>
              </p:ext>
            </p:extLst>
          </p:nvPr>
        </p:nvGraphicFramePr>
        <p:xfrm>
          <a:off x="5567152" y="1488949"/>
          <a:ext cx="1983178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1589">
                  <a:extLst>
                    <a:ext uri="{9D8B030D-6E8A-4147-A177-3AD203B41FA5}">
                      <a16:colId xmlns:a16="http://schemas.microsoft.com/office/drawing/2014/main" val="1422974584"/>
                    </a:ext>
                  </a:extLst>
                </a:gridCol>
                <a:gridCol w="991589">
                  <a:extLst>
                    <a:ext uri="{9D8B030D-6E8A-4147-A177-3AD203B41FA5}">
                      <a16:colId xmlns:a16="http://schemas.microsoft.com/office/drawing/2014/main" val="2149267070"/>
                    </a:ext>
                  </a:extLst>
                </a:gridCol>
              </a:tblGrid>
              <a:tr h="445008">
                <a:tc gridSpan="2">
                  <a:txBody>
                    <a:bodyPr/>
                    <a:lstStyle/>
                    <a:p>
                      <a:r>
                        <a:rPr lang="en-IN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 CELL INDICES</a:t>
                      </a:r>
                      <a:endParaRPr lang="en-IN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7556317"/>
                  </a:ext>
                </a:extLst>
              </a:tr>
              <a:tr h="445008">
                <a:tc>
                  <a:txBody>
                    <a:bodyPr/>
                    <a:lstStyle/>
                    <a:p>
                      <a:r>
                        <a:rPr lang="en-I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MCV</a:t>
                      </a:r>
                      <a:endParaRPr lang="en-IN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  <a:endParaRPr lang="en-IN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5725563"/>
                  </a:ext>
                </a:extLst>
              </a:tr>
              <a:tr h="445008">
                <a:tc>
                  <a:txBody>
                    <a:bodyPr/>
                    <a:lstStyle/>
                    <a:p>
                      <a:r>
                        <a:rPr lang="en-I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MCH</a:t>
                      </a:r>
                      <a:endParaRPr lang="en-IN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n-IN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1728769"/>
                  </a:ext>
                </a:extLst>
              </a:tr>
              <a:tr h="445008">
                <a:tc>
                  <a:txBody>
                    <a:bodyPr/>
                    <a:lstStyle/>
                    <a:p>
                      <a:r>
                        <a:rPr lang="en-I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MCHC</a:t>
                      </a:r>
                      <a:endParaRPr lang="en-IN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n-IN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529793"/>
                  </a:ext>
                </a:extLst>
              </a:tr>
              <a:tr h="445008">
                <a:tc>
                  <a:txBody>
                    <a:bodyPr/>
                    <a:lstStyle/>
                    <a:p>
                      <a:r>
                        <a:rPr lang="en-I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RDW-CV</a:t>
                      </a:r>
                      <a:endParaRPr lang="en-IN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IN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9372996"/>
                  </a:ext>
                </a:extLst>
              </a:tr>
              <a:tr h="445008">
                <a:tc>
                  <a:txBody>
                    <a:bodyPr/>
                    <a:lstStyle/>
                    <a:p>
                      <a:r>
                        <a:rPr lang="en-I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RBC</a:t>
                      </a:r>
                      <a:endParaRPr lang="en-IN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5.6</a:t>
                      </a:r>
                      <a:endParaRPr lang="en-IN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53311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483694"/>
              </p:ext>
            </p:extLst>
          </p:nvPr>
        </p:nvGraphicFramePr>
        <p:xfrm>
          <a:off x="914400" y="4617692"/>
          <a:ext cx="2780145" cy="13936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6715">
                  <a:extLst>
                    <a:ext uri="{9D8B030D-6E8A-4147-A177-3AD203B41FA5}">
                      <a16:colId xmlns:a16="http://schemas.microsoft.com/office/drawing/2014/main" val="3863997081"/>
                    </a:ext>
                  </a:extLst>
                </a:gridCol>
                <a:gridCol w="926715">
                  <a:extLst>
                    <a:ext uri="{9D8B030D-6E8A-4147-A177-3AD203B41FA5}">
                      <a16:colId xmlns:a16="http://schemas.microsoft.com/office/drawing/2014/main" val="1632343226"/>
                    </a:ext>
                  </a:extLst>
                </a:gridCol>
                <a:gridCol w="926715">
                  <a:extLst>
                    <a:ext uri="{9D8B030D-6E8A-4147-A177-3AD203B41FA5}">
                      <a16:colId xmlns:a16="http://schemas.microsoft.com/office/drawing/2014/main" val="474353813"/>
                    </a:ext>
                  </a:extLst>
                </a:gridCol>
              </a:tblGrid>
              <a:tr h="434599">
                <a:tc gridSpan="3"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RFT</a:t>
                      </a:r>
                      <a:endParaRPr lang="en-IN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699296"/>
                  </a:ext>
                </a:extLst>
              </a:tr>
              <a:tr h="303962">
                <a:tc>
                  <a:txBody>
                    <a:bodyPr/>
                    <a:lstStyle/>
                    <a:p>
                      <a:r>
                        <a:rPr lang="en-I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Urea </a:t>
                      </a:r>
                      <a:endParaRPr lang="en-IN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en-IN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n-IN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8730622"/>
                  </a:ext>
                </a:extLst>
              </a:tr>
              <a:tr h="593292">
                <a:tc>
                  <a:txBody>
                    <a:bodyPr/>
                    <a:lstStyle/>
                    <a:p>
                      <a:r>
                        <a:rPr lang="en-IN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</a:t>
                      </a:r>
                      <a:endParaRPr lang="en-IN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</a:t>
                      </a:r>
                      <a:endParaRPr lang="en-IN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</a:t>
                      </a:r>
                      <a:endParaRPr lang="en-IN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220422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4876799" y="5073139"/>
            <a:ext cx="1810327" cy="154247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/>
          <p:cNvSpPr txBox="1"/>
          <p:nvPr/>
        </p:nvSpPr>
        <p:spPr>
          <a:xfrm>
            <a:off x="5024581" y="5138283"/>
            <a:ext cx="16625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Urine Routine</a:t>
            </a:r>
          </a:p>
          <a:p>
            <a:endParaRPr lang="en-IN" dirty="0"/>
          </a:p>
          <a:p>
            <a:r>
              <a:rPr lang="en-IN" dirty="0" smtClean="0"/>
              <a:t>Albumin – Nil</a:t>
            </a:r>
          </a:p>
          <a:p>
            <a:r>
              <a:rPr lang="en-IN" dirty="0" smtClean="0"/>
              <a:t>Sugar - </a:t>
            </a:r>
            <a:r>
              <a:rPr lang="en-IN" b="1" dirty="0" smtClean="0"/>
              <a:t>+</a:t>
            </a:r>
          </a:p>
          <a:p>
            <a:r>
              <a:rPr lang="en-IN" dirty="0" smtClean="0"/>
              <a:t>Dep- 0-2 cells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9170" y="360027"/>
            <a:ext cx="1122388" cy="7475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7781952"/>
              </p:ext>
            </p:extLst>
          </p:nvPr>
        </p:nvGraphicFramePr>
        <p:xfrm>
          <a:off x="731519" y="1157333"/>
          <a:ext cx="4040777" cy="3931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9628">
                  <a:extLst>
                    <a:ext uri="{9D8B030D-6E8A-4147-A177-3AD203B41FA5}">
                      <a16:colId xmlns:a16="http://schemas.microsoft.com/office/drawing/2014/main" val="3935082186"/>
                    </a:ext>
                  </a:extLst>
                </a:gridCol>
                <a:gridCol w="1369628">
                  <a:extLst>
                    <a:ext uri="{9D8B030D-6E8A-4147-A177-3AD203B41FA5}">
                      <a16:colId xmlns:a16="http://schemas.microsoft.com/office/drawing/2014/main" val="62448431"/>
                    </a:ext>
                  </a:extLst>
                </a:gridCol>
                <a:gridCol w="1301521">
                  <a:extLst>
                    <a:ext uri="{9D8B030D-6E8A-4147-A177-3AD203B41FA5}">
                      <a16:colId xmlns:a16="http://schemas.microsoft.com/office/drawing/2014/main" val="1050632635"/>
                    </a:ext>
                  </a:extLst>
                </a:gridCol>
              </a:tblGrid>
              <a:tr h="561590">
                <a:tc gridSpan="3"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LFT</a:t>
                      </a:r>
                      <a:endParaRPr lang="en-IN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294729"/>
                  </a:ext>
                </a:extLst>
              </a:tr>
              <a:tr h="561590">
                <a:tc>
                  <a:txBody>
                    <a:bodyPr/>
                    <a:lstStyle/>
                    <a:p>
                      <a:r>
                        <a:rPr lang="en-I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BIL(TOT)</a:t>
                      </a:r>
                      <a:endParaRPr lang="en-IN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</a:t>
                      </a:r>
                      <a:endParaRPr lang="en-IN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</a:t>
                      </a:r>
                      <a:endParaRPr lang="en-IN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866334"/>
                  </a:ext>
                </a:extLst>
              </a:tr>
              <a:tr h="561590">
                <a:tc>
                  <a:txBody>
                    <a:bodyPr/>
                    <a:lstStyle/>
                    <a:p>
                      <a:r>
                        <a:rPr lang="en-I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</a:t>
                      </a:r>
                      <a:endParaRPr lang="en-IN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</a:t>
                      </a:r>
                      <a:endParaRPr lang="en-IN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</a:t>
                      </a:r>
                      <a:endParaRPr lang="en-IN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1393569"/>
                  </a:ext>
                </a:extLst>
              </a:tr>
              <a:tr h="561590">
                <a:tc>
                  <a:txBody>
                    <a:bodyPr/>
                    <a:lstStyle/>
                    <a:p>
                      <a:r>
                        <a:rPr lang="en-I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INDIRECT</a:t>
                      </a:r>
                      <a:endParaRPr lang="en-IN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</a:t>
                      </a:r>
                      <a:endParaRPr lang="en-IN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</a:t>
                      </a:r>
                      <a:endParaRPr lang="en-IN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0948288"/>
                  </a:ext>
                </a:extLst>
              </a:tr>
              <a:tr h="561590">
                <a:tc>
                  <a:txBody>
                    <a:bodyPr/>
                    <a:lstStyle/>
                    <a:p>
                      <a:r>
                        <a:rPr lang="en-I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SGOT</a:t>
                      </a:r>
                      <a:endParaRPr lang="en-IN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IN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IN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2618205"/>
                  </a:ext>
                </a:extLst>
              </a:tr>
              <a:tr h="561590">
                <a:tc>
                  <a:txBody>
                    <a:bodyPr/>
                    <a:lstStyle/>
                    <a:p>
                      <a:r>
                        <a:rPr lang="en-I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SGPT</a:t>
                      </a:r>
                      <a:endParaRPr lang="en-IN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IN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IN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5906125"/>
                  </a:ext>
                </a:extLst>
              </a:tr>
              <a:tr h="561590">
                <a:tc>
                  <a:txBody>
                    <a:bodyPr/>
                    <a:lstStyle/>
                    <a:p>
                      <a:r>
                        <a:rPr lang="en-I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ALP</a:t>
                      </a:r>
                      <a:endParaRPr lang="en-IN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</a:t>
                      </a:r>
                      <a:endParaRPr lang="en-IN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</a:t>
                      </a:r>
                      <a:endParaRPr lang="en-IN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3676371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7069041"/>
              </p:ext>
            </p:extLst>
          </p:nvPr>
        </p:nvGraphicFramePr>
        <p:xfrm>
          <a:off x="5939245" y="1157333"/>
          <a:ext cx="2490652" cy="1531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5326">
                  <a:extLst>
                    <a:ext uri="{9D8B030D-6E8A-4147-A177-3AD203B41FA5}">
                      <a16:colId xmlns:a16="http://schemas.microsoft.com/office/drawing/2014/main" val="130170795"/>
                    </a:ext>
                  </a:extLst>
                </a:gridCol>
                <a:gridCol w="1245326">
                  <a:extLst>
                    <a:ext uri="{9D8B030D-6E8A-4147-A177-3AD203B41FA5}">
                      <a16:colId xmlns:a16="http://schemas.microsoft.com/office/drawing/2014/main" val="1900137968"/>
                    </a:ext>
                  </a:extLst>
                </a:gridCol>
              </a:tblGrid>
              <a:tr h="445830">
                <a:tc>
                  <a:txBody>
                    <a:bodyPr/>
                    <a:lstStyle/>
                    <a:p>
                      <a:r>
                        <a:rPr lang="en-IN" dirty="0" smtClean="0"/>
                        <a:t>Total protein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4.8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275975"/>
                  </a:ext>
                </a:extLst>
              </a:tr>
              <a:tr h="445830">
                <a:tc>
                  <a:txBody>
                    <a:bodyPr/>
                    <a:lstStyle/>
                    <a:p>
                      <a:r>
                        <a:rPr lang="en-IN" dirty="0" smtClean="0"/>
                        <a:t>Albumin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2.7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5003225"/>
                  </a:ext>
                </a:extLst>
              </a:tr>
              <a:tr h="445830">
                <a:tc>
                  <a:txBody>
                    <a:bodyPr/>
                    <a:lstStyle/>
                    <a:p>
                      <a:r>
                        <a:rPr lang="en-IN" dirty="0" smtClean="0"/>
                        <a:t>Globulin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2.1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68548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955784"/>
              </p:ext>
            </p:extLst>
          </p:nvPr>
        </p:nvGraphicFramePr>
        <p:xfrm>
          <a:off x="5939245" y="3208380"/>
          <a:ext cx="2490652" cy="1058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5326">
                  <a:extLst>
                    <a:ext uri="{9D8B030D-6E8A-4147-A177-3AD203B41FA5}">
                      <a16:colId xmlns:a16="http://schemas.microsoft.com/office/drawing/2014/main" val="1209054721"/>
                    </a:ext>
                  </a:extLst>
                </a:gridCol>
                <a:gridCol w="1245326">
                  <a:extLst>
                    <a:ext uri="{9D8B030D-6E8A-4147-A177-3AD203B41FA5}">
                      <a16:colId xmlns:a16="http://schemas.microsoft.com/office/drawing/2014/main" val="3598917326"/>
                    </a:ext>
                  </a:extLst>
                </a:gridCol>
              </a:tblGrid>
              <a:tr h="529409">
                <a:tc gridSpan="2">
                  <a:txBody>
                    <a:bodyPr/>
                    <a:lstStyle/>
                    <a:p>
                      <a:pPr algn="ctr"/>
                      <a:r>
                        <a:rPr lang="en-IN" dirty="0" smtClean="0"/>
                        <a:t>TFT</a:t>
                      </a:r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8271539"/>
                  </a:ext>
                </a:extLst>
              </a:tr>
              <a:tr h="529409">
                <a:tc>
                  <a:txBody>
                    <a:bodyPr/>
                    <a:lstStyle/>
                    <a:p>
                      <a:r>
                        <a:rPr lang="en-IN" dirty="0" smtClean="0"/>
                        <a:t>TSH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1.25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74844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378616"/>
              </p:ext>
            </p:extLst>
          </p:nvPr>
        </p:nvGraphicFramePr>
        <p:xfrm>
          <a:off x="5939245" y="4786505"/>
          <a:ext cx="2490651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0217">
                  <a:extLst>
                    <a:ext uri="{9D8B030D-6E8A-4147-A177-3AD203B41FA5}">
                      <a16:colId xmlns:a16="http://schemas.microsoft.com/office/drawing/2014/main" val="2131585939"/>
                    </a:ext>
                  </a:extLst>
                </a:gridCol>
                <a:gridCol w="830217">
                  <a:extLst>
                    <a:ext uri="{9D8B030D-6E8A-4147-A177-3AD203B41FA5}">
                      <a16:colId xmlns:a16="http://schemas.microsoft.com/office/drawing/2014/main" val="1716709533"/>
                    </a:ext>
                  </a:extLst>
                </a:gridCol>
                <a:gridCol w="830217">
                  <a:extLst>
                    <a:ext uri="{9D8B030D-6E8A-4147-A177-3AD203B41FA5}">
                      <a16:colId xmlns:a16="http://schemas.microsoft.com/office/drawing/2014/main" val="2218469321"/>
                    </a:ext>
                  </a:extLst>
                </a:gridCol>
              </a:tblGrid>
              <a:tr h="344230">
                <a:tc gridSpan="3">
                  <a:txBody>
                    <a:bodyPr/>
                    <a:lstStyle/>
                    <a:p>
                      <a:r>
                        <a:rPr lang="en-IN" dirty="0" smtClean="0"/>
                        <a:t>Serum Electrolytes</a:t>
                      </a:r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532517"/>
                  </a:ext>
                </a:extLst>
              </a:tr>
              <a:tr h="344230">
                <a:tc>
                  <a:txBody>
                    <a:bodyPr/>
                    <a:lstStyle/>
                    <a:p>
                      <a:r>
                        <a:rPr lang="en-IN" dirty="0" smtClean="0"/>
                        <a:t>Na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126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133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5325803"/>
                  </a:ext>
                </a:extLst>
              </a:tr>
              <a:tr h="344230">
                <a:tc>
                  <a:txBody>
                    <a:bodyPr/>
                    <a:lstStyle/>
                    <a:p>
                      <a:r>
                        <a:rPr lang="en-IN" dirty="0" smtClean="0"/>
                        <a:t>K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1.9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2.3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76901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240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61406" y="1352051"/>
            <a:ext cx="4038600" cy="4525963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IN" sz="2000" b="1" dirty="0" smtClean="0"/>
              <a:t>USG ABDOMEN  AND PELVIS</a:t>
            </a:r>
          </a:p>
          <a:p>
            <a:endParaRPr lang="en-IN" sz="2000" dirty="0"/>
          </a:p>
          <a:p>
            <a:r>
              <a:rPr lang="en-IN" sz="2000" dirty="0" smtClean="0"/>
              <a:t>Liver, spleen normal</a:t>
            </a:r>
          </a:p>
          <a:p>
            <a:r>
              <a:rPr lang="en-IN" sz="2000" dirty="0" smtClean="0"/>
              <a:t>Kidney normal size &amp; echoes</a:t>
            </a:r>
          </a:p>
          <a:p>
            <a:r>
              <a:rPr lang="en-IN" sz="2000" dirty="0" smtClean="0"/>
              <a:t>Pancrea</a:t>
            </a:r>
            <a:r>
              <a:rPr lang="en-IN" sz="2000" dirty="0" smtClean="0"/>
              <a:t>s – normal</a:t>
            </a:r>
          </a:p>
          <a:p>
            <a:r>
              <a:rPr lang="en-IN" sz="2000" dirty="0" smtClean="0"/>
              <a:t>GB – distended</a:t>
            </a:r>
          </a:p>
          <a:p>
            <a:r>
              <a:rPr lang="en-IN" sz="2000" dirty="0" smtClean="0"/>
              <a:t>Bladder – Distended</a:t>
            </a:r>
          </a:p>
          <a:p>
            <a:r>
              <a:rPr lang="en-IN" sz="2000" dirty="0" smtClean="0"/>
              <a:t>e/o minimal free fluid in the abdomen and pelvis</a:t>
            </a:r>
            <a:endParaRPr lang="en-IN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433620" y="4097431"/>
            <a:ext cx="2689346" cy="1138773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IN" sz="1400" dirty="0" smtClean="0"/>
              <a:t>SERUM </a:t>
            </a:r>
            <a:endParaRPr lang="en-IN" sz="1400" dirty="0" smtClean="0"/>
          </a:p>
          <a:p>
            <a:r>
              <a:rPr lang="en-IN" dirty="0" smtClean="0"/>
              <a:t>CHOLESTEROL </a:t>
            </a:r>
            <a:r>
              <a:rPr lang="en-IN" dirty="0" smtClean="0"/>
              <a:t>- 74</a:t>
            </a:r>
          </a:p>
          <a:p>
            <a:endParaRPr lang="en-IN" dirty="0"/>
          </a:p>
          <a:p>
            <a:r>
              <a:rPr lang="en-IN" dirty="0" smtClean="0"/>
              <a:t>TGL - 80</a:t>
            </a:r>
            <a:endParaRPr lang="en-IN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82673" y="1426464"/>
            <a:ext cx="2940293" cy="23522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433620" y="5399314"/>
            <a:ext cx="2689346" cy="36933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IN" dirty="0" smtClean="0"/>
              <a:t>Serum Amylase – 112 U/L</a:t>
            </a:r>
            <a:endParaRPr lang="en-IN" dirty="0"/>
          </a:p>
        </p:txBody>
      </p:sp>
      <p:sp>
        <p:nvSpPr>
          <p:cNvPr id="7" name="Rounded Rectangle 6"/>
          <p:cNvSpPr/>
          <p:nvPr/>
        </p:nvSpPr>
        <p:spPr>
          <a:xfrm>
            <a:off x="361406" y="1939404"/>
            <a:ext cx="3640183" cy="3678589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8571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Google Shape;3077;p1"/>
          <p:cNvSpPr txBox="1">
            <a:spLocks noGrp="1"/>
          </p:cNvSpPr>
          <p:nvPr>
            <p:ph type="title"/>
          </p:nvPr>
        </p:nvSpPr>
        <p:spPr>
          <a:xfrm>
            <a:off x="461554" y="102761"/>
            <a:ext cx="7772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1EDFF"/>
              </a:buClr>
              <a:buSzPts val="4000"/>
              <a:buFont typeface="Consolas"/>
              <a:buNone/>
            </a:pPr>
            <a:r>
              <a:rPr lang="en-US" dirty="0"/>
              <a:t>BRITTLENESS TO BE NOTED</a:t>
            </a:r>
          </a:p>
        </p:txBody>
      </p:sp>
      <p:sp>
        <p:nvSpPr>
          <p:cNvPr id="1048656" name="Google Shape;3078;p1"/>
          <p:cNvSpPr txBox="1">
            <a:spLocks noGrp="1"/>
          </p:cNvSpPr>
          <p:nvPr>
            <p:ph type="body" idx="1"/>
          </p:nvPr>
        </p:nvSpPr>
        <p:spPr>
          <a:xfrm>
            <a:off x="374470" y="1252304"/>
            <a:ext cx="3535680" cy="5035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11480" lvl="0" indent="-161925" algn="l" rtl="0">
              <a:spcBef>
                <a:spcPts val="0"/>
              </a:spcBef>
              <a:spcAft>
                <a:spcPts val="0"/>
              </a:spcAft>
              <a:buSzPts val="2850"/>
              <a:buNone/>
            </a:pPr>
            <a:r>
              <a:rPr lang="en-IN" dirty="0" smtClean="0"/>
              <a:t>Patient’s blood sugar level fluctuated.</a:t>
            </a:r>
          </a:p>
          <a:p>
            <a:pPr marL="411480" lvl="0" indent="-161925" algn="l" rtl="0">
              <a:spcBef>
                <a:spcPts val="0"/>
              </a:spcBef>
              <a:spcAft>
                <a:spcPts val="0"/>
              </a:spcAft>
              <a:buSzPts val="2850"/>
              <a:buNone/>
            </a:pPr>
            <a:endParaRPr lang="en-IN" dirty="0"/>
          </a:p>
          <a:p>
            <a:pPr marL="411480" lvl="0" indent="-161925" algn="l" rtl="0">
              <a:spcBef>
                <a:spcPts val="0"/>
              </a:spcBef>
              <a:spcAft>
                <a:spcPts val="0"/>
              </a:spcAft>
              <a:buSzPts val="2850"/>
              <a:buNone/>
            </a:pPr>
            <a:r>
              <a:rPr lang="en-IN" dirty="0" smtClean="0"/>
              <a:t>On second day morning, patient developed </a:t>
            </a:r>
            <a:r>
              <a:rPr lang="en-IN" dirty="0" err="1" smtClean="0"/>
              <a:t>hypoglycemic</a:t>
            </a:r>
            <a:r>
              <a:rPr lang="en-IN" dirty="0" smtClean="0"/>
              <a:t> symptoms &amp; seizure.,  </a:t>
            </a:r>
          </a:p>
          <a:p>
            <a:pPr marL="411480" lvl="0" indent="-161925" algn="l" rtl="0">
              <a:spcBef>
                <a:spcPts val="0"/>
              </a:spcBef>
              <a:spcAft>
                <a:spcPts val="0"/>
              </a:spcAft>
              <a:buSzPts val="2850"/>
              <a:buNone/>
            </a:pPr>
            <a:endParaRPr lang="en-IN" dirty="0"/>
          </a:p>
          <a:p>
            <a:pPr marL="411480" lvl="0" indent="-161925" algn="l" rtl="0">
              <a:spcBef>
                <a:spcPts val="0"/>
              </a:spcBef>
              <a:spcAft>
                <a:spcPts val="0"/>
              </a:spcAft>
              <a:buSzPts val="2850"/>
              <a:buNone/>
            </a:pPr>
            <a:r>
              <a:rPr lang="en-IN" dirty="0" smtClean="0"/>
              <a:t>Treated with </a:t>
            </a:r>
            <a:r>
              <a:rPr lang="en-IN" dirty="0" smtClean="0"/>
              <a:t>IV dextrose &amp; recovered.</a:t>
            </a:r>
            <a:endParaRPr dirty="0"/>
          </a:p>
        </p:txBody>
      </p:sp>
      <p:graphicFrame>
        <p:nvGraphicFramePr>
          <p:cNvPr id="6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9274807"/>
              </p:ext>
            </p:extLst>
          </p:nvPr>
        </p:nvGraphicFramePr>
        <p:xfrm>
          <a:off x="4734515" y="1674269"/>
          <a:ext cx="4038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200">
                  <a:extLst>
                    <a:ext uri="{9D8B030D-6E8A-4147-A177-3AD203B41FA5}">
                      <a16:colId xmlns:a16="http://schemas.microsoft.com/office/drawing/2014/main" val="3951276367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394214564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36717038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FBS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PPBS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7422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DAY1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185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241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1727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DAY 2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48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109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77966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DAY 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116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245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15878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DAY 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51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111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5871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DAY 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86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225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3644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dirty="0" smtClean="0"/>
                        <a:t>DAY 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178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260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99874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885509" y="4902926"/>
            <a:ext cx="2917371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dirty="0" smtClean="0"/>
              <a:t>Because of labile blood sugar level C- peptide couldn’t be done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Title 1"/>
          <p:cNvSpPr>
            <a:spLocks noGrp="1"/>
          </p:cNvSpPr>
          <p:nvPr>
            <p:ph type="title"/>
          </p:nvPr>
        </p:nvSpPr>
        <p:spPr>
          <a:xfrm>
            <a:off x="0" y="85344"/>
            <a:ext cx="8229600" cy="914400"/>
          </a:xfrm>
        </p:spPr>
        <p:txBody>
          <a:bodyPr/>
          <a:lstStyle/>
          <a:p>
            <a:r>
              <a:rPr lang="en-US" dirty="0" smtClean="0"/>
              <a:t>CHRONIC DIARRHEA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56849" y="2055223"/>
            <a:ext cx="4038600" cy="5424277"/>
          </a:xfrm>
        </p:spPr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en-IN" dirty="0" smtClean="0"/>
              <a:t>HISTORY</a:t>
            </a:r>
          </a:p>
          <a:p>
            <a:endParaRPr lang="en-IN" dirty="0"/>
          </a:p>
          <a:p>
            <a:r>
              <a:rPr lang="en-IN" dirty="0" smtClean="0"/>
              <a:t>Weight loss</a:t>
            </a:r>
          </a:p>
          <a:p>
            <a:r>
              <a:rPr lang="en-IN" dirty="0" smtClean="0"/>
              <a:t>Fatty stools of large volume</a:t>
            </a:r>
          </a:p>
          <a:p>
            <a:r>
              <a:rPr lang="en-IN" dirty="0" smtClean="0"/>
              <a:t>Covered with slimy layer</a:t>
            </a:r>
          </a:p>
          <a:p>
            <a:r>
              <a:rPr lang="en-IN" dirty="0" smtClean="0"/>
              <a:t>More after taking food</a:t>
            </a:r>
          </a:p>
          <a:p>
            <a:r>
              <a:rPr lang="en-IN" dirty="0" smtClean="0"/>
              <a:t>Stigma of </a:t>
            </a:r>
            <a:r>
              <a:rPr lang="en-IN" dirty="0" err="1" smtClean="0"/>
              <a:t>malasorption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007429" y="304801"/>
            <a:ext cx="4371701" cy="6113584"/>
          </a:xfrm>
        </p:spPr>
        <p:txBody>
          <a:bodyPr>
            <a:normAutofit fontScale="77500" lnSpcReduction="20000"/>
          </a:bodyPr>
          <a:lstStyle/>
          <a:p>
            <a:endParaRPr lang="en-IN" dirty="0"/>
          </a:p>
          <a:p>
            <a:r>
              <a:rPr lang="en-IN" dirty="0" smtClean="0"/>
              <a:t>Stool examination</a:t>
            </a:r>
          </a:p>
          <a:p>
            <a:endParaRPr lang="en-IN" dirty="0"/>
          </a:p>
          <a:p>
            <a:pPr marL="68580" indent="0">
              <a:buNone/>
            </a:pPr>
            <a:r>
              <a:rPr lang="en-IN" dirty="0" smtClean="0">
                <a:solidFill>
                  <a:schemeClr val="tx2">
                    <a:lumMod val="50000"/>
                  </a:schemeClr>
                </a:solidFill>
              </a:rPr>
              <a:t>Macroscopic</a:t>
            </a:r>
          </a:p>
          <a:p>
            <a:pPr marL="68580" indent="0">
              <a:buNone/>
            </a:pPr>
            <a:endParaRPr lang="en-IN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68580" indent="0">
              <a:buNone/>
            </a:pPr>
            <a:r>
              <a:rPr lang="en-IN" b="1" dirty="0" smtClean="0"/>
              <a:t>Colour</a:t>
            </a:r>
            <a:r>
              <a:rPr lang="en-IN" dirty="0" smtClean="0"/>
              <a:t> – greenish yellow</a:t>
            </a:r>
          </a:p>
          <a:p>
            <a:pPr marL="68580" indent="0">
              <a:buNone/>
            </a:pPr>
            <a:r>
              <a:rPr lang="en-IN" b="1" dirty="0" smtClean="0"/>
              <a:t>Transparency</a:t>
            </a:r>
            <a:r>
              <a:rPr lang="en-IN" dirty="0" smtClean="0"/>
              <a:t> – semisolid, not formed</a:t>
            </a:r>
          </a:p>
          <a:p>
            <a:pPr marL="68580" indent="0">
              <a:buNone/>
            </a:pPr>
            <a:r>
              <a:rPr lang="en-IN" b="1" dirty="0" smtClean="0"/>
              <a:t>Blood – </a:t>
            </a:r>
            <a:r>
              <a:rPr lang="en-IN" dirty="0" smtClean="0"/>
              <a:t>absent </a:t>
            </a:r>
          </a:p>
          <a:p>
            <a:pPr marL="68580" indent="0">
              <a:buNone/>
            </a:pPr>
            <a:r>
              <a:rPr lang="en-IN" b="1" dirty="0" smtClean="0"/>
              <a:t>Mucous – </a:t>
            </a:r>
            <a:r>
              <a:rPr lang="en-IN" dirty="0" smtClean="0"/>
              <a:t>present</a:t>
            </a:r>
          </a:p>
          <a:p>
            <a:pPr marL="68580" indent="0">
              <a:buNone/>
            </a:pPr>
            <a:endParaRPr lang="en-IN" dirty="0"/>
          </a:p>
          <a:p>
            <a:pPr marL="68580" indent="0">
              <a:buNone/>
            </a:pPr>
            <a:r>
              <a:rPr lang="en-IN" b="1" dirty="0" smtClean="0">
                <a:solidFill>
                  <a:schemeClr val="tx2">
                    <a:lumMod val="50000"/>
                  </a:schemeClr>
                </a:solidFill>
              </a:rPr>
              <a:t>Microscopic </a:t>
            </a:r>
          </a:p>
          <a:p>
            <a:pPr marL="68580" indent="0">
              <a:buNone/>
            </a:pPr>
            <a:endParaRPr lang="en-IN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68580" indent="0">
              <a:buNone/>
            </a:pPr>
            <a:r>
              <a:rPr lang="en-IN" dirty="0" smtClean="0"/>
              <a:t>Pus cells – 01-02</a:t>
            </a:r>
          </a:p>
          <a:p>
            <a:pPr marL="68580" indent="0">
              <a:buNone/>
            </a:pPr>
            <a:r>
              <a:rPr lang="en-IN" dirty="0" smtClean="0"/>
              <a:t>RBCs- nil</a:t>
            </a:r>
          </a:p>
          <a:p>
            <a:pPr marL="68580" indent="0">
              <a:buNone/>
            </a:pPr>
            <a:r>
              <a:rPr lang="en-IN" dirty="0" smtClean="0"/>
              <a:t>Ova/cyst – nil</a:t>
            </a:r>
          </a:p>
          <a:p>
            <a:pPr marL="68580" indent="0">
              <a:buNone/>
            </a:pPr>
            <a:r>
              <a:rPr lang="en-IN" b="1" dirty="0" smtClean="0">
                <a:solidFill>
                  <a:schemeClr val="tx2">
                    <a:lumMod val="25000"/>
                  </a:schemeClr>
                </a:solidFill>
              </a:rPr>
              <a:t>Culture</a:t>
            </a:r>
            <a:r>
              <a:rPr lang="en-IN" dirty="0" smtClean="0"/>
              <a:t> - Negative</a:t>
            </a:r>
          </a:p>
          <a:p>
            <a:pPr marL="68580" indent="0">
              <a:buNone/>
            </a:pPr>
            <a:endParaRPr lang="en-IN" dirty="0" smtClean="0"/>
          </a:p>
          <a:p>
            <a:endParaRPr lang="en-IN" dirty="0"/>
          </a:p>
          <a:p>
            <a:endParaRPr lang="en-IN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4604385" y="125488"/>
            <a:ext cx="4237195" cy="6472210"/>
          </a:xfrm>
          <a:prstGeom prst="roundRect">
            <a:avLst/>
          </a:prstGeom>
          <a:noFill/>
          <a:ln w="28575">
            <a:solidFill>
              <a:schemeClr val="tx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4943" y="655114"/>
            <a:ext cx="742335" cy="920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</a:t>
            </a:r>
            <a:r>
              <a:rPr lang="en-US" dirty="0" smtClean="0"/>
              <a:t>DIARRHEA</a:t>
            </a:r>
            <a:endParaRPr lang="en-US" dirty="0"/>
          </a:p>
        </p:txBody>
      </p:sp>
      <p:sp>
        <p:nvSpPr>
          <p:cNvPr id="104864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6667"/>
          </a:bodyPr>
          <a:lstStyle/>
          <a:p>
            <a:r>
              <a:rPr lang="en-US" dirty="0" smtClean="0"/>
              <a:t>DRUG INDUCED – METFORMIN – R/O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MALABSORPTION </a:t>
            </a:r>
            <a:r>
              <a:rPr lang="en-US" dirty="0" smtClean="0">
                <a:solidFill>
                  <a:srgbClr val="FF0000"/>
                </a:solidFill>
              </a:rPr>
              <a:t>DIARRHEA</a:t>
            </a:r>
          </a:p>
          <a:p>
            <a:endParaRPr lang="en-US" dirty="0" smtClean="0"/>
          </a:p>
          <a:p>
            <a:r>
              <a:rPr lang="en-US" dirty="0" smtClean="0"/>
              <a:t>FECAL  INCONTINENCE- R/O</a:t>
            </a:r>
          </a:p>
          <a:p>
            <a:endParaRPr lang="en-US" dirty="0" smtClean="0"/>
          </a:p>
          <a:p>
            <a:r>
              <a:rPr lang="en-US" dirty="0" smtClean="0"/>
              <a:t>DIABETIC  AUTONOMIC NEUROPATHY- R/O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MALABSORPTION </a:t>
            </a:r>
            <a:r>
              <a:rPr lang="en-US" dirty="0" smtClean="0"/>
              <a:t>DIARRHEA</a:t>
            </a:r>
            <a:endParaRPr lang="en-US" dirty="0"/>
          </a:p>
        </p:txBody>
      </p:sp>
      <p:sp>
        <p:nvSpPr>
          <p:cNvPr id="1048650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5486400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With the history and clinical examination and available investigation we suspect it as </a:t>
            </a:r>
            <a:r>
              <a:rPr lang="en-US" dirty="0" err="1" smtClean="0"/>
              <a:t>malabsorbtion</a:t>
            </a:r>
            <a:r>
              <a:rPr lang="en-US" dirty="0" smtClean="0"/>
              <a:t> diarrhea.</a:t>
            </a:r>
          </a:p>
          <a:p>
            <a:endParaRPr lang="en-US" dirty="0"/>
          </a:p>
          <a:p>
            <a:r>
              <a:rPr lang="en-US" dirty="0" smtClean="0"/>
              <a:t>Among the quantitative &amp; qualitative test.,</a:t>
            </a:r>
          </a:p>
          <a:p>
            <a:pPr marL="68580" indent="0">
              <a:buNone/>
            </a:pPr>
            <a:r>
              <a:rPr lang="en-US" dirty="0" smtClean="0"/>
              <a:t>We have done qualitative </a:t>
            </a:r>
            <a:r>
              <a:rPr lang="en-US" b="1" dirty="0" smtClean="0"/>
              <a:t>SUDAN STAIN </a:t>
            </a:r>
            <a:r>
              <a:rPr lang="en-US" dirty="0" smtClean="0"/>
              <a:t>for steatorrhea which comes as </a:t>
            </a:r>
            <a:r>
              <a:rPr lang="en-US" b="1" dirty="0" smtClean="0"/>
              <a:t>positive</a:t>
            </a:r>
            <a:r>
              <a:rPr lang="en-US" dirty="0" smtClean="0"/>
              <a:t>.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1938" y="3375251"/>
            <a:ext cx="2600325" cy="1762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WORK </a:t>
            </a:r>
            <a:r>
              <a:rPr lang="en-US" dirty="0" smtClean="0"/>
              <a:t>UP</a:t>
            </a:r>
            <a:endParaRPr lang="en-US" dirty="0"/>
          </a:p>
        </p:txBody>
      </p:sp>
      <p:sp>
        <p:nvSpPr>
          <p:cNvPr id="1048654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CECT </a:t>
            </a:r>
            <a:r>
              <a:rPr lang="en-US" dirty="0" smtClean="0"/>
              <a:t>ABDOMEN</a:t>
            </a:r>
          </a:p>
          <a:p>
            <a:endParaRPr lang="en-US" dirty="0"/>
          </a:p>
          <a:p>
            <a:r>
              <a:rPr lang="en-US" dirty="0" smtClean="0"/>
              <a:t>PLANNED TO ASK FOR OGD SCOPY &amp; DUODENAL BIOPSY</a:t>
            </a:r>
          </a:p>
          <a:p>
            <a:endParaRPr lang="en-US" dirty="0" smtClean="0"/>
          </a:p>
        </p:txBody>
      </p:sp>
      <p:pic>
        <p:nvPicPr>
          <p:cNvPr id="6146" name="Picture 2" descr="Definition of CT scan - NCI Dictionary of Cancer Terms - National Cancer  Institut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349" y="1625124"/>
            <a:ext cx="4038600" cy="323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Content Placeholder 2"/>
          <p:cNvSpPr>
            <a:spLocks noGrp="1"/>
          </p:cNvSpPr>
          <p:nvPr>
            <p:ph idx="1"/>
          </p:nvPr>
        </p:nvSpPr>
        <p:spPr>
          <a:xfrm>
            <a:off x="627017" y="416314"/>
            <a:ext cx="7772400" cy="4572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DARKNESS BEHIND THE DX</a:t>
            </a:r>
            <a:endParaRPr lang="en-US" dirty="0"/>
          </a:p>
        </p:txBody>
      </p:sp>
      <p:pic>
        <p:nvPicPr>
          <p:cNvPr id="1026" name="Picture 2" descr="The Dark Knight - Batman standing in fla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06" y="1940727"/>
            <a:ext cx="8654733" cy="49172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27" name="Content Placeholder 2"/>
          <p:cNvSpPr>
            <a:spLocks noGrp="1"/>
          </p:cNvSpPr>
          <p:nvPr>
            <p:ph idx="1"/>
          </p:nvPr>
        </p:nvSpPr>
        <p:spPr>
          <a:xfrm>
            <a:off x="914400" y="1783559"/>
            <a:ext cx="5089236" cy="4885095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r>
              <a:rPr lang="en-US" dirty="0" smtClean="0"/>
              <a:t> years old male who is a k/c/o 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/>
              <a:t>DM for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dirty="0" smtClean="0"/>
              <a:t> years comes with</a:t>
            </a:r>
          </a:p>
          <a:p>
            <a:endParaRPr lang="en-US" dirty="0"/>
          </a:p>
          <a:p>
            <a:r>
              <a:rPr lang="en-US" dirty="0" smtClean="0"/>
              <a:t>C/O Loose stools for 6 months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15" r="34511" b="2662"/>
          <a:stretch/>
        </p:blipFill>
        <p:spPr>
          <a:xfrm>
            <a:off x="6171505" y="1598160"/>
            <a:ext cx="2798324" cy="31393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DARKNESS REVEALS</a:t>
            </a:r>
            <a:endParaRPr lang="en-US" dirty="0"/>
          </a:p>
        </p:txBody>
      </p:sp>
      <p:sp>
        <p:nvSpPr>
          <p:cNvPr id="1048660" name="Content Placeholder 2"/>
          <p:cNvSpPr>
            <a:spLocks noGrp="1"/>
          </p:cNvSpPr>
          <p:nvPr>
            <p:ph idx="1"/>
          </p:nvPr>
        </p:nvSpPr>
        <p:spPr>
          <a:xfrm>
            <a:off x="618309" y="1635514"/>
            <a:ext cx="7772400" cy="4572000"/>
          </a:xfrm>
        </p:spPr>
        <p:txBody>
          <a:bodyPr/>
          <a:lstStyle/>
          <a:p>
            <a:r>
              <a:rPr lang="en-US" dirty="0" smtClean="0"/>
              <a:t>WE </a:t>
            </a:r>
            <a:r>
              <a:rPr lang="en-US" dirty="0" smtClean="0"/>
              <a:t> TOOK </a:t>
            </a:r>
            <a:r>
              <a:rPr lang="en-US" dirty="0" smtClean="0"/>
              <a:t>CECT FIRST..</a:t>
            </a:r>
          </a:p>
          <a:p>
            <a:endParaRPr lang="en-US" dirty="0" smtClean="0"/>
          </a:p>
          <a:p>
            <a:r>
              <a:rPr lang="en-US" dirty="0" smtClean="0"/>
              <a:t>IT REVEALS  THE  DARK  TRUTH</a:t>
            </a:r>
            <a:endParaRPr lang="en-US" dirty="0"/>
          </a:p>
        </p:txBody>
      </p:sp>
      <p:pic>
        <p:nvPicPr>
          <p:cNvPr id="2050" name="Picture 2" descr="The Dark Knight, 10 years later - Polyg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549" y="3583579"/>
            <a:ext cx="4598123" cy="30654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e Dark Knight Rises (2012) - IMDb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3" t="24838" r="4633" b="14743"/>
          <a:stretch/>
        </p:blipFill>
        <p:spPr bwMode="auto">
          <a:xfrm>
            <a:off x="2545079" y="862148"/>
            <a:ext cx="4511041" cy="5669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71206" y="5889448"/>
            <a:ext cx="444137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THE      DARK      PANCREAS          ARISES</a:t>
            </a:r>
            <a:endParaRPr lang="en-IN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2438400" cy="914400"/>
          </a:xfrm>
        </p:spPr>
        <p:txBody>
          <a:bodyPr/>
          <a:lstStyle/>
          <a:p>
            <a:r>
              <a:rPr lang="en-US" dirty="0" smtClean="0"/>
              <a:t>CECT ABDOMEN</a:t>
            </a:r>
            <a:endParaRPr lang="en-US" dirty="0"/>
          </a:p>
        </p:txBody>
      </p:sp>
      <p:pic>
        <p:nvPicPr>
          <p:cNvPr id="2097152" name="Picture 2" descr="H:\The Dark Pancreas\IMG_20200309_2122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000" t="16905" r="16607" b="3334"/>
          <a:stretch>
            <a:fillRect/>
          </a:stretch>
        </p:blipFill>
        <p:spPr bwMode="auto">
          <a:xfrm rot="5400000">
            <a:off x="2676797" y="464820"/>
            <a:ext cx="6263640" cy="6096000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>
            <a:stCxn id="2097152" idx="0"/>
          </p:cNvCxnSpPr>
          <p:nvPr/>
        </p:nvCxnSpPr>
        <p:spPr>
          <a:xfrm flipH="1" flipV="1">
            <a:off x="8543108" y="3222171"/>
            <a:ext cx="313509" cy="2906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 flipV="1">
            <a:off x="7316289" y="3222172"/>
            <a:ext cx="295002" cy="2906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97153" name="Picture 2" descr="H:\The Dark Pancreas\IMG_20200309_2122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52600"/>
            <a:ext cx="2895600" cy="254370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97154" name="Picture 3" descr="H:\The Dark Pancreas\IMG_20200309_2118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0223" y="3024452"/>
            <a:ext cx="4958292" cy="3718719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>
            <a:off x="2882537" y="3169920"/>
            <a:ext cx="1156063" cy="5312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		 	VS		 	DARK</a:t>
            </a:r>
            <a:endParaRPr lang="en-US" dirty="0"/>
          </a:p>
        </p:txBody>
      </p:sp>
      <p:pic>
        <p:nvPicPr>
          <p:cNvPr id="2097155" name="Picture 2" descr="H:\The Dark Pancreas\IMG_20200309_21185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1200"/>
            <a:ext cx="4546600" cy="3486150"/>
          </a:xfrm>
          <a:prstGeom prst="rect">
            <a:avLst/>
          </a:prstGeom>
          <a:noFill/>
        </p:spPr>
      </p:pic>
      <p:pic>
        <p:nvPicPr>
          <p:cNvPr id="2097156" name="Picture 3" descr="H:\The Dark Pancreas\IMG_20200309_21195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6785" t="2385" r="15291" b="19628"/>
          <a:stretch>
            <a:fillRect/>
          </a:stretch>
        </p:blipFill>
        <p:spPr bwMode="auto">
          <a:xfrm>
            <a:off x="4805516" y="1962150"/>
            <a:ext cx="4338484" cy="35052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CT REPORT</a:t>
            </a:r>
            <a:endParaRPr lang="en-IN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756" r="6544"/>
          <a:stretch/>
        </p:blipFill>
        <p:spPr>
          <a:xfrm>
            <a:off x="4379698" y="121920"/>
            <a:ext cx="4476919" cy="66001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076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Journal 		&amp;		Patient</a:t>
            </a:r>
            <a:endParaRPr lang="en-IN" dirty="0"/>
          </a:p>
        </p:txBody>
      </p:sp>
      <p:pic>
        <p:nvPicPr>
          <p:cNvPr id="4098" name="Picture 2" descr="An external file that holds a picture, illustration, etc.&#10;Object name is IJHS-11-71-g001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63" b="53723"/>
          <a:stretch/>
        </p:blipFill>
        <p:spPr bwMode="auto">
          <a:xfrm>
            <a:off x="326571" y="2586444"/>
            <a:ext cx="3836126" cy="269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H:\The Dark Pancreas\IMG_20200309_211835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/>
          <a:srcRect l="16914" t="5225" r="19074" b="8409"/>
          <a:stretch/>
        </p:blipFill>
        <p:spPr bwMode="auto">
          <a:xfrm>
            <a:off x="5320936" y="2512922"/>
            <a:ext cx="3274424" cy="2764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247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DX</a:t>
            </a:r>
            <a:endParaRPr lang="en-US" dirty="0"/>
          </a:p>
        </p:txBody>
      </p:sp>
      <p:sp>
        <p:nvSpPr>
          <p:cNvPr id="104860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DM / </a:t>
            </a:r>
            <a:r>
              <a:rPr lang="en-US" dirty="0" smtClean="0"/>
              <a:t>MALABSORPTION </a:t>
            </a:r>
            <a:r>
              <a:rPr lang="en-US" dirty="0" smtClean="0"/>
              <a:t>DIARRHEA – PANCREATIC EXOCRINE INSUFFICIENCY</a:t>
            </a:r>
          </a:p>
          <a:p>
            <a:endParaRPr lang="en-US" dirty="0" smtClean="0"/>
          </a:p>
          <a:p>
            <a:r>
              <a:rPr lang="en-US" dirty="0" smtClean="0"/>
              <a:t>TOTAL PANCREATIC </a:t>
            </a:r>
            <a:r>
              <a:rPr lang="en-US" dirty="0" smtClean="0"/>
              <a:t>LIPOMATOSIS – THE DARK PANCREAS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Given</a:t>
            </a:r>
            <a:endParaRPr lang="en-US" dirty="0"/>
          </a:p>
        </p:txBody>
      </p:sp>
      <p:sp>
        <p:nvSpPr>
          <p:cNvPr id="104860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Diabetic meal plan</a:t>
            </a:r>
          </a:p>
          <a:p>
            <a:endParaRPr lang="en-US" dirty="0" smtClean="0"/>
          </a:p>
          <a:p>
            <a:r>
              <a:rPr lang="en-US" dirty="0" smtClean="0"/>
              <a:t>Pancreatic enzyme replacement</a:t>
            </a:r>
          </a:p>
          <a:p>
            <a:endParaRPr lang="en-US" dirty="0" smtClean="0"/>
          </a:p>
          <a:p>
            <a:r>
              <a:rPr lang="en-US" dirty="0" smtClean="0"/>
              <a:t>Vitamins &amp; iron supplementation</a:t>
            </a:r>
          </a:p>
          <a:p>
            <a:endParaRPr lang="en-US" dirty="0" smtClean="0"/>
          </a:p>
          <a:p>
            <a:r>
              <a:rPr lang="en-US" dirty="0" smtClean="0"/>
              <a:t>Iv Albumin</a:t>
            </a:r>
          </a:p>
          <a:p>
            <a:endParaRPr lang="en-US" dirty="0" smtClean="0"/>
          </a:p>
          <a:p>
            <a:r>
              <a:rPr lang="en-US" dirty="0" smtClean="0"/>
              <a:t>Supportive care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Aim Of The Presentation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Rarity of the presentation</a:t>
            </a:r>
          </a:p>
          <a:p>
            <a:pPr marL="68580" indent="0">
              <a:buNone/>
            </a:pPr>
            <a:endParaRPr lang="en-IN" dirty="0"/>
          </a:p>
          <a:p>
            <a:r>
              <a:rPr lang="en-IN" dirty="0" smtClean="0"/>
              <a:t>Relation b/w diabetes and lipomatosis</a:t>
            </a:r>
          </a:p>
          <a:p>
            <a:endParaRPr lang="en-IN" dirty="0"/>
          </a:p>
          <a:p>
            <a:r>
              <a:rPr lang="en-IN" dirty="0" smtClean="0"/>
              <a:t>A new insight about NAFPD and </a:t>
            </a:r>
            <a:r>
              <a:rPr lang="en-IN" dirty="0" err="1" smtClean="0"/>
              <a:t>Lipotoxicity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5519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HOPI</a:t>
            </a:r>
            <a:endParaRPr lang="en-US" dirty="0"/>
          </a:p>
        </p:txBody>
      </p:sp>
      <p:sp>
        <p:nvSpPr>
          <p:cNvPr id="104862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H/O Loose stools - 6 months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For first four months – on/off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			more after Non </a:t>
            </a:r>
            <a:r>
              <a:rPr lang="en-US" dirty="0" err="1" smtClean="0"/>
              <a:t>veg</a:t>
            </a:r>
            <a:r>
              <a:rPr lang="en-US" dirty="0" smtClean="0"/>
              <a:t> diet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			2-3 episodes/day</a:t>
            </a:r>
          </a:p>
          <a:p>
            <a:pPr>
              <a:buNone/>
            </a:pPr>
            <a:r>
              <a:rPr lang="en-US" dirty="0" smtClean="0"/>
              <a:t>For last 2 months    – 	daily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  <a:r>
              <a:rPr lang="en-US" dirty="0"/>
              <a:t>	</a:t>
            </a:r>
            <a:r>
              <a:rPr lang="en-US" dirty="0" smtClean="0"/>
              <a:t>	after each meal/drink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			4-5 episodes per 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octor uploaded by Khangal_weheartit on We Heart It | Medical quotes,  School motivation quotes, Medical school quo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298" y="690265"/>
            <a:ext cx="5418364" cy="54183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21577" y="4145281"/>
            <a:ext cx="4223657" cy="92333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THANK YOU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231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Content Placeholder 2"/>
          <p:cNvSpPr>
            <a:spLocks noGrp="1"/>
          </p:cNvSpPr>
          <p:nvPr>
            <p:ph idx="1"/>
          </p:nvPr>
        </p:nvSpPr>
        <p:spPr>
          <a:xfrm>
            <a:off x="661851" y="1175657"/>
            <a:ext cx="5721531" cy="5310531"/>
          </a:xfrm>
        </p:spPr>
        <p:txBody>
          <a:bodyPr/>
          <a:lstStyle/>
          <a:p>
            <a:pPr marL="68580" indent="0">
              <a:buNone/>
            </a:pPr>
            <a:r>
              <a:rPr lang="en-US" dirty="0" smtClean="0"/>
              <a:t>STOOLS -   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Yellowish in </a:t>
            </a:r>
            <a:r>
              <a:rPr lang="en-US" dirty="0" err="1" smtClean="0"/>
              <a:t>colour</a:t>
            </a:r>
            <a:endParaRPr lang="en-US" dirty="0" smtClean="0"/>
          </a:p>
          <a:p>
            <a:r>
              <a:rPr lang="en-US" dirty="0" smtClean="0"/>
              <a:t>Covered with greasy </a:t>
            </a:r>
            <a:r>
              <a:rPr lang="en-US" dirty="0" err="1" smtClean="0"/>
              <a:t>slimey</a:t>
            </a:r>
            <a:r>
              <a:rPr lang="en-US" dirty="0" smtClean="0"/>
              <a:t> layer</a:t>
            </a:r>
          </a:p>
          <a:p>
            <a:r>
              <a:rPr lang="en-US" dirty="0" smtClean="0"/>
              <a:t>Large amount</a:t>
            </a:r>
          </a:p>
          <a:p>
            <a:r>
              <a:rPr lang="en-US" dirty="0" smtClean="0"/>
              <a:t>Not blood stained</a:t>
            </a:r>
          </a:p>
          <a:p>
            <a:r>
              <a:rPr lang="en-US" dirty="0" smtClean="0"/>
              <a:t>No bad </a:t>
            </a:r>
            <a:r>
              <a:rPr lang="en-US" dirty="0" err="1" smtClean="0"/>
              <a:t>odour</a:t>
            </a:r>
            <a:endParaRPr lang="en-US" dirty="0" smtClean="0"/>
          </a:p>
          <a:p>
            <a:r>
              <a:rPr lang="en-US" dirty="0" smtClean="0"/>
              <a:t>No worms in stools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031" r="33797"/>
          <a:stretch/>
        </p:blipFill>
        <p:spPr>
          <a:xfrm>
            <a:off x="5860868" y="1785256"/>
            <a:ext cx="2717076" cy="32831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Other histories</a:t>
            </a:r>
            <a:endParaRPr lang="en-US" dirty="0"/>
          </a:p>
        </p:txBody>
      </p:sp>
      <p:sp>
        <p:nvSpPr>
          <p:cNvPr id="1048633" name="Content Placeholder 2"/>
          <p:cNvSpPr>
            <a:spLocks noGrp="1"/>
          </p:cNvSpPr>
          <p:nvPr>
            <p:ph idx="1"/>
          </p:nvPr>
        </p:nvSpPr>
        <p:spPr>
          <a:xfrm>
            <a:off x="452845" y="1792269"/>
            <a:ext cx="6313715" cy="4572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No h/o nausea / vomiting</a:t>
            </a:r>
          </a:p>
          <a:p>
            <a:r>
              <a:rPr lang="en-US" dirty="0" smtClean="0"/>
              <a:t>No h/o abdominal pain / abdominal discomfort</a:t>
            </a:r>
          </a:p>
          <a:p>
            <a:r>
              <a:rPr lang="en-US" dirty="0" smtClean="0"/>
              <a:t>No h/o fever</a:t>
            </a:r>
          </a:p>
          <a:p>
            <a:r>
              <a:rPr lang="en-US" b="1" dirty="0" smtClean="0"/>
              <a:t>h/o loss of weight + (&gt;15kg in last 6M)</a:t>
            </a:r>
          </a:p>
          <a:p>
            <a:r>
              <a:rPr lang="en-US" b="1" dirty="0" smtClean="0"/>
              <a:t>h/o loss of appetite</a:t>
            </a:r>
          </a:p>
          <a:p>
            <a:r>
              <a:rPr lang="en-US" b="1" dirty="0" smtClean="0"/>
              <a:t>h/o ulcer over both foot </a:t>
            </a:r>
          </a:p>
          <a:p>
            <a:r>
              <a:rPr lang="en-US" b="1" dirty="0" smtClean="0"/>
              <a:t>h/o less ambulant for 2 months</a:t>
            </a:r>
          </a:p>
          <a:p>
            <a:r>
              <a:rPr lang="en-US" dirty="0" smtClean="0"/>
              <a:t>No other significant positive history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5805" y="1121709"/>
            <a:ext cx="1940995" cy="20919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838200"/>
          </a:xfrm>
        </p:spPr>
        <p:txBody>
          <a:bodyPr/>
          <a:lstStyle/>
          <a:p>
            <a:pPr algn="l"/>
            <a:r>
              <a:rPr lang="en-US" dirty="0" smtClean="0"/>
              <a:t>Past history</a:t>
            </a:r>
            <a:endParaRPr lang="en-US" dirty="0"/>
          </a:p>
        </p:txBody>
      </p:sp>
      <p:sp>
        <p:nvSpPr>
          <p:cNvPr id="1048635" name="Content Placeholder 2"/>
          <p:cNvSpPr>
            <a:spLocks noGrp="1"/>
          </p:cNvSpPr>
          <p:nvPr>
            <p:ph idx="1"/>
          </p:nvPr>
        </p:nvSpPr>
        <p:spPr>
          <a:xfrm>
            <a:off x="450272" y="1447800"/>
            <a:ext cx="9144000" cy="5410200"/>
          </a:xfrm>
        </p:spPr>
        <p:txBody>
          <a:bodyPr/>
          <a:lstStyle/>
          <a:p>
            <a:r>
              <a:rPr lang="en-US" dirty="0" smtClean="0"/>
              <a:t>K/C/O T2DM or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dirty="0" smtClean="0"/>
              <a:t> long years</a:t>
            </a:r>
          </a:p>
          <a:p>
            <a:pPr>
              <a:buNone/>
            </a:pPr>
            <a:r>
              <a:rPr lang="en-US" dirty="0" smtClean="0"/>
              <a:t>Earlier he was on OAD-Switched to insulin for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2.5 </a:t>
            </a:r>
            <a:r>
              <a:rPr lang="en-US" dirty="0" err="1" smtClean="0"/>
              <a:t>yrs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(not on OAD)</a:t>
            </a:r>
            <a:endParaRPr lang="en-US" dirty="0"/>
          </a:p>
          <a:p>
            <a:pPr>
              <a:buNone/>
            </a:pPr>
            <a:r>
              <a:rPr lang="en-US" dirty="0" smtClean="0"/>
              <a:t>Now on human premixed insulin(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30/70</a:t>
            </a:r>
            <a:r>
              <a:rPr lang="en-US" dirty="0" smtClean="0"/>
              <a:t>)  12-0-10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Not k/c/o HTN/TB/BA/Thyroid illness/heart disease/ epilepsy/ CKD/CVA/jaundice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No past h/o surgery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Personal history</a:t>
            </a:r>
            <a:endParaRPr lang="en-US" dirty="0"/>
          </a:p>
        </p:txBody>
      </p:sp>
      <p:sp>
        <p:nvSpPr>
          <p:cNvPr id="1048637" name="Content Placeholder 2"/>
          <p:cNvSpPr>
            <a:spLocks noGrp="1"/>
          </p:cNvSpPr>
          <p:nvPr>
            <p:ph idx="1"/>
          </p:nvPr>
        </p:nvSpPr>
        <p:spPr>
          <a:xfrm>
            <a:off x="914400" y="1783560"/>
            <a:ext cx="4362994" cy="4572000"/>
          </a:xfrm>
        </p:spPr>
        <p:txBody>
          <a:bodyPr/>
          <a:lstStyle/>
          <a:p>
            <a:r>
              <a:rPr lang="en-US" dirty="0" smtClean="0"/>
              <a:t>Takes mixed diet</a:t>
            </a:r>
          </a:p>
          <a:p>
            <a:endParaRPr lang="en-US" dirty="0" smtClean="0"/>
          </a:p>
          <a:p>
            <a:r>
              <a:rPr lang="en-US" dirty="0" smtClean="0"/>
              <a:t>Not a Alcoholic/ </a:t>
            </a:r>
            <a:r>
              <a:rPr lang="en-US" dirty="0" smtClean="0"/>
              <a:t>smoker/tobacco/ </a:t>
            </a:r>
            <a:r>
              <a:rPr lang="en-US" dirty="0" err="1" smtClean="0"/>
              <a:t>beetal</a:t>
            </a:r>
            <a:r>
              <a:rPr lang="en-US" dirty="0" smtClean="0"/>
              <a:t> nut chewer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161" y="1706743"/>
            <a:ext cx="3152639" cy="3152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Title 3"/>
          <p:cNvSpPr>
            <a:spLocks noGrp="1"/>
          </p:cNvSpPr>
          <p:nvPr>
            <p:ph type="title"/>
          </p:nvPr>
        </p:nvSpPr>
        <p:spPr>
          <a:xfrm>
            <a:off x="464344" y="146304"/>
            <a:ext cx="8229600" cy="914400"/>
          </a:xfrm>
        </p:spPr>
        <p:txBody>
          <a:bodyPr/>
          <a:lstStyle/>
          <a:p>
            <a:r>
              <a:rPr lang="en-US" dirty="0" smtClean="0"/>
              <a:t>O/E					</a:t>
            </a:r>
            <a:endParaRPr lang="en-US" dirty="0"/>
          </a:p>
        </p:txBody>
      </p:sp>
      <p:sp>
        <p:nvSpPr>
          <p:cNvPr id="1048639" name="Content Placeholder 4"/>
          <p:cNvSpPr>
            <a:spLocks noGrp="1"/>
          </p:cNvSpPr>
          <p:nvPr>
            <p:ph sz="half" idx="1"/>
          </p:nvPr>
        </p:nvSpPr>
        <p:spPr>
          <a:xfrm>
            <a:off x="63750" y="1152193"/>
            <a:ext cx="4038600" cy="4525963"/>
          </a:xfrm>
        </p:spPr>
        <p:txBody>
          <a:bodyPr>
            <a:normAutofit fontScale="89286" lnSpcReduction="10000"/>
          </a:bodyPr>
          <a:lstStyle/>
          <a:p>
            <a:r>
              <a:rPr lang="en-US" dirty="0" smtClean="0"/>
              <a:t>Patient conscious </a:t>
            </a:r>
          </a:p>
          <a:p>
            <a:r>
              <a:rPr lang="en-US" dirty="0" smtClean="0"/>
              <a:t>Oriented</a:t>
            </a:r>
          </a:p>
          <a:p>
            <a:r>
              <a:rPr lang="en-US" dirty="0" err="1" smtClean="0"/>
              <a:t>Afebrile</a:t>
            </a:r>
            <a:endParaRPr lang="en-US" dirty="0" smtClean="0"/>
          </a:p>
          <a:p>
            <a:r>
              <a:rPr lang="en-US" b="1" dirty="0" smtClean="0"/>
              <a:t>Thin built &amp; malnourished</a:t>
            </a:r>
          </a:p>
          <a:p>
            <a:r>
              <a:rPr lang="en-US" b="1" dirty="0" smtClean="0"/>
              <a:t>Pallor +</a:t>
            </a:r>
          </a:p>
          <a:p>
            <a:r>
              <a:rPr lang="en-US" b="1" dirty="0" err="1" smtClean="0"/>
              <a:t>Leuconychia</a:t>
            </a:r>
            <a:r>
              <a:rPr lang="en-US" b="1" dirty="0" smtClean="0"/>
              <a:t> +</a:t>
            </a:r>
          </a:p>
          <a:p>
            <a:r>
              <a:rPr lang="en-US" dirty="0" smtClean="0"/>
              <a:t>B/L pitting PE</a:t>
            </a:r>
          </a:p>
          <a:p>
            <a:r>
              <a:rPr lang="en-US" dirty="0" smtClean="0"/>
              <a:t>Not icteric/ cyanosis/ clubbing/ generalized lymphadenopathy</a:t>
            </a:r>
            <a:endParaRPr lang="en-US" dirty="0"/>
          </a:p>
        </p:txBody>
      </p:sp>
      <p:sp>
        <p:nvSpPr>
          <p:cNvPr id="1048640" name="Content Placeholder 5"/>
          <p:cNvSpPr>
            <a:spLocks noGrp="1"/>
          </p:cNvSpPr>
          <p:nvPr>
            <p:ph sz="half" idx="2"/>
          </p:nvPr>
        </p:nvSpPr>
        <p:spPr>
          <a:xfrm>
            <a:off x="4579144" y="3770811"/>
            <a:ext cx="4336256" cy="2499228"/>
          </a:xfrm>
        </p:spPr>
        <p:txBody>
          <a:bodyPr>
            <a:normAutofit fontScale="89286" lnSpcReduction="10000"/>
          </a:bodyPr>
          <a:lstStyle/>
          <a:p>
            <a:r>
              <a:rPr lang="en-US" dirty="0" smtClean="0"/>
              <a:t>Patient’s weight before 1 year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63</a:t>
            </a:r>
            <a:r>
              <a:rPr lang="en-US" dirty="0" smtClean="0"/>
              <a:t>kg</a:t>
            </a:r>
          </a:p>
          <a:p>
            <a:r>
              <a:rPr lang="en-US" dirty="0" smtClean="0"/>
              <a:t>Current weight – 45 kg</a:t>
            </a:r>
          </a:p>
          <a:p>
            <a:r>
              <a:rPr lang="en-US" dirty="0" smtClean="0"/>
              <a:t>BMI – 14.07</a:t>
            </a:r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150836" y="875211"/>
            <a:ext cx="3733187" cy="5124995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TextBox 5"/>
          <p:cNvSpPr txBox="1"/>
          <p:nvPr/>
        </p:nvSpPr>
        <p:spPr>
          <a:xfrm>
            <a:off x="5521372" y="1073767"/>
            <a:ext cx="29145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Vitals </a:t>
            </a:r>
          </a:p>
          <a:p>
            <a:endParaRPr lang="en-IN" dirty="0"/>
          </a:p>
          <a:p>
            <a:r>
              <a:rPr lang="en-IN" dirty="0" smtClean="0"/>
              <a:t>BP- 100/70 mm Hg</a:t>
            </a:r>
          </a:p>
          <a:p>
            <a:r>
              <a:rPr lang="en-IN" dirty="0" smtClean="0"/>
              <a:t>PR – 88/Min</a:t>
            </a:r>
          </a:p>
          <a:p>
            <a:r>
              <a:rPr lang="en-IN" dirty="0" smtClean="0"/>
              <a:t>SPO2- 99%</a:t>
            </a:r>
          </a:p>
          <a:p>
            <a:r>
              <a:rPr lang="en-IN" dirty="0" smtClean="0"/>
              <a:t>Temp – 98.4F</a:t>
            </a:r>
          </a:p>
          <a:p>
            <a:r>
              <a:rPr lang="en-IN" dirty="0" smtClean="0"/>
              <a:t>RR – 14 / min</a:t>
            </a:r>
            <a:endParaRPr lang="en-IN" dirty="0"/>
          </a:p>
        </p:txBody>
      </p:sp>
      <p:sp>
        <p:nvSpPr>
          <p:cNvPr id="9" name="Rounded Rectangle 8"/>
          <p:cNvSpPr/>
          <p:nvPr/>
        </p:nvSpPr>
        <p:spPr>
          <a:xfrm>
            <a:off x="4747872" y="1060704"/>
            <a:ext cx="3518876" cy="2181497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Rounded Rectangle 3"/>
          <p:cNvSpPr/>
          <p:nvPr/>
        </p:nvSpPr>
        <p:spPr>
          <a:xfrm>
            <a:off x="4579144" y="3614225"/>
            <a:ext cx="4017441" cy="2063931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22812" y="106943"/>
            <a:ext cx="7772400" cy="914400"/>
          </a:xfrm>
        </p:spPr>
        <p:txBody>
          <a:bodyPr/>
          <a:lstStyle/>
          <a:p>
            <a:r>
              <a:rPr lang="en-US" dirty="0"/>
              <a:t>	S/E</a:t>
            </a:r>
            <a:endParaRPr lang="en-IN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345397" y="1204223"/>
            <a:ext cx="5048182" cy="508336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en-US" dirty="0"/>
          </a:p>
          <a:p>
            <a:r>
              <a:rPr lang="en-US" dirty="0"/>
              <a:t>CVS – S1 S2 + no </a:t>
            </a:r>
            <a:r>
              <a:rPr lang="en-US" dirty="0" smtClean="0"/>
              <a:t>murmur</a:t>
            </a:r>
          </a:p>
          <a:p>
            <a:endParaRPr lang="en-US" dirty="0"/>
          </a:p>
          <a:p>
            <a:r>
              <a:rPr lang="en-US" dirty="0"/>
              <a:t>RS – BAE+ , NVBS</a:t>
            </a:r>
          </a:p>
          <a:p>
            <a:pPr>
              <a:buNone/>
            </a:pPr>
            <a:r>
              <a:rPr lang="en-US" dirty="0"/>
              <a:t>	NO added sounds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P/A – soft, BS+</a:t>
            </a:r>
          </a:p>
          <a:p>
            <a:pPr marL="68580" indent="0">
              <a:buNone/>
            </a:pPr>
            <a:r>
              <a:rPr lang="en-US" dirty="0"/>
              <a:t>      scaphoid</a:t>
            </a:r>
          </a:p>
          <a:p>
            <a:pPr>
              <a:buNone/>
            </a:pPr>
            <a:r>
              <a:rPr lang="en-US" dirty="0"/>
              <a:t>	Not distended, </a:t>
            </a:r>
          </a:p>
          <a:p>
            <a:pPr>
              <a:buNone/>
            </a:pPr>
            <a:r>
              <a:rPr lang="en-US" dirty="0"/>
              <a:t>	not tender </a:t>
            </a:r>
          </a:p>
          <a:p>
            <a:pPr>
              <a:buNone/>
            </a:pPr>
            <a:r>
              <a:rPr lang="en-US" dirty="0"/>
              <a:t>	no </a:t>
            </a:r>
            <a:r>
              <a:rPr lang="en-US" dirty="0" err="1"/>
              <a:t>organomegaly</a:t>
            </a:r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dirty="0"/>
              <a:t>CNS – conscious , oriented</a:t>
            </a:r>
          </a:p>
          <a:p>
            <a:pPr>
              <a:buNone/>
            </a:pPr>
            <a:r>
              <a:rPr lang="en-US" dirty="0"/>
              <a:t>	Moves all 4 limbs</a:t>
            </a:r>
          </a:p>
          <a:p>
            <a:pPr>
              <a:buNone/>
            </a:pPr>
            <a:r>
              <a:rPr lang="en-US" dirty="0"/>
              <a:t>	B/L symmetrical sensorimotor polyneuropathy+</a:t>
            </a:r>
          </a:p>
          <a:p>
            <a:pPr>
              <a:buNone/>
            </a:pPr>
            <a:r>
              <a:rPr lang="en-US" dirty="0"/>
              <a:t>	L/E : Pressure sores over both foot, above heel</a:t>
            </a:r>
          </a:p>
          <a:p>
            <a:endParaRPr lang="en-IN" dirty="0"/>
          </a:p>
        </p:txBody>
      </p:sp>
      <p:sp>
        <p:nvSpPr>
          <p:cNvPr id="8" name="Rounded Rectangle 7"/>
          <p:cNvSpPr/>
          <p:nvPr/>
        </p:nvSpPr>
        <p:spPr>
          <a:xfrm>
            <a:off x="2176360" y="1204223"/>
            <a:ext cx="5022057" cy="5168928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7172" name="Picture 4" descr="Observation , word in magnifying glass , background medical. | Can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1" b="11729"/>
          <a:stretch/>
        </p:blipFill>
        <p:spPr bwMode="auto">
          <a:xfrm>
            <a:off x="5277395" y="2444796"/>
            <a:ext cx="1718617" cy="163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33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2042</TotalTime>
  <Words>655</Words>
  <Application>Microsoft Office PowerPoint</Application>
  <PresentationFormat>On-screen Show (4:3)</PresentationFormat>
  <Paragraphs>275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Berlin Sans FB</vt:lpstr>
      <vt:lpstr>Calibri</vt:lpstr>
      <vt:lpstr>Consolas</vt:lpstr>
      <vt:lpstr>Corbel</vt:lpstr>
      <vt:lpstr>Wingdings</vt:lpstr>
      <vt:lpstr>Wingdings 2</vt:lpstr>
      <vt:lpstr>Wingdings 3</vt:lpstr>
      <vt:lpstr>Metro</vt:lpstr>
      <vt:lpstr>Fat fate Pancreas    the darkness arises</vt:lpstr>
      <vt:lpstr>PowerPoint Presentation</vt:lpstr>
      <vt:lpstr>HOPI</vt:lpstr>
      <vt:lpstr>PowerPoint Presentation</vt:lpstr>
      <vt:lpstr>Other histories</vt:lpstr>
      <vt:lpstr>Past history</vt:lpstr>
      <vt:lpstr>Personal history</vt:lpstr>
      <vt:lpstr>O/E     </vt:lpstr>
      <vt:lpstr> S/E</vt:lpstr>
      <vt:lpstr>1ST provisional Dx</vt:lpstr>
      <vt:lpstr>INVESTIGATIONS</vt:lpstr>
      <vt:lpstr>PowerPoint Presentation</vt:lpstr>
      <vt:lpstr>PowerPoint Presentation</vt:lpstr>
      <vt:lpstr>BRITTLENESS TO BE NOTED</vt:lpstr>
      <vt:lpstr>CHRONIC DIARRHEA</vt:lpstr>
      <vt:lpstr>CHRONIC DIARRHEA</vt:lpstr>
      <vt:lpstr>MALABSORPTION DIARRHEA</vt:lpstr>
      <vt:lpstr>FURTHER WORK UP</vt:lpstr>
      <vt:lpstr>PowerPoint Presentation</vt:lpstr>
      <vt:lpstr>DARKNESS REVEALS</vt:lpstr>
      <vt:lpstr>PowerPoint Presentation</vt:lpstr>
      <vt:lpstr>CECT ABDOMEN</vt:lpstr>
      <vt:lpstr>PowerPoint Presentation</vt:lpstr>
      <vt:lpstr>NORMAL    VS    DARK</vt:lpstr>
      <vt:lpstr>CT REPORT</vt:lpstr>
      <vt:lpstr>Journal   &amp;  Patient</vt:lpstr>
      <vt:lpstr>FINAL DX</vt:lpstr>
      <vt:lpstr>TREATMENT Given</vt:lpstr>
      <vt:lpstr>Aim Of The Presentation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Fat fate Pancreas    the darkness arises</dc:title>
  <dc:creator>Yogalakshmi</dc:creator>
  <cp:lastModifiedBy>HP</cp:lastModifiedBy>
  <cp:revision>41</cp:revision>
  <dcterms:modified xsi:type="dcterms:W3CDTF">2021-01-05T17:55:30Z</dcterms:modified>
</cp:coreProperties>
</file>