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6" r:id="rId2"/>
    <p:sldId id="257" r:id="rId3"/>
    <p:sldId id="258" r:id="rId4"/>
    <p:sldId id="259" r:id="rId5"/>
    <p:sldId id="260" r:id="rId6"/>
    <p:sldId id="284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2" r:id="rId25"/>
    <p:sldId id="283" r:id="rId26"/>
    <p:sldId id="287" r:id="rId27"/>
    <p:sldId id="28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A92EE-B668-26F5-D056-809CE376F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6000" b="1" dirty="0">
                <a:latin typeface="Algerian" pitchFamily="82" charset="0"/>
              </a:rPr>
              <a:t>Symposium</a:t>
            </a: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4000" b="1" dirty="0"/>
              <a:t>M6</a:t>
            </a:r>
            <a:r>
              <a:rPr lang="en-US" dirty="0"/>
              <a:t> medical unit</a:t>
            </a:r>
            <a:br>
              <a:rPr lang="en-US" dirty="0"/>
            </a:br>
            <a:br>
              <a:rPr lang="en-US" dirty="0"/>
            </a:br>
            <a:r>
              <a:rPr lang="en-US" b="1" dirty="0">
                <a:latin typeface="Aparajita" panose="020B0502040504020204" pitchFamily="34" charset="0"/>
                <a:ea typeface="Amasis MT Pro Black" panose="02000000000000000000" pitchFamily="2" charset="0"/>
              </a:rPr>
              <a:t>SEIZURE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AC69A-090E-A5B6-8058-2C058B3B9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0166" y="2772738"/>
            <a:ext cx="14774574" cy="364913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     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                                                                                                                                       </a:t>
            </a:r>
            <a:r>
              <a:rPr lang="en-US" sz="3400" b="1" dirty="0"/>
              <a:t>CHIEF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sz="3300" b="1" dirty="0"/>
              <a:t>                                                                                                  DR. M RAJKUMAR MD</a:t>
            </a:r>
          </a:p>
          <a:p>
            <a:pPr marL="0" indent="0">
              <a:buNone/>
            </a:pPr>
            <a:r>
              <a:rPr lang="en-US" sz="3300" b="1" dirty="0"/>
              <a:t>                                                                                             ASSISTANT PROFESSORS          </a:t>
            </a:r>
          </a:p>
          <a:p>
            <a:pPr marL="0" indent="0">
              <a:buNone/>
            </a:pPr>
            <a:r>
              <a:rPr lang="en-US" sz="3300" b="1" dirty="0"/>
              <a:t>                                                                                                  DR. T BALASELVI MD</a:t>
            </a:r>
          </a:p>
          <a:p>
            <a:pPr marL="0" indent="0">
              <a:buNone/>
            </a:pPr>
            <a:r>
              <a:rPr lang="en-US" sz="3300" b="1" dirty="0"/>
              <a:t>                                                                                                  DR. N P MADHAN VIGNESH MD</a:t>
            </a:r>
          </a:p>
          <a:p>
            <a:pPr marL="0" indent="0">
              <a:buNone/>
            </a:pPr>
            <a:r>
              <a:rPr lang="en-US" sz="3300" b="1" dirty="0"/>
              <a:t>           </a:t>
            </a:r>
          </a:p>
          <a:p>
            <a:pPr marL="0" indent="0">
              <a:buNone/>
            </a:pPr>
            <a:r>
              <a:rPr lang="en-US" sz="3300" b="1" dirty="0"/>
              <a:t>                                                                                                  DR. HARIHARAN BP ( 1</a:t>
            </a:r>
            <a:r>
              <a:rPr lang="en-US" sz="3300" b="1" baseline="30000" dirty="0"/>
              <a:t>st</a:t>
            </a:r>
            <a:r>
              <a:rPr lang="en-US" sz="3300" b="1" dirty="0"/>
              <a:t> Year Post graduate )</a:t>
            </a:r>
          </a:p>
        </p:txBody>
      </p:sp>
    </p:spTree>
    <p:extLst>
      <p:ext uri="{BB962C8B-B14F-4D97-AF65-F5344CB8AC3E}">
        <p14:creationId xmlns:p14="http://schemas.microsoft.com/office/powerpoint/2010/main" val="3774342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990EB9-F0D2-95F2-D1F9-12D44E35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570201"/>
          </a:xfrm>
        </p:spPr>
        <p:txBody>
          <a:bodyPr>
            <a:noAutofit/>
          </a:bodyPr>
          <a:lstStyle/>
          <a:p>
            <a:r>
              <a:rPr lang="en-US" b="1" dirty="0"/>
              <a:t>FOCAL ONSET SEIZURE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29690-F522-9C61-868B-1BE49FB15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287" y="2086196"/>
            <a:ext cx="10131425" cy="6616190"/>
          </a:xfrm>
        </p:spPr>
        <p:txBody>
          <a:bodyPr>
            <a:normAutofit/>
          </a:bodyPr>
          <a:lstStyle/>
          <a:p>
            <a:r>
              <a:rPr lang="en-US" sz="2800" dirty="0"/>
              <a:t>Arise from a neuronal network either discretely localized within one brain region or more broadly distributed but still within a cerebral hemisphere</a:t>
            </a:r>
          </a:p>
          <a:p>
            <a:r>
              <a:rPr lang="en-US" sz="2800" dirty="0"/>
              <a:t>Intact/Impaired awareness</a:t>
            </a:r>
          </a:p>
          <a:p>
            <a:r>
              <a:rPr lang="en-US" sz="2800" dirty="0"/>
              <a:t>Motor</a:t>
            </a:r>
          </a:p>
          <a:p>
            <a:pPr marL="0" indent="0">
              <a:buNone/>
            </a:pPr>
            <a:r>
              <a:rPr lang="en-US" sz="2800" dirty="0"/>
              <a:t>                Tonic / </a:t>
            </a:r>
            <a:r>
              <a:rPr lang="en-US" sz="2800" dirty="0" err="1"/>
              <a:t>Clonic</a:t>
            </a:r>
            <a:r>
              <a:rPr lang="en-US" sz="2800" dirty="0"/>
              <a:t> / Myoclonic</a:t>
            </a:r>
          </a:p>
          <a:p>
            <a:r>
              <a:rPr lang="en-US" sz="2800" dirty="0"/>
              <a:t>Non motor </a:t>
            </a:r>
          </a:p>
          <a:p>
            <a:pPr marL="0" indent="0">
              <a:buNone/>
            </a:pPr>
            <a:r>
              <a:rPr lang="en-US" sz="2800" dirty="0"/>
              <a:t>               Sensory / Autonomic / Emotional</a:t>
            </a:r>
          </a:p>
          <a:p>
            <a:pPr marL="0" indent="0">
              <a:buNone/>
            </a:pPr>
            <a:r>
              <a:rPr lang="en-US" sz="2800" dirty="0"/>
              <a:t>FEATURES</a:t>
            </a:r>
          </a:p>
          <a:p>
            <a:pPr marL="0" indent="0">
              <a:buNone/>
            </a:pPr>
            <a:r>
              <a:rPr lang="en-US" sz="2800" dirty="0"/>
              <a:t>Jacksonian March , Todd’s palsy , Epilepsy </a:t>
            </a:r>
            <a:r>
              <a:rPr lang="en-US" sz="2800" dirty="0" err="1"/>
              <a:t>partialis</a:t>
            </a:r>
            <a:r>
              <a:rPr lang="en-US" sz="2800" dirty="0"/>
              <a:t> continua , Aura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4260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6C3FA-373B-934A-17F7-11E9732EA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GENERALIZED Seizures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514A9-A92F-50F2-8417-8B8EB307C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Arise in some point in the brain BUT immediately and rapidly engage neuronal networks in both cerebral hemispheres.</a:t>
            </a:r>
          </a:p>
        </p:txBody>
      </p:sp>
    </p:spTree>
    <p:extLst>
      <p:ext uri="{BB962C8B-B14F-4D97-AF65-F5344CB8AC3E}">
        <p14:creationId xmlns:p14="http://schemas.microsoft.com/office/powerpoint/2010/main" val="3234201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07B61-A4F8-AB87-8EDC-63F5486BA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92" y="562840"/>
            <a:ext cx="11296216" cy="1190627"/>
          </a:xfrm>
        </p:spPr>
        <p:txBody>
          <a:bodyPr/>
          <a:lstStyle/>
          <a:p>
            <a:r>
              <a:rPr lang="en-US" b="1" dirty="0"/>
              <a:t>Typical absent seizure </a:t>
            </a:r>
            <a:r>
              <a:rPr lang="en-US" dirty="0"/>
              <a:t>  </a:t>
            </a:r>
            <a:r>
              <a:rPr lang="en-US" b="1" dirty="0">
                <a:latin typeface="Algerian" pitchFamily="82" charset="0"/>
              </a:rPr>
              <a:t>Vs   </a:t>
            </a:r>
            <a:r>
              <a:rPr lang="en-US" b="1" dirty="0"/>
              <a:t>ATYPICAL ABSENT SEIZURE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8648D-5C23-B45B-CBB1-62993340B5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7892" y="1622521"/>
            <a:ext cx="4995334" cy="5456286"/>
          </a:xfrm>
        </p:spPr>
        <p:txBody>
          <a:bodyPr>
            <a:noAutofit/>
          </a:bodyPr>
          <a:lstStyle/>
          <a:p>
            <a:r>
              <a:rPr lang="en-US" sz="1600" b="1" dirty="0"/>
              <a:t>Sudden, brief lapses of consciousness without loss of postural control
Lasts for a few seconds
Rapid onset and offset / No post ictal confusion</a:t>
            </a:r>
          </a:p>
          <a:p>
            <a:r>
              <a:rPr lang="en-US" sz="1600" b="1" dirty="0"/>
              <a:t>Subtle B/L motor signs</a:t>
            </a:r>
          </a:p>
          <a:p>
            <a:pPr marL="0" indent="0">
              <a:buNone/>
            </a:pPr>
            <a:r>
              <a:rPr lang="en-US" sz="1600" b="1" dirty="0"/>
              <a:t>           Eyelid blinking </a:t>
            </a:r>
          </a:p>
          <a:p>
            <a:pPr marL="0" indent="0">
              <a:buNone/>
            </a:pPr>
            <a:r>
              <a:rPr lang="en-US" sz="1600" b="1" dirty="0"/>
              <a:t>           Chewing movements</a:t>
            </a:r>
          </a:p>
          <a:p>
            <a:pPr marL="0" indent="0">
              <a:buNone/>
            </a:pPr>
            <a:r>
              <a:rPr lang="en-US" sz="1600" b="1" dirty="0"/>
              <a:t>           Small amplitude , </a:t>
            </a:r>
            <a:r>
              <a:rPr lang="en-US" sz="1600" b="1" dirty="0" err="1"/>
              <a:t>clonic</a:t>
            </a:r>
            <a:r>
              <a:rPr lang="en-US" sz="1600" b="1" dirty="0"/>
              <a:t> movements of the hand.</a:t>
            </a:r>
          </a:p>
          <a:p>
            <a:r>
              <a:rPr lang="en-US" sz="1600" b="1" dirty="0"/>
              <a:t>Triggered by hyperventilation</a:t>
            </a:r>
          </a:p>
          <a:p>
            <a:r>
              <a:rPr lang="en-US" sz="1600" b="1" dirty="0"/>
              <a:t>EEG   </a:t>
            </a:r>
          </a:p>
          <a:p>
            <a:pPr marL="0" indent="0">
              <a:buNone/>
            </a:pPr>
            <a:r>
              <a:rPr lang="en-US" sz="1600" b="1" dirty="0"/>
              <a:t>          </a:t>
            </a:r>
            <a:r>
              <a:rPr lang="en-US" sz="1600" b="1" dirty="0" err="1"/>
              <a:t>Interictal</a:t>
            </a:r>
            <a:r>
              <a:rPr lang="en-US" sz="1600" b="1" dirty="0"/>
              <a:t> : Normal background </a:t>
            </a:r>
          </a:p>
          <a:p>
            <a:pPr marL="0" indent="0">
              <a:buNone/>
            </a:pPr>
            <a:r>
              <a:rPr lang="en-US" sz="1600" b="1" dirty="0"/>
              <a:t>          Ictal : Generalized , Symmetric  , 3Hz , spike and slow wave pattern </a:t>
            </a:r>
          </a:p>
          <a:p>
            <a:pPr marL="0" indent="0">
              <a:buNone/>
            </a:pPr>
            <a:r>
              <a:rPr lang="en-US" sz="1600" b="1" dirty="0"/>
              <a:t>      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A52FDF-BA92-789A-D1BF-67F9BD34D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66157" y="2013238"/>
            <a:ext cx="4995332" cy="4394489"/>
          </a:xfrm>
        </p:spPr>
        <p:txBody>
          <a:bodyPr>
            <a:normAutofit/>
          </a:bodyPr>
          <a:lstStyle/>
          <a:p>
            <a:r>
              <a:rPr lang="en-US" b="1" dirty="0"/>
              <a:t>Longer duration of LOC</a:t>
            </a:r>
          </a:p>
          <a:p>
            <a:r>
              <a:rPr lang="en-US" b="1" dirty="0"/>
              <a:t>Less rapid onset and offset</a:t>
            </a:r>
          </a:p>
          <a:p>
            <a:r>
              <a:rPr lang="en-US" b="1" dirty="0"/>
              <a:t>More obvious motor signs</a:t>
            </a:r>
          </a:p>
          <a:p>
            <a:r>
              <a:rPr lang="en-US" b="1" dirty="0"/>
              <a:t>EEG </a:t>
            </a:r>
          </a:p>
          <a:p>
            <a:pPr marL="0" indent="0">
              <a:buNone/>
            </a:pPr>
            <a:r>
              <a:rPr lang="en-US" b="1" dirty="0"/>
              <a:t>         </a:t>
            </a:r>
            <a:r>
              <a:rPr lang="en-US" b="1" dirty="0" err="1"/>
              <a:t>Interictal</a:t>
            </a:r>
            <a:r>
              <a:rPr lang="en-US" b="1" dirty="0"/>
              <a:t> : +/- Abnormal background activity</a:t>
            </a:r>
          </a:p>
          <a:p>
            <a:pPr marL="0" indent="0">
              <a:buNone/>
            </a:pPr>
            <a:r>
              <a:rPr lang="en-US" b="1" dirty="0"/>
              <a:t>         Ictal : Generalized slow spike and slow wave pattern with a frequency of &lt; 2.5 per second</a:t>
            </a:r>
          </a:p>
          <a:p>
            <a:pPr marL="0" indent="0">
              <a:buNone/>
            </a:pPr>
            <a:endParaRPr lang="en-US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266542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DA725-1654-F125-399A-B74EF8B37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GENERALIZED TONIC CLONIC SEIZURES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CBA5A0-C53D-7778-EFBE-0C5A916FDA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525433"/>
          </a:xfrm>
        </p:spPr>
        <p:txBody>
          <a:bodyPr>
            <a:normAutofit/>
          </a:bodyPr>
          <a:lstStyle/>
          <a:p>
            <a:r>
              <a:rPr lang="en-US" b="1" dirty="0"/>
              <a:t>m/c seizure with metabolic derangement</a:t>
            </a:r>
          </a:p>
          <a:p>
            <a:r>
              <a:rPr lang="en-US" b="1" dirty="0"/>
              <a:t>TONIC PHASE </a:t>
            </a:r>
          </a:p>
          <a:p>
            <a:pPr marL="0" indent="0">
              <a:buNone/>
            </a:pPr>
            <a:r>
              <a:rPr lang="en-US" b="1" dirty="0"/>
              <a:t>Tonic contraction of muscles throughout the body  - Ictal cry – Cyanosis – Tongue bite</a:t>
            </a:r>
          </a:p>
          <a:p>
            <a:r>
              <a:rPr lang="en-US" b="1" dirty="0"/>
              <a:t>CLONIC PHASE</a:t>
            </a:r>
          </a:p>
          <a:p>
            <a:pPr marL="0" indent="0">
              <a:buNone/>
            </a:pPr>
            <a:r>
              <a:rPr lang="en-US" b="1" dirty="0"/>
              <a:t>Superimposition of periods of muscle relaxation on the Tonic muscle contraction.</a:t>
            </a:r>
          </a:p>
          <a:p>
            <a:r>
              <a:rPr lang="en-US" b="1" dirty="0"/>
              <a:t>POST ICTAL PHASE </a:t>
            </a:r>
          </a:p>
          <a:p>
            <a:pPr marL="0" indent="0">
              <a:buNone/>
            </a:pPr>
            <a:r>
              <a:rPr lang="en-US" b="1" dirty="0" err="1"/>
              <a:t>Unresposiveness</a:t>
            </a:r>
            <a:r>
              <a:rPr lang="en-US" b="1" dirty="0"/>
              <a:t> , muscular flaccidity , </a:t>
            </a:r>
            <a:r>
              <a:rPr lang="en-US" b="1" dirty="0" err="1"/>
              <a:t>stridorous</a:t>
            </a:r>
            <a:r>
              <a:rPr lang="en-US" b="1" dirty="0"/>
              <a:t> breathing , incontinence  , confusion </a:t>
            </a:r>
          </a:p>
          <a:p>
            <a:r>
              <a:rPr lang="en-US" b="1" dirty="0"/>
              <a:t>EEG</a:t>
            </a:r>
          </a:p>
          <a:p>
            <a:pPr marL="0" indent="0">
              <a:buNone/>
            </a:pPr>
            <a:r>
              <a:rPr lang="en-US" b="1" dirty="0"/>
              <a:t>Tonic Phase: Generalized low voltage fast activity f/B generalized high amplitude , </a:t>
            </a:r>
            <a:r>
              <a:rPr lang="en-US" b="1" dirty="0" err="1"/>
              <a:t>polyspike</a:t>
            </a:r>
            <a:r>
              <a:rPr lang="en-US" b="1" dirty="0"/>
              <a:t> discharges</a:t>
            </a:r>
          </a:p>
          <a:p>
            <a:pPr marL="0" indent="0">
              <a:buNone/>
            </a:pPr>
            <a:r>
              <a:rPr lang="en-US" b="1" dirty="0" err="1"/>
              <a:t>Clonic</a:t>
            </a:r>
            <a:r>
              <a:rPr lang="en-US" b="1" dirty="0"/>
              <a:t> phase : Spike and slow wave pattern</a:t>
            </a:r>
          </a:p>
          <a:p>
            <a:pPr marL="0" indent="0">
              <a:buNone/>
            </a:pPr>
            <a:r>
              <a:rPr lang="en-US" b="1" dirty="0"/>
              <a:t>Post ictal phase : Diffuse slowing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738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ACB19-6E2F-F543-976D-E38591897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ATONIC SEIZURES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16330-2E26-72D2-C188-925E70E8AE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295" y="1914766"/>
            <a:ext cx="11837409" cy="3649133"/>
          </a:xfrm>
        </p:spPr>
        <p:txBody>
          <a:bodyPr>
            <a:normAutofit/>
          </a:bodyPr>
          <a:lstStyle/>
          <a:p>
            <a:r>
              <a:rPr lang="en-US" sz="2400" b="1" dirty="0"/>
              <a:t>Sudden loss of postural muscle tone and LOC lasting 1-2 seconds</a:t>
            </a:r>
          </a:p>
          <a:p>
            <a:r>
              <a:rPr lang="en-US" sz="2400" b="1" dirty="0"/>
              <a:t>No post ictal confusion</a:t>
            </a:r>
          </a:p>
          <a:p>
            <a:r>
              <a:rPr lang="en-US" sz="2400" b="1" dirty="0"/>
              <a:t>Presents as </a:t>
            </a:r>
          </a:p>
          <a:p>
            <a:pPr marL="0" indent="0">
              <a:buNone/>
            </a:pPr>
            <a:r>
              <a:rPr lang="en-US" sz="2400" b="1" dirty="0"/>
              <a:t>         Head drops / nods </a:t>
            </a:r>
          </a:p>
          <a:p>
            <a:pPr marL="0" indent="0">
              <a:buNone/>
            </a:pPr>
            <a:r>
              <a:rPr lang="en-US" sz="2400" b="1" dirty="0"/>
              <a:t>         Drop attacks</a:t>
            </a:r>
          </a:p>
          <a:p>
            <a:r>
              <a:rPr lang="en-US" sz="2400" b="1" dirty="0"/>
              <a:t>Usually associated with LGS</a:t>
            </a:r>
          </a:p>
        </p:txBody>
      </p:sp>
    </p:spTree>
    <p:extLst>
      <p:ext uri="{BB962C8B-B14F-4D97-AF65-F5344CB8AC3E}">
        <p14:creationId xmlns:p14="http://schemas.microsoft.com/office/powerpoint/2010/main" val="694111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10FEB-2C86-F515-EC60-AA5A773B4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MYOCLONIC SEIZURES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2D975-2D4F-BAE4-AA77-7DD43FE52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092" y="2065867"/>
            <a:ext cx="11116107" cy="3539403"/>
          </a:xfrm>
        </p:spPr>
        <p:txBody>
          <a:bodyPr>
            <a:normAutofit/>
          </a:bodyPr>
          <a:lstStyle/>
          <a:p>
            <a:r>
              <a:rPr lang="en-US" sz="2800" dirty="0"/>
              <a:t>Sudden and brief muscle contractions that may involve one part of the body or the entire body</a:t>
            </a:r>
          </a:p>
          <a:p>
            <a:r>
              <a:rPr lang="en-US" sz="2800" dirty="0"/>
              <a:t>Causes</a:t>
            </a:r>
          </a:p>
          <a:p>
            <a:pPr marL="0" indent="0">
              <a:buNone/>
            </a:pPr>
            <a:r>
              <a:rPr lang="en-US" sz="2800" dirty="0"/>
              <a:t>                 JME / Anoxic encephalopathy/ Metabolic encephalopathy / CJD / Hepatic encephalopathy (Negative)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55015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81CED-53DE-06D0-BF2F-561E098BC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10" y="176646"/>
            <a:ext cx="10131425" cy="1456267"/>
          </a:xfrm>
        </p:spPr>
        <p:txBody>
          <a:bodyPr/>
          <a:lstStyle/>
          <a:p>
            <a:r>
              <a:rPr lang="en-US" dirty="0"/>
              <a:t>EPILEPTIC SPASMS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F147E7-9BFC-37F4-1365-2B416D844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10" y="432955"/>
            <a:ext cx="10131425" cy="8388493"/>
          </a:xfrm>
        </p:spPr>
        <p:txBody>
          <a:bodyPr>
            <a:noAutofit/>
          </a:bodyPr>
          <a:lstStyle/>
          <a:p>
            <a:r>
              <a:rPr lang="en-US" sz="2400" b="1" dirty="0"/>
              <a:t>Brief sustained flexion or extension of predominantly proximal muscles , including </a:t>
            </a:r>
            <a:r>
              <a:rPr lang="en-US" sz="2400" b="1" dirty="0" err="1"/>
              <a:t>truncal</a:t>
            </a:r>
            <a:r>
              <a:rPr lang="en-US" sz="2400" b="1" dirty="0"/>
              <a:t> muscles</a:t>
            </a:r>
          </a:p>
          <a:p>
            <a:r>
              <a:rPr lang="en-US" sz="2400" b="1" dirty="0"/>
              <a:t>Seen in Neonates : West syndrome</a:t>
            </a:r>
          </a:p>
          <a:p>
            <a:r>
              <a:rPr lang="en-US" sz="2400" b="1" dirty="0"/>
              <a:t>EEG</a:t>
            </a:r>
          </a:p>
          <a:p>
            <a:pPr marL="0" indent="0">
              <a:buNone/>
            </a:pPr>
            <a:r>
              <a:rPr lang="en-US" sz="2400" b="1" dirty="0"/>
              <a:t>         </a:t>
            </a:r>
            <a:r>
              <a:rPr lang="en-US" sz="2400" b="1" dirty="0" err="1"/>
              <a:t>Hysarrhythmia</a:t>
            </a:r>
            <a:r>
              <a:rPr lang="en-US" sz="2400" b="1" dirty="0"/>
              <a:t> , which consists of diffuse , giant slow waves</a:t>
            </a:r>
          </a:p>
          <a:p>
            <a:pPr marL="0" indent="0">
              <a:buNone/>
            </a:pPr>
            <a:r>
              <a:rPr lang="en-US" sz="2400" b="1" dirty="0"/>
              <a:t>         Chaotic background of irregular , multifocal spikes and sharp waves</a:t>
            </a:r>
          </a:p>
          <a:p>
            <a:pPr marL="0" indent="0">
              <a:buNone/>
            </a:pPr>
            <a:r>
              <a:rPr lang="en-US" sz="2400" b="1" dirty="0"/>
              <a:t>         </a:t>
            </a:r>
            <a:r>
              <a:rPr lang="en-US" sz="2400" b="1" dirty="0" err="1"/>
              <a:t>Electrodecremental</a:t>
            </a:r>
            <a:r>
              <a:rPr lang="en-US" sz="2400" b="1" dirty="0"/>
              <a:t> response ( corresponds with clinical spasm )</a:t>
            </a:r>
          </a:p>
          <a:p>
            <a:r>
              <a:rPr lang="en-US" sz="2400" b="1" dirty="0"/>
              <a:t>EMG : Rhomboid pattern </a:t>
            </a:r>
          </a:p>
          <a:p>
            <a:r>
              <a:rPr lang="en-US" sz="2400" b="1" dirty="0"/>
              <a:t>DOC : ACTH</a:t>
            </a:r>
          </a:p>
          <a:p>
            <a:pPr marL="0" indent="0">
              <a:buNone/>
            </a:pPr>
            <a:r>
              <a:rPr lang="en-US" sz="2400" b="1" dirty="0"/>
              <a:t>                Ketogenic diet</a:t>
            </a:r>
          </a:p>
          <a:p>
            <a:r>
              <a:rPr lang="en-US" sz="2400" b="1" dirty="0"/>
              <a:t>West syndrome + Tuberous sclerosis : </a:t>
            </a:r>
            <a:r>
              <a:rPr lang="en-US" sz="2400" b="1" dirty="0" err="1"/>
              <a:t>Vigatrin</a:t>
            </a: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601602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AE158-1543-E735-81FA-0A4F2AC76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JUVENILE MYOCLONIC EPILEPSY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D2E12-29EC-7129-A9D8-00C9A5036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065867"/>
            <a:ext cx="10131425" cy="6138622"/>
          </a:xfrm>
        </p:spPr>
        <p:txBody>
          <a:bodyPr/>
          <a:lstStyle/>
          <a:p>
            <a:r>
              <a:rPr lang="en-US" sz="2400" dirty="0" err="1"/>
              <a:t>Janz</a:t>
            </a:r>
            <a:r>
              <a:rPr lang="en-US" sz="2400" dirty="0"/>
              <a:t> epilepsy</a:t>
            </a:r>
          </a:p>
          <a:p>
            <a:r>
              <a:rPr lang="en-US" sz="2400" dirty="0"/>
              <a:t>Unknown cause  : Possibly polygenic inheritance  + Family history</a:t>
            </a:r>
          </a:p>
          <a:p>
            <a:r>
              <a:rPr lang="en-US" sz="2400" dirty="0"/>
              <a:t>SEIZURE TYPES</a:t>
            </a:r>
          </a:p>
          <a:p>
            <a:r>
              <a:rPr lang="en-US" sz="2400" dirty="0"/>
              <a:t>Myoclonic jerks ( early morning , provoked by sleep deprivation , alcohol )</a:t>
            </a:r>
          </a:p>
          <a:p>
            <a:r>
              <a:rPr lang="en-US" sz="2400" dirty="0"/>
              <a:t>Tonic </a:t>
            </a:r>
            <a:r>
              <a:rPr lang="en-US" sz="2400" dirty="0" err="1"/>
              <a:t>clonic</a:t>
            </a:r>
            <a:r>
              <a:rPr lang="en-US" sz="2400" dirty="0"/>
              <a:t> seizures</a:t>
            </a:r>
          </a:p>
          <a:p>
            <a:r>
              <a:rPr lang="en-US" sz="2400" dirty="0"/>
              <a:t>Typical absence seizure ( 1/3</a:t>
            </a:r>
            <a:r>
              <a:rPr lang="en-US" sz="2400" baseline="30000" dirty="0"/>
              <a:t>rd</a:t>
            </a:r>
            <a:r>
              <a:rPr lang="en-US" sz="2400" dirty="0"/>
              <a:t> of patient )</a:t>
            </a:r>
          </a:p>
          <a:p>
            <a:r>
              <a:rPr lang="en-US" sz="2400" dirty="0"/>
              <a:t>EEG 
     3-6 Hz generalized </a:t>
            </a:r>
            <a:r>
              <a:rPr lang="en-US" sz="2400" dirty="0" err="1"/>
              <a:t>Polyspike</a:t>
            </a:r>
            <a:r>
              <a:rPr lang="en-US" sz="2400"/>
              <a:t> and wave discharge</a:t>
            </a:r>
            <a:endParaRPr lang="en-US" sz="2400" dirty="0"/>
          </a:p>
          <a:p>
            <a:r>
              <a:rPr lang="en-US" sz="2400" dirty="0"/>
              <a:t>Treatment : </a:t>
            </a:r>
            <a:r>
              <a:rPr lang="en-US" sz="2400" dirty="0" err="1"/>
              <a:t>Levitiracetam</a:t>
            </a:r>
            <a:r>
              <a:rPr lang="en-US" sz="2400" dirty="0"/>
              <a:t> / Sodium Valproate</a:t>
            </a:r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644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EB7C07-AB6C-591F-8FCA-6CC0DCD02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LENNOX GASTAUT SYNDROME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06732-CB29-7922-6FD2-157B94FBA3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600" dirty="0"/>
              <a:t>TRIAD</a:t>
            </a:r>
          </a:p>
          <a:p>
            <a:pPr marL="0" indent="0">
              <a:buNone/>
            </a:pPr>
            <a:r>
              <a:rPr lang="en-US" sz="2600" dirty="0"/>
              <a:t> Multiple seizure types ( Atypical absence / Atonic / GTCS )</a:t>
            </a:r>
          </a:p>
          <a:p>
            <a:pPr marL="0" indent="0">
              <a:buNone/>
            </a:pPr>
            <a:r>
              <a:rPr lang="en-US" sz="2600" dirty="0"/>
              <a:t>EEG : slow &lt;3Hz spike and wave discharges</a:t>
            </a:r>
          </a:p>
          <a:p>
            <a:pPr marL="0" indent="0">
              <a:buNone/>
            </a:pPr>
            <a:r>
              <a:rPr lang="en-US" sz="2600" dirty="0"/>
              <a:t>Impaired cognitive functions</a:t>
            </a:r>
          </a:p>
          <a:p>
            <a:r>
              <a:rPr lang="en-US" sz="2600" dirty="0"/>
              <a:t>POOR PROGNOSIS</a:t>
            </a:r>
          </a:p>
          <a:p>
            <a:r>
              <a:rPr lang="en-US" sz="2600" dirty="0"/>
              <a:t>ETIOLOGY (Multifactorial)</a:t>
            </a:r>
          </a:p>
          <a:p>
            <a:pPr marL="0" indent="0">
              <a:buNone/>
            </a:pPr>
            <a:r>
              <a:rPr lang="en-US" sz="2600" dirty="0"/>
              <a:t>          De novo mutations</a:t>
            </a:r>
          </a:p>
          <a:p>
            <a:pPr marL="0" indent="0">
              <a:buNone/>
            </a:pPr>
            <a:r>
              <a:rPr lang="en-US" sz="2600" dirty="0"/>
              <a:t>          Developmental abnormalities</a:t>
            </a:r>
          </a:p>
          <a:p>
            <a:pPr marL="0" indent="0">
              <a:buNone/>
            </a:pPr>
            <a:r>
              <a:rPr lang="en-US" sz="2600" dirty="0"/>
              <a:t>          Perinatal hypoxia / ischemia , trauma , infection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27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D0D6C-090C-AE2E-228F-D004AF77B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Mesial TEMPORAL LOBE EPILEPSY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400A7-C747-4B69-A41E-B207A3D5C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History of febrile seizure/  Family history of epilepsy/ early onset</a:t>
            </a:r>
          </a:p>
          <a:p>
            <a:r>
              <a:rPr lang="en-US" dirty="0"/>
              <a:t>Aura common / Complex automatism /  unilateral posturing / Post ictal confusion amnesia or aphasia</a:t>
            </a:r>
          </a:p>
          <a:p>
            <a:r>
              <a:rPr lang="en-US" dirty="0"/>
              <a:t>U/L or B/L Anterior temporal spikes on EEG </a:t>
            </a:r>
          </a:p>
          <a:p>
            <a:r>
              <a:rPr lang="en-US" dirty="0"/>
              <a:t>MRI </a:t>
            </a:r>
          </a:p>
          <a:p>
            <a:pPr marL="0" indent="0">
              <a:buNone/>
            </a:pPr>
            <a:r>
              <a:rPr lang="en-US" dirty="0"/>
              <a:t>Small hippocampus with increased signal on T2W and loss of </a:t>
            </a:r>
            <a:r>
              <a:rPr lang="en-US" dirty="0" err="1"/>
              <a:t>trilaminar</a:t>
            </a:r>
            <a:r>
              <a:rPr lang="en-US" dirty="0"/>
              <a:t> hippocampus internal architecture and compensatory increase in temporal horn of lateral ventricle</a:t>
            </a:r>
          </a:p>
          <a:p>
            <a:pPr marL="0" indent="0">
              <a:buNone/>
            </a:pPr>
            <a:r>
              <a:rPr lang="en-US" dirty="0"/>
              <a:t>Small temporal lobe</a:t>
            </a:r>
          </a:p>
          <a:p>
            <a:pPr marL="0" indent="0">
              <a:buNone/>
            </a:pPr>
            <a:r>
              <a:rPr lang="en-US" dirty="0"/>
              <a:t>Enlarged temporal horn</a:t>
            </a:r>
          </a:p>
          <a:p>
            <a:r>
              <a:rPr lang="en-US" dirty="0"/>
              <a:t>PATHOLOGIC FINDINGS</a:t>
            </a:r>
          </a:p>
          <a:p>
            <a:pPr marL="0" indent="0">
              <a:buNone/>
            </a:pPr>
            <a:r>
              <a:rPr lang="en-US" dirty="0"/>
              <a:t>Highly selective loss of granule cell dispersion</a:t>
            </a:r>
          </a:p>
        </p:txBody>
      </p:sp>
    </p:spTree>
    <p:extLst>
      <p:ext uri="{BB962C8B-B14F-4D97-AF65-F5344CB8AC3E}">
        <p14:creationId xmlns:p14="http://schemas.microsoft.com/office/powerpoint/2010/main" val="1467150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069A-B194-CFF8-4AF8-E6997B15A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2128837"/>
          </a:xfrm>
        </p:spPr>
        <p:txBody>
          <a:bodyPr>
            <a:noAutofit/>
          </a:bodyPr>
          <a:lstStyle/>
          <a:p>
            <a:r>
              <a:rPr lang="en-US" sz="4400" b="1" i="1" dirty="0">
                <a:latin typeface="Algerian" panose="02000000000000000000" pitchFamily="2" charset="0"/>
                <a:ea typeface="Algerian" panose="02000000000000000000" pitchFamily="2" charset="0"/>
              </a:rPr>
              <a:t>Synopsis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ABC8F-3A05-0550-5524-C087F01A7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190625"/>
            <a:ext cx="10131425" cy="5476875"/>
          </a:xfrm>
        </p:spPr>
        <p:txBody>
          <a:bodyPr>
            <a:normAutofit/>
          </a:bodyPr>
          <a:lstStyle/>
          <a:p>
            <a:r>
              <a:rPr lang="en-US" sz="2000" b="1" dirty="0"/>
              <a:t>SEIZURE AND EPILEPSY</a:t>
            </a:r>
          </a:p>
          <a:p>
            <a:r>
              <a:rPr lang="en-US" sz="2000" b="1" dirty="0"/>
              <a:t>RESOLVED EPILEPSY</a:t>
            </a:r>
          </a:p>
          <a:p>
            <a:r>
              <a:rPr lang="en-US" sz="2000" b="1" dirty="0"/>
              <a:t>SEIZURE CLASSIFICATION AND SEMIOLOGY</a:t>
            </a:r>
          </a:p>
          <a:p>
            <a:r>
              <a:rPr lang="en-US" sz="2000" b="1" dirty="0"/>
              <a:t>INVESTIGATIONS</a:t>
            </a:r>
          </a:p>
          <a:p>
            <a:r>
              <a:rPr lang="en-US" sz="2000" b="1" dirty="0"/>
              <a:t>TREATMENT </a:t>
            </a:r>
          </a:p>
          <a:p>
            <a:pPr marL="0" indent="0">
              <a:buNone/>
            </a:pPr>
            <a:r>
              <a:rPr lang="en-US" sz="2000" b="1" dirty="0"/>
              <a:t>                        </a:t>
            </a:r>
            <a:r>
              <a:rPr lang="en-US" sz="2000" b="1" dirty="0" err="1"/>
              <a:t>Antiseizure</a:t>
            </a:r>
            <a:r>
              <a:rPr lang="en-US" sz="2000" b="1" dirty="0"/>
              <a:t> medication</a:t>
            </a:r>
          </a:p>
          <a:p>
            <a:pPr marL="0" indent="0">
              <a:buNone/>
            </a:pPr>
            <a:r>
              <a:rPr lang="en-US" sz="2000" b="1" dirty="0"/>
              <a:t>                        Surgical / DRE  management </a:t>
            </a:r>
          </a:p>
        </p:txBody>
      </p:sp>
    </p:spTree>
    <p:extLst>
      <p:ext uri="{BB962C8B-B14F-4D97-AF65-F5344CB8AC3E}">
        <p14:creationId xmlns:p14="http://schemas.microsoft.com/office/powerpoint/2010/main" val="861036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829DB-A85C-B918-46DF-6B008EEF6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INDUCED SEIZURES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61E46-F09F-6ED5-4DCA-61C3402A8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3995064"/>
          </a:xfrm>
        </p:spPr>
        <p:txBody>
          <a:bodyPr>
            <a:normAutofit fontScale="25000" lnSpcReduction="20000"/>
          </a:bodyPr>
          <a:lstStyle/>
          <a:p>
            <a:r>
              <a:rPr lang="en-US" sz="5600" b="1" dirty="0" err="1"/>
              <a:t>Antimalarials</a:t>
            </a:r>
            <a:endParaRPr lang="en-US" sz="5600" b="1" dirty="0"/>
          </a:p>
          <a:p>
            <a:r>
              <a:rPr lang="en-US" sz="5600" b="1" dirty="0" err="1"/>
              <a:t>Meropenem</a:t>
            </a:r>
            <a:endParaRPr lang="en-US" sz="5600" b="1" dirty="0"/>
          </a:p>
          <a:p>
            <a:r>
              <a:rPr lang="en-US" sz="5600" b="1" dirty="0" err="1"/>
              <a:t>Fluoroquinolones</a:t>
            </a:r>
            <a:endParaRPr lang="en-US" sz="5600" b="1" dirty="0"/>
          </a:p>
          <a:p>
            <a:r>
              <a:rPr lang="en-US" sz="5600" b="1" dirty="0"/>
              <a:t>Acyclovir </a:t>
            </a:r>
          </a:p>
          <a:p>
            <a:r>
              <a:rPr lang="en-US" sz="5600" b="1" dirty="0"/>
              <a:t>Isoniazid</a:t>
            </a:r>
          </a:p>
          <a:p>
            <a:r>
              <a:rPr lang="en-US" sz="5600" b="1" dirty="0"/>
              <a:t>Tramadol</a:t>
            </a:r>
          </a:p>
          <a:p>
            <a:r>
              <a:rPr lang="en-US" sz="5600" b="1" dirty="0"/>
              <a:t>Cyclosporine ,</a:t>
            </a:r>
            <a:r>
              <a:rPr lang="en-US" sz="5600" b="1" dirty="0" err="1"/>
              <a:t>Tacrolimus</a:t>
            </a:r>
            <a:endParaRPr lang="en-US" sz="5600" b="1" dirty="0"/>
          </a:p>
          <a:p>
            <a:r>
              <a:rPr lang="en-US" sz="5600" b="1" dirty="0"/>
              <a:t>Anti depressant : Bupropion</a:t>
            </a:r>
          </a:p>
          <a:p>
            <a:r>
              <a:rPr lang="en-US" sz="5600" b="1" dirty="0"/>
              <a:t>Anti psychotic: Clozapine</a:t>
            </a:r>
          </a:p>
          <a:p>
            <a:r>
              <a:rPr lang="en-US" sz="5600" b="1" dirty="0"/>
              <a:t>Lithium</a:t>
            </a:r>
          </a:p>
          <a:p>
            <a:r>
              <a:rPr lang="en-US" sz="5600" b="1" dirty="0"/>
              <a:t>Alcohol</a:t>
            </a:r>
          </a:p>
          <a:p>
            <a:r>
              <a:rPr lang="en-US" sz="5600" b="1" dirty="0"/>
              <a:t>Baclofen</a:t>
            </a:r>
          </a:p>
          <a:p>
            <a:r>
              <a:rPr lang="en-US" sz="5600" b="1" dirty="0"/>
              <a:t>Barbiturates/ Benzodiazepines</a:t>
            </a:r>
          </a:p>
          <a:p>
            <a:r>
              <a:rPr lang="en-US" sz="5600" b="1" dirty="0"/>
              <a:t>FLUMAZENIL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6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76B51-2840-3050-A58E-A55D717AC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8D4C6-4B0D-DC02-4CE5-FF095E89D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RFT </a:t>
            </a:r>
          </a:p>
          <a:p>
            <a:r>
              <a:rPr lang="en-US" dirty="0"/>
              <a:t>ELECTROLYTES</a:t>
            </a:r>
          </a:p>
          <a:p>
            <a:r>
              <a:rPr lang="en-US" dirty="0"/>
              <a:t>LFT</a:t>
            </a:r>
          </a:p>
          <a:p>
            <a:r>
              <a:rPr lang="en-US" dirty="0"/>
              <a:t>TOXIN SCREENING</a:t>
            </a:r>
          </a:p>
          <a:p>
            <a:r>
              <a:rPr lang="en-US" dirty="0"/>
              <a:t>AUTOIMMUNE ANTIBODY SCREEING ( IF INDICATED )</a:t>
            </a:r>
          </a:p>
          <a:p>
            <a:r>
              <a:rPr lang="en-US" dirty="0"/>
              <a:t>CSF ANALYSIS ( INFECTIVE  ETIOLOGY )</a:t>
            </a:r>
          </a:p>
          <a:p>
            <a:r>
              <a:rPr lang="en-US" dirty="0"/>
              <a:t>EEG ( CAE /  JME / FOCAL EPILEPSY /  LGS / WEST SYNDROME )</a:t>
            </a:r>
          </a:p>
          <a:p>
            <a:r>
              <a:rPr lang="en-US" dirty="0"/>
              <a:t>VIDEO EEG  ( PRESURGICAL PLANNING / PNES )</a:t>
            </a:r>
          </a:p>
          <a:p>
            <a:r>
              <a:rPr lang="en-US" dirty="0"/>
              <a:t>MRI BRAIN ( MTLS / FOCAL CORTICAL DYSPLASIA  / STRUCTURAL LESIONS – Tumors/AVN/ </a:t>
            </a:r>
            <a:r>
              <a:rPr lang="en-US" dirty="0" err="1"/>
              <a:t>Cavernoma</a:t>
            </a:r>
            <a:r>
              <a:rPr lang="en-US" dirty="0"/>
              <a:t> )</a:t>
            </a:r>
          </a:p>
          <a:p>
            <a:r>
              <a:rPr lang="en-US" dirty="0"/>
              <a:t>PET CT / SPECT</a:t>
            </a:r>
          </a:p>
          <a:p>
            <a:r>
              <a:rPr lang="en-US" dirty="0"/>
              <a:t>GENETIC TESTING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853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68D5A3-768D-4967-F4CA-4041DBDC6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 SEIZURE MEDICATION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F0AAFD1-45E2-93B0-1D4C-CCD15EBCEE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4801" y="1677699"/>
            <a:ext cx="5173807" cy="5033095"/>
          </a:xfrm>
        </p:spPr>
      </p:pic>
    </p:spTree>
    <p:extLst>
      <p:ext uri="{BB962C8B-B14F-4D97-AF65-F5344CB8AC3E}">
        <p14:creationId xmlns:p14="http://schemas.microsoft.com/office/powerpoint/2010/main" val="1036317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6B740-1F4E-775A-A230-977DB958C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F42CFCB-D48A-E8AF-BB0A-8F36797456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1" y="230136"/>
            <a:ext cx="10595360" cy="6397728"/>
          </a:xfrm>
        </p:spPr>
      </p:pic>
    </p:spTree>
    <p:extLst>
      <p:ext uri="{BB962C8B-B14F-4D97-AF65-F5344CB8AC3E}">
        <p14:creationId xmlns:p14="http://schemas.microsoft.com/office/powerpoint/2010/main" val="14702994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6CA03-3BE4-020B-D6FF-B379089E2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Drug resistant epilepsy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1A627-8EB0-1CAF-43E2-ECD6756CB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Failure of adequate trials of two tolerated and appropriately chosen and used ASD schedule ( whether as monotherapies or in combination ) to achieve sustained seizure freedom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64492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F6C27-4ACA-621F-1043-2DE691FF2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EPILEPSY SURGICAL MANAGEMENT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047E9-C1C7-F542-0FDF-A7C26E063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Mesial temporal lobe epilepsy</a:t>
            </a:r>
          </a:p>
          <a:p>
            <a:pPr marL="0" indent="0">
              <a:buNone/>
            </a:pPr>
            <a:r>
              <a:rPr lang="en-US" dirty="0"/>
              <a:t> Anterior temporal lobectomy with </a:t>
            </a:r>
            <a:r>
              <a:rPr lang="en-US" dirty="0" err="1"/>
              <a:t>amygdalohippocampectomy</a:t>
            </a:r>
            <a:endParaRPr lang="en-US" dirty="0"/>
          </a:p>
          <a:p>
            <a:r>
              <a:rPr lang="en-US" dirty="0" err="1"/>
              <a:t>Extratemporal</a:t>
            </a:r>
            <a:r>
              <a:rPr lang="en-US" dirty="0"/>
              <a:t> lobe epilepsy</a:t>
            </a:r>
          </a:p>
          <a:p>
            <a:pPr marL="0" indent="0">
              <a:buNone/>
            </a:pPr>
            <a:r>
              <a:rPr lang="en-US" dirty="0" err="1"/>
              <a:t>Lesionectomy</a:t>
            </a:r>
            <a:endParaRPr lang="en-US" dirty="0"/>
          </a:p>
          <a:p>
            <a:r>
              <a:rPr lang="en-US" dirty="0" err="1"/>
              <a:t>Hemispherectomy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Rasmussen encephalitis </a:t>
            </a:r>
          </a:p>
          <a:p>
            <a:pPr marL="0" indent="0">
              <a:buNone/>
            </a:pPr>
            <a:r>
              <a:rPr lang="en-US" dirty="0" err="1"/>
              <a:t>Hemimegalencephaly</a:t>
            </a:r>
            <a:endParaRPr lang="en-US" dirty="0"/>
          </a:p>
          <a:p>
            <a:r>
              <a:rPr lang="en-US" dirty="0"/>
              <a:t>Corpus </a:t>
            </a:r>
            <a:r>
              <a:rPr lang="en-US" dirty="0" err="1"/>
              <a:t>callosotomy</a:t>
            </a:r>
            <a:r>
              <a:rPr lang="en-US" dirty="0"/>
              <a:t> ( Tonic / atonic seizure/ Cognitively Impaired  / LGS patients )</a:t>
            </a:r>
          </a:p>
          <a:p>
            <a:r>
              <a:rPr lang="en-US" dirty="0" err="1"/>
              <a:t>Vagas</a:t>
            </a:r>
            <a:r>
              <a:rPr lang="en-US" dirty="0"/>
              <a:t> Nerve stimulation ( DRE / Cognitively normal patients )</a:t>
            </a:r>
          </a:p>
          <a:p>
            <a:r>
              <a:rPr lang="en-US" dirty="0"/>
              <a:t>Thalamic deep brain stimulation (DBS) – Anterior thalamic nuclei</a:t>
            </a:r>
          </a:p>
        </p:txBody>
      </p:sp>
    </p:spTree>
    <p:extLst>
      <p:ext uri="{BB962C8B-B14F-4D97-AF65-F5344CB8AC3E}">
        <p14:creationId xmlns:p14="http://schemas.microsoft.com/office/powerpoint/2010/main" val="18701009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80AF3-F8A0-5848-2C2B-571B33D9C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4DD4A-9C3B-E6BD-2A3C-D1EB4974BD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Fischer RS , Cross JH , French JA et AL. </a:t>
            </a:r>
          </a:p>
          <a:p>
            <a:pPr marL="0" indent="0">
              <a:buNone/>
            </a:pPr>
            <a:r>
              <a:rPr lang="en-US" sz="2400" b="1" dirty="0"/>
              <a:t>Operational classification of seizure types by the ILAE 2017 </a:t>
            </a:r>
            <a:r>
              <a:rPr lang="en-US" sz="2400" b="1" dirty="0" err="1"/>
              <a:t>Epilepsia</a:t>
            </a:r>
            <a:r>
              <a:rPr lang="en-US" sz="2400" b="1" dirty="0"/>
              <a:t>.</a:t>
            </a:r>
          </a:p>
          <a:p>
            <a:pPr marL="0" indent="0">
              <a:buNone/>
            </a:pPr>
            <a:endParaRPr lang="en-US" sz="2400" b="1" dirty="0"/>
          </a:p>
          <a:p>
            <a:r>
              <a:rPr lang="en-US" sz="2400" b="1" dirty="0"/>
              <a:t>Harrison principles of Internal Medicine 21</a:t>
            </a:r>
            <a:r>
              <a:rPr lang="en-US" sz="2400" b="1" baseline="30000" dirty="0"/>
              <a:t>st</a:t>
            </a:r>
            <a:r>
              <a:rPr lang="en-US" sz="2400" b="1" dirty="0"/>
              <a:t> edition.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7499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9114E-9320-250A-7A4B-C480A9083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76251"/>
            <a:ext cx="10131425" cy="5314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b="1" dirty="0"/>
              <a:t>            THANKYOU</a:t>
            </a:r>
          </a:p>
        </p:txBody>
      </p:sp>
    </p:spTree>
    <p:extLst>
      <p:ext uri="{BB962C8B-B14F-4D97-AF65-F5344CB8AC3E}">
        <p14:creationId xmlns:p14="http://schemas.microsoft.com/office/powerpoint/2010/main" val="28051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F276A6-ADC4-CE45-799F-C990F5B90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24716"/>
            <a:ext cx="10131425" cy="6331959"/>
          </a:xfrm>
        </p:spPr>
        <p:txBody>
          <a:bodyPr/>
          <a:lstStyle/>
          <a:p>
            <a:r>
              <a:rPr lang="en-US" sz="2800" b="1" dirty="0"/>
              <a:t>EPILEPTIC SEIZURE</a:t>
            </a:r>
          </a:p>
          <a:p>
            <a:pPr marL="0" indent="0">
              <a:buNone/>
            </a:pPr>
            <a:r>
              <a:rPr lang="en-US" dirty="0"/>
              <a:t>                       </a:t>
            </a:r>
            <a:r>
              <a:rPr lang="en-US" sz="2400" dirty="0"/>
              <a:t>Transient occurrence of signs and/or symptoms due to Abnormal excessive or synchronous neuronal activity in the brain.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sz="2800" b="1" dirty="0"/>
              <a:t>EPILEPSY</a:t>
            </a:r>
          </a:p>
          <a:p>
            <a:pPr marL="0" indent="0">
              <a:buNone/>
            </a:pPr>
            <a:r>
              <a:rPr lang="en-US" sz="2000" dirty="0"/>
              <a:t>                       </a:t>
            </a:r>
            <a:r>
              <a:rPr lang="en-US" sz="2400" dirty="0"/>
              <a:t>Disorder of brain characterized by an enduring predisposition to generate epileptic Seizures, by neurological , cognitive , psychological , and social consequences of this condition. </a:t>
            </a:r>
          </a:p>
        </p:txBody>
      </p:sp>
    </p:spTree>
    <p:extLst>
      <p:ext uri="{BB962C8B-B14F-4D97-AF65-F5344CB8AC3E}">
        <p14:creationId xmlns:p14="http://schemas.microsoft.com/office/powerpoint/2010/main" val="3558675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94646-11C5-3889-B807-8F06A7CA9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-627784"/>
            <a:ext cx="10131425" cy="2693651"/>
          </a:xfrm>
        </p:spPr>
        <p:txBody>
          <a:bodyPr/>
          <a:lstStyle/>
          <a:p>
            <a:r>
              <a:rPr lang="en-US" b="1" dirty="0"/>
              <a:t>What is an epilepsy ??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20AD2-F3C0-754D-8E92-238424915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19062"/>
            <a:ext cx="10131425" cy="6570087"/>
          </a:xfrm>
        </p:spPr>
        <p:txBody>
          <a:bodyPr/>
          <a:lstStyle/>
          <a:p>
            <a:r>
              <a:rPr lang="en-US" sz="2400" dirty="0"/>
              <a:t>At least 2 unprovoked seizure or Reflex seizure occurring &gt; 24hr apart </a:t>
            </a:r>
          </a:p>
          <a:p>
            <a:endParaRPr lang="en-US" sz="2400" dirty="0"/>
          </a:p>
          <a:p>
            <a:r>
              <a:rPr lang="en-US" sz="2400" dirty="0"/>
              <a:t>One unprovoked or Reflex seizure AND a probability of further seizure similar to the general recurrence risk ( at least 60% ) after two unprovoked Seizures, occurring over the next 10years.</a:t>
            </a:r>
          </a:p>
          <a:p>
            <a:endParaRPr lang="en-US" dirty="0"/>
          </a:p>
          <a:p>
            <a:r>
              <a:rPr lang="en-US" sz="2400" dirty="0"/>
              <a:t>Diagnosis of an epilepsy syndrome </a:t>
            </a:r>
          </a:p>
        </p:txBody>
      </p:sp>
    </p:spTree>
    <p:extLst>
      <p:ext uri="{BB962C8B-B14F-4D97-AF65-F5344CB8AC3E}">
        <p14:creationId xmlns:p14="http://schemas.microsoft.com/office/powerpoint/2010/main" val="1761014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D0C7C-ED59-2097-9179-48706EB02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535" y="292244"/>
            <a:ext cx="11949546" cy="6342783"/>
          </a:xfrm>
        </p:spPr>
        <p:txBody>
          <a:bodyPr/>
          <a:lstStyle/>
          <a:p>
            <a:r>
              <a:rPr lang="en-US" sz="2400" b="1" dirty="0"/>
              <a:t>UNPROVOKED SEIZURE</a:t>
            </a:r>
          </a:p>
          <a:p>
            <a:pPr marL="0" indent="0">
              <a:buNone/>
            </a:pPr>
            <a:r>
              <a:rPr lang="en-US" dirty="0"/>
              <a:t>                                  </a:t>
            </a:r>
            <a:r>
              <a:rPr lang="en-US" sz="2000" dirty="0"/>
              <a:t>Absence of a temporary or reversible factor lowering the threshold and producing a seizure at that point in time.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400" b="1" dirty="0"/>
              <a:t>PROVOKED SEIZURE</a:t>
            </a:r>
          </a:p>
          <a:p>
            <a:pPr marL="0" indent="0">
              <a:buNone/>
            </a:pPr>
            <a:r>
              <a:rPr lang="en-US" dirty="0"/>
              <a:t>                                  </a:t>
            </a:r>
            <a:r>
              <a:rPr lang="en-US" sz="2000" dirty="0"/>
              <a:t>Occurs due to a transient , reversible cause affecting brain excitability.  Hypoglycemia , Hyperglycemia , Hyponatremia , Fever , Alcohol withdrawal.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400" b="1" dirty="0"/>
              <a:t>REFLEX SEIZURE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                             </a:t>
            </a:r>
            <a:r>
              <a:rPr lang="en-US" sz="2000" dirty="0"/>
              <a:t>A Seizure that occurs in response to a specific , identifiable sensory or cognitive stimulus , reproducibly ( Visual / Auditory / Somatosensory / Cognitive ).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Hot water epilepsy  ( significant in INDIA )</a:t>
            </a:r>
          </a:p>
        </p:txBody>
      </p:sp>
    </p:spTree>
    <p:extLst>
      <p:ext uri="{BB962C8B-B14F-4D97-AF65-F5344CB8AC3E}">
        <p14:creationId xmlns:p14="http://schemas.microsoft.com/office/powerpoint/2010/main" val="2354595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C5460-D368-6240-8090-95E257907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Epilepsy or not 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D47B4-3630-4F7F-D1C2-940EB97B03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CASE 1</a:t>
            </a:r>
          </a:p>
          <a:p>
            <a:r>
              <a:rPr lang="en-US" dirty="0"/>
              <a:t>6 yrs old boy ; 2 seizures 3days apart while playing a video game involving flashlights</a:t>
            </a:r>
          </a:p>
          <a:p>
            <a:r>
              <a:rPr lang="en-US" dirty="0"/>
              <a:t>H/o no other seizure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CASE 2</a:t>
            </a:r>
          </a:p>
          <a:p>
            <a:pPr marL="0" indent="0">
              <a:buNone/>
            </a:pPr>
            <a:r>
              <a:rPr lang="en-US" dirty="0"/>
              <a:t>10yr old male</a:t>
            </a:r>
          </a:p>
          <a:p>
            <a:pPr marL="0" indent="0">
              <a:buNone/>
            </a:pPr>
            <a:r>
              <a:rPr lang="en-US" dirty="0"/>
              <a:t>Facial twitching and drooling while falling asleep ( 1 episode till date  )</a:t>
            </a:r>
          </a:p>
          <a:p>
            <a:pPr marL="0" indent="0">
              <a:buNone/>
            </a:pPr>
            <a:r>
              <a:rPr lang="en-US" dirty="0"/>
              <a:t>EEG shows </a:t>
            </a:r>
            <a:r>
              <a:rPr lang="en-US" dirty="0" err="1"/>
              <a:t>centrotemporal</a:t>
            </a:r>
            <a:r>
              <a:rPr lang="en-US" dirty="0"/>
              <a:t> spikes with tangential dipole</a:t>
            </a:r>
          </a:p>
        </p:txBody>
      </p:sp>
    </p:spTree>
    <p:extLst>
      <p:ext uri="{BB962C8B-B14F-4D97-AF65-F5344CB8AC3E}">
        <p14:creationId xmlns:p14="http://schemas.microsoft.com/office/powerpoint/2010/main" val="345905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2D7A9-44B9-9304-1971-A81E7D4E3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057275"/>
          </a:xfrm>
        </p:spPr>
        <p:txBody>
          <a:bodyPr/>
          <a:lstStyle/>
          <a:p>
            <a:r>
              <a:rPr lang="en-US" b="1" dirty="0"/>
              <a:t>RESOLVED EPILEPSY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23D17-0435-B144-EA0F-417AA37A68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Epilepsy is resolved for individuals :</a:t>
            </a:r>
          </a:p>
          <a:p>
            <a:pPr marL="0" indent="0">
              <a:buNone/>
            </a:pPr>
            <a:r>
              <a:rPr lang="en-US" sz="2400" dirty="0"/>
              <a:t>                         Who had an age dependent epilepsy syndrome but are now past the applicable age </a:t>
            </a:r>
          </a:p>
          <a:p>
            <a:pPr marL="0" indent="0">
              <a:buNone/>
            </a:pPr>
            <a:r>
              <a:rPr lang="en-US" sz="2400" dirty="0"/>
              <a:t>                                                                                          (OR)</a:t>
            </a:r>
          </a:p>
          <a:p>
            <a:pPr marL="0" indent="0">
              <a:buNone/>
            </a:pPr>
            <a:r>
              <a:rPr lang="en-US" sz="2400" dirty="0"/>
              <a:t>                        Those who have remained seizure free for the last 10 years , with no seizure medications for the last 5 years</a:t>
            </a:r>
          </a:p>
        </p:txBody>
      </p:sp>
    </p:spTree>
    <p:extLst>
      <p:ext uri="{BB962C8B-B14F-4D97-AF65-F5344CB8AC3E}">
        <p14:creationId xmlns:p14="http://schemas.microsoft.com/office/powerpoint/2010/main" val="2749037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5202438-2C7B-2590-6F9A-AC5BA4976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700087"/>
          </a:xfrm>
        </p:spPr>
        <p:txBody>
          <a:bodyPr/>
          <a:lstStyle/>
          <a:p>
            <a:r>
              <a:rPr lang="en-US" dirty="0"/>
              <a:t>ILAE 2017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EF327808-74DB-1F29-3B2B-384597D94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3465" y="1461222"/>
            <a:ext cx="8193665" cy="4995030"/>
          </a:xfrm>
        </p:spPr>
      </p:pic>
    </p:spTree>
    <p:extLst>
      <p:ext uri="{BB962C8B-B14F-4D97-AF65-F5344CB8AC3E}">
        <p14:creationId xmlns:p14="http://schemas.microsoft.com/office/powerpoint/2010/main" val="2840807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11AE4-F96B-34B4-E7C6-5902864EC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520" y="209117"/>
            <a:ext cx="10131425" cy="1456267"/>
          </a:xfrm>
        </p:spPr>
        <p:txBody>
          <a:bodyPr>
            <a:normAutofit/>
          </a:bodyPr>
          <a:lstStyle/>
          <a:p>
            <a:r>
              <a:rPr lang="en-US" sz="4800" b="1" dirty="0"/>
              <a:t>CLASSIFICATION OF SEIZURE TYPES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63A8CD8-6530-8B38-B07B-EEE860250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1397" r="-85" b="21069"/>
          <a:stretch/>
        </p:blipFill>
        <p:spPr>
          <a:xfrm>
            <a:off x="290333" y="1589617"/>
            <a:ext cx="11635147" cy="4947997"/>
          </a:xfrm>
        </p:spPr>
      </p:pic>
    </p:spTree>
    <p:extLst>
      <p:ext uri="{BB962C8B-B14F-4D97-AF65-F5344CB8AC3E}">
        <p14:creationId xmlns:p14="http://schemas.microsoft.com/office/powerpoint/2010/main" val="7277844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Celestial</vt:lpstr>
      <vt:lpstr>    Symposium    M6 medical unit  SEIZURE DISORDER</vt:lpstr>
      <vt:lpstr>Synopsis</vt:lpstr>
      <vt:lpstr>PowerPoint Presentation</vt:lpstr>
      <vt:lpstr>What is an epilepsy ??</vt:lpstr>
      <vt:lpstr>PowerPoint Presentation</vt:lpstr>
      <vt:lpstr>Epilepsy or not ?</vt:lpstr>
      <vt:lpstr>RESOLVED EPILEPSY</vt:lpstr>
      <vt:lpstr>ILAE 2017</vt:lpstr>
      <vt:lpstr>CLASSIFICATION OF SEIZURE TYPES</vt:lpstr>
      <vt:lpstr>FOCAL ONSET SEIZURE</vt:lpstr>
      <vt:lpstr>GENERALIZED Seizures</vt:lpstr>
      <vt:lpstr>Typical absent seizure   Vs   ATYPICAL ABSENT SEIZURE</vt:lpstr>
      <vt:lpstr>GENERALIZED TONIC CLONIC SEIZURES</vt:lpstr>
      <vt:lpstr>ATONIC SEIZURES</vt:lpstr>
      <vt:lpstr>MYOCLONIC SEIZURES</vt:lpstr>
      <vt:lpstr>EPILEPTIC SPASMS</vt:lpstr>
      <vt:lpstr>JUVENILE MYOCLONIC EPILEPSY</vt:lpstr>
      <vt:lpstr>LENNOX GASTAUT SYNDROME</vt:lpstr>
      <vt:lpstr>Mesial TEMPORAL LOBE EPILEPSY</vt:lpstr>
      <vt:lpstr>DRUG INDUCED SEIZURES</vt:lpstr>
      <vt:lpstr>Investigations</vt:lpstr>
      <vt:lpstr>ANTI SEIZURE MEDICATION</vt:lpstr>
      <vt:lpstr>PowerPoint Presentation</vt:lpstr>
      <vt:lpstr>Drug resistant epilepsy </vt:lpstr>
      <vt:lpstr>EPILEPSY SURGICAL MANAGEMENT 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Sathiya Priya</dc:creator>
  <cp:lastModifiedBy>Sathiya Priya</cp:lastModifiedBy>
  <cp:revision>3</cp:revision>
  <dcterms:created xsi:type="dcterms:W3CDTF">2026-04-01T15:42:26Z</dcterms:created>
  <dcterms:modified xsi:type="dcterms:W3CDTF">2026-04-04T04:16:32Z</dcterms:modified>
</cp:coreProperties>
</file>