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defaultTextStyle>
    <a:defPPr lvl="0">
      <a:defRPr lang="en-US"/>
    </a:defPPr>
    <a:lvl1pPr defTabSz="4572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4572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4572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4572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4572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4572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4572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4572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4572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52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153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75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490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938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098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597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0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97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412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77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3618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7880-8FE9-40D4-B5AC-802B70E0DE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err="1"/>
              <a:t>Ecg</a:t>
            </a:r>
            <a:r>
              <a:rPr lang="en-IN" dirty="0"/>
              <a:t> for discussion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A103CE-99C2-4610-BC31-AF3AF31625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DEPARTMENT OF CARDIOLOGY,GRH,MADURAI</a:t>
            </a:r>
          </a:p>
          <a:p>
            <a:r>
              <a:rPr lang="en-IN"/>
              <a:t>17.11.2021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1464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E14AA-B800-46DA-9640-90FA4D366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D985D1-4754-457A-8695-CE9FE4B28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0766"/>
          <a:stretch/>
        </p:blipFill>
        <p:spPr>
          <a:xfrm>
            <a:off x="2388201" y="1962330"/>
            <a:ext cx="6864202" cy="371633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48E5C-4005-4F31-BAE4-1800AE508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262"/>
          <a:stretch/>
        </p:blipFill>
        <p:spPr>
          <a:xfrm>
            <a:off x="2369454" y="5678664"/>
            <a:ext cx="6901697" cy="663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D01640-928F-4627-AF63-060C3821773E}"/>
              </a:ext>
            </a:extLst>
          </p:cNvPr>
          <p:cNvSpPr txBox="1"/>
          <p:nvPr/>
        </p:nvSpPr>
        <p:spPr>
          <a:xfrm>
            <a:off x="2369454" y="6389158"/>
            <a:ext cx="733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https://doi.org/10.1161/CIRCEP.116.002476</a:t>
            </a:r>
          </a:p>
        </p:txBody>
      </p:sp>
    </p:spTree>
    <p:extLst>
      <p:ext uri="{BB962C8B-B14F-4D97-AF65-F5344CB8AC3E}">
        <p14:creationId xmlns:p14="http://schemas.microsoft.com/office/powerpoint/2010/main" val="2996332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53659-FB02-421B-8500-52D211936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3DA5C3-4A8E-4DD2-8D5E-FAE06D2A3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520304" y="-1286883"/>
            <a:ext cx="6858000" cy="9431766"/>
          </a:xfrm>
        </p:spPr>
      </p:pic>
    </p:spTree>
    <p:extLst>
      <p:ext uri="{BB962C8B-B14F-4D97-AF65-F5344CB8AC3E}">
        <p14:creationId xmlns:p14="http://schemas.microsoft.com/office/powerpoint/2010/main" val="1707030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98022-6FDC-45CB-A5BA-24ECBA094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DD1073-ADAF-4DB9-9BB1-DBD87928B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300209" y="-1286883"/>
            <a:ext cx="6858000" cy="9431766"/>
          </a:xfrm>
        </p:spPr>
      </p:pic>
    </p:spTree>
    <p:extLst>
      <p:ext uri="{BB962C8B-B14F-4D97-AF65-F5344CB8AC3E}">
        <p14:creationId xmlns:p14="http://schemas.microsoft.com/office/powerpoint/2010/main" val="565480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07ECF-65FC-4B83-B1AB-CD978687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APPROACH TO WCT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DB991-287C-4B3F-8675-E20935A90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CLINICAL HISTORY</a:t>
            </a:r>
          </a:p>
          <a:p>
            <a:r>
              <a:rPr lang="en-IN" dirty="0"/>
              <a:t> Age</a:t>
            </a:r>
          </a:p>
          <a:p>
            <a:r>
              <a:rPr lang="en-IN" dirty="0"/>
              <a:t>Symptoms</a:t>
            </a:r>
          </a:p>
          <a:p>
            <a:r>
              <a:rPr lang="en-IN" dirty="0"/>
              <a:t>Presence of underlying heart disease</a:t>
            </a:r>
          </a:p>
          <a:p>
            <a:r>
              <a:rPr lang="en-IN" dirty="0"/>
              <a:t>Pacemaker / ICD implantation</a:t>
            </a:r>
          </a:p>
          <a:p>
            <a:r>
              <a:rPr lang="en-IN" dirty="0"/>
              <a:t>medications</a:t>
            </a:r>
          </a:p>
        </p:txBody>
      </p:sp>
    </p:spTree>
    <p:extLst>
      <p:ext uri="{BB962C8B-B14F-4D97-AF65-F5344CB8AC3E}">
        <p14:creationId xmlns:p14="http://schemas.microsoft.com/office/powerpoint/2010/main" val="735203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E3E2-5206-4C99-AFC9-D426A3564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CDF87-099E-4D18-965E-6EFAD3027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N" dirty="0"/>
              <a:t>Physical examination</a:t>
            </a:r>
          </a:p>
          <a:p>
            <a:r>
              <a:rPr lang="en-IN" dirty="0"/>
              <a:t>Intermittent cannon A waves - VT</a:t>
            </a:r>
          </a:p>
          <a:p>
            <a:r>
              <a:rPr lang="en-IN" dirty="0"/>
              <a:t>Variable S1- VT</a:t>
            </a:r>
          </a:p>
          <a:p>
            <a:r>
              <a:rPr lang="en-IN" dirty="0"/>
              <a:t>Regular prominent A waves - SVT</a:t>
            </a:r>
          </a:p>
          <a:p>
            <a:endParaRPr lang="en-IN" dirty="0"/>
          </a:p>
          <a:p>
            <a:pPr marL="0" indent="0">
              <a:buNone/>
            </a:pPr>
            <a:r>
              <a:rPr lang="en-IN" dirty="0"/>
              <a:t>Response to carotid sinus massage</a:t>
            </a:r>
          </a:p>
          <a:p>
            <a:pPr marL="0" indent="0">
              <a:buNone/>
            </a:pPr>
            <a:r>
              <a:rPr lang="en-IN" dirty="0"/>
              <a:t>VT – Unaffected</a:t>
            </a:r>
          </a:p>
          <a:p>
            <a:pPr marL="0" indent="0">
              <a:buNone/>
            </a:pPr>
            <a:r>
              <a:rPr lang="en-IN" dirty="0"/>
              <a:t>SVT- terminate or unaffected</a:t>
            </a:r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  <a:p>
            <a:r>
              <a:rPr lang="en-IN" dirty="0"/>
              <a:t>Sr. Electrolytes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7849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6432E-F5CB-44D1-A651-E62F8154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E2303E-5A88-4A79-9485-5CA748020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0659" y="96044"/>
            <a:ext cx="8610789" cy="6665912"/>
          </a:xfrm>
        </p:spPr>
      </p:pic>
    </p:spTree>
    <p:extLst>
      <p:ext uri="{BB962C8B-B14F-4D97-AF65-F5344CB8AC3E}">
        <p14:creationId xmlns:p14="http://schemas.microsoft.com/office/powerpoint/2010/main" val="2059301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7A2D5-57BB-4E9E-B886-82DC1EC0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C9073-6006-4130-961E-F5E77F93A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198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25FE-46D8-4A9E-848F-DA2399EE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8132C-8EBD-457D-9024-75145445D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50/M</a:t>
            </a:r>
          </a:p>
          <a:p>
            <a:r>
              <a:rPr lang="en-IN" dirty="0"/>
              <a:t>Pre-syncope – 10 min duration</a:t>
            </a:r>
          </a:p>
          <a:p>
            <a:r>
              <a:rPr lang="en-IN" dirty="0"/>
              <a:t>Known case of IRGN – 1 month</a:t>
            </a:r>
          </a:p>
          <a:p>
            <a:r>
              <a:rPr lang="en-IN" dirty="0"/>
              <a:t>On steroids</a:t>
            </a:r>
          </a:p>
          <a:p>
            <a:r>
              <a:rPr lang="en-IN" dirty="0"/>
              <a:t>Conscious ,oriented</a:t>
            </a:r>
          </a:p>
          <a:p>
            <a:r>
              <a:rPr lang="en-IN" dirty="0"/>
              <a:t>BP – 90 /50 mm Hg</a:t>
            </a:r>
          </a:p>
          <a:p>
            <a:r>
              <a:rPr lang="en-IN" dirty="0"/>
              <a:t>Creatinine 2.2 mg / dl</a:t>
            </a:r>
          </a:p>
        </p:txBody>
      </p:sp>
    </p:spTree>
    <p:extLst>
      <p:ext uri="{BB962C8B-B14F-4D97-AF65-F5344CB8AC3E}">
        <p14:creationId xmlns:p14="http://schemas.microsoft.com/office/powerpoint/2010/main" val="126939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6BB7-3C2F-4648-A05F-0EB70128B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128675-BCE6-4479-B308-35A74C7D6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140000">
            <a:off x="2071540" y="-1209054"/>
            <a:ext cx="6724944" cy="9248775"/>
          </a:xfrm>
        </p:spPr>
      </p:pic>
    </p:spTree>
    <p:extLst>
      <p:ext uri="{BB962C8B-B14F-4D97-AF65-F5344CB8AC3E}">
        <p14:creationId xmlns:p14="http://schemas.microsoft.com/office/powerpoint/2010/main" val="3833936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5A9B7E9-14B5-4658-B6B2-1D70760B2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9D423B-1091-441C-BADD-FF01159809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1976" y="52661"/>
            <a:ext cx="5094154" cy="6815389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208E1F0-4EBB-46AF-8487-C6264BC828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47574" y="52661"/>
            <a:ext cx="3101301" cy="6761039"/>
          </a:xfrm>
        </p:spPr>
      </p:pic>
    </p:spTree>
    <p:extLst>
      <p:ext uri="{BB962C8B-B14F-4D97-AF65-F5344CB8AC3E}">
        <p14:creationId xmlns:p14="http://schemas.microsoft.com/office/powerpoint/2010/main" val="237026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02B5F-F251-4855-A801-5094F98D1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rwpt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01F7EF-5E98-4EDA-AA4D-C5A94F040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497" y="1792936"/>
            <a:ext cx="6847453" cy="5065064"/>
          </a:xfr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128F09-BAA3-49DF-9E04-4CABCEB8AD7A}"/>
              </a:ext>
            </a:extLst>
          </p:cNvPr>
          <p:cNvCxnSpPr>
            <a:cxnSpLocks/>
          </p:cNvCxnSpPr>
          <p:nvPr/>
        </p:nvCxnSpPr>
        <p:spPr>
          <a:xfrm flipH="1">
            <a:off x="5028554" y="2795819"/>
            <a:ext cx="71020" cy="28674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778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EE51A-48EB-4CAB-B5E6-16D8E88A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LADDER DIAGRAM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AC24D4-4302-4DA9-9B66-DCC2E9CC87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9601" y="1831217"/>
            <a:ext cx="4438174" cy="4932009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CD33E78-07F4-4A5E-823B-DC4AA58B71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8997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6CFE9-5EBC-4A61-9E11-ED880CE7D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Differential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63DCD-C524-49C4-A177-D73A6D93D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REGULAR WIDE QRS TACHYCARDIA</a:t>
            </a:r>
          </a:p>
          <a:p>
            <a:r>
              <a:rPr lang="en-IN" dirty="0"/>
              <a:t>Ventricular tachycardia</a:t>
            </a:r>
          </a:p>
          <a:p>
            <a:r>
              <a:rPr lang="en-IN" dirty="0"/>
              <a:t>SVT with preexcitation(Antidromic)</a:t>
            </a:r>
          </a:p>
          <a:p>
            <a:r>
              <a:rPr lang="en-IN" dirty="0"/>
              <a:t>SVT with aberrancy/BBB/IVCD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3228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86DA9-84A7-4650-9230-89529933F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1B12EB-21B8-4863-AFA6-4E6589CB6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34" y="319596"/>
            <a:ext cx="12081289" cy="6125592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182F72-A86B-4E16-BB83-EBBECA40D1F9}"/>
              </a:ext>
            </a:extLst>
          </p:cNvPr>
          <p:cNvCxnSpPr/>
          <p:nvPr/>
        </p:nvCxnSpPr>
        <p:spPr>
          <a:xfrm>
            <a:off x="346229" y="1713390"/>
            <a:ext cx="213064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BD64CFB-2C8E-4BAA-AEF1-97C75E4857D6}"/>
              </a:ext>
            </a:extLst>
          </p:cNvPr>
          <p:cNvSpPr/>
          <p:nvPr/>
        </p:nvSpPr>
        <p:spPr>
          <a:xfrm>
            <a:off x="5717219" y="3950563"/>
            <a:ext cx="2450237" cy="43500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0125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397F4-9AB9-4811-BAD2-D11C4F374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FINDINGS and </a:t>
            </a:r>
            <a:r>
              <a:rPr lang="en-IN" dirty="0" err="1"/>
              <a:t>ecg</a:t>
            </a:r>
            <a:r>
              <a:rPr lang="en-IN" dirty="0"/>
              <a:t>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47D35-F394-425E-ACE7-74C8B525A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43100"/>
            <a:ext cx="10325705" cy="4777296"/>
          </a:xfrm>
        </p:spPr>
        <p:txBody>
          <a:bodyPr>
            <a:normAutofit fontScale="92500" lnSpcReduction="10000"/>
          </a:bodyPr>
          <a:lstStyle/>
          <a:p>
            <a:r>
              <a:rPr lang="en-IN" dirty="0"/>
              <a:t>Absent definite P wave , Wide QRS complex 120 </a:t>
            </a:r>
            <a:r>
              <a:rPr lang="en-IN" dirty="0" err="1"/>
              <a:t>ms</a:t>
            </a:r>
            <a:r>
              <a:rPr lang="en-IN" dirty="0"/>
              <a:t> - Ventricular rhythm</a:t>
            </a:r>
          </a:p>
          <a:p>
            <a:r>
              <a:rPr lang="en-IN" dirty="0"/>
              <a:t>Ventricular rate 188/min</a:t>
            </a:r>
          </a:p>
          <a:p>
            <a:r>
              <a:rPr lang="en-IN" dirty="0"/>
              <a:t>R wave peak time &gt; 50ms  </a:t>
            </a:r>
          </a:p>
          <a:p>
            <a:r>
              <a:rPr lang="en-IN" dirty="0"/>
              <a:t>R wave duration 40ms in lead v1</a:t>
            </a:r>
          </a:p>
          <a:p>
            <a:r>
              <a:rPr lang="en-IN" dirty="0"/>
              <a:t>Mean QRS axis +120 – right inferior axis, In sinus rhythm- +40 </a:t>
            </a:r>
          </a:p>
          <a:p>
            <a:r>
              <a:rPr lang="en-IN" dirty="0"/>
              <a:t>Prolongation of QTc interval – 500ms</a:t>
            </a:r>
          </a:p>
          <a:p>
            <a:r>
              <a:rPr lang="en-IN" dirty="0"/>
              <a:t>Subtle variation in QRS and ST  T wave morphology</a:t>
            </a:r>
          </a:p>
          <a:p>
            <a:endParaRPr lang="en-IN" dirty="0"/>
          </a:p>
          <a:p>
            <a:r>
              <a:rPr lang="en-IN" dirty="0"/>
              <a:t>WIDE QRS TACHYCARDIA- MONOMORPHIC VT</a:t>
            </a:r>
          </a:p>
          <a:p>
            <a:r>
              <a:rPr lang="en-IN" dirty="0"/>
              <a:t>Morphology – LBBB</a:t>
            </a:r>
          </a:p>
          <a:p>
            <a:r>
              <a:rPr lang="en-IN" dirty="0"/>
              <a:t>Origin – probably RVOT( anterior or septal)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675464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