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8" r:id="rId29"/>
    <p:sldId id="289" r:id="rId30"/>
    <p:sldId id="283" r:id="rId31"/>
    <p:sldId id="284" r:id="rId32"/>
    <p:sldId id="285" r:id="rId33"/>
    <p:sldId id="286" r:id="rId34"/>
    <p:sldId id="287" r:id="rId35"/>
    <p:sldId id="290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57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224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00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6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52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7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656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60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873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73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17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7AB3A-25F4-4690-8D89-4E2B83253A7B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7743E-9E44-4F03-82B1-0E7429A4E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76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990601"/>
            <a:ext cx="8610600" cy="1828799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Bookman Old Style" pitchFamily="18" charset="0"/>
              </a:rPr>
              <a:t>SYMPOSIUM- Fifth Medical unit</a:t>
            </a:r>
            <a:r>
              <a:rPr lang="en-US" sz="3600" b="1" dirty="0" smtClean="0">
                <a:latin typeface="Bookman Old Style" pitchFamily="18" charset="0"/>
              </a:rPr>
              <a:t/>
            </a:r>
            <a:br>
              <a:rPr lang="en-US" sz="3600" b="1" dirty="0" smtClean="0">
                <a:latin typeface="Bookman Old Style" pitchFamily="18" charset="0"/>
              </a:rPr>
            </a:br>
            <a:r>
              <a:rPr lang="en-US" sz="3600" b="1" dirty="0" smtClean="0">
                <a:latin typeface="Bookman Old Style" pitchFamily="18" charset="0"/>
              </a:rPr>
              <a:t/>
            </a:r>
            <a:br>
              <a:rPr lang="en-US" sz="3600" b="1" dirty="0" smtClean="0">
                <a:latin typeface="Bookman Old Style" pitchFamily="18" charset="0"/>
              </a:rPr>
            </a:br>
            <a:r>
              <a:rPr lang="en-US" sz="3600" b="1" dirty="0" smtClean="0">
                <a:solidFill>
                  <a:srgbClr val="FF0000"/>
                </a:solidFill>
                <a:latin typeface="Bookman Old Style" pitchFamily="18" charset="0"/>
              </a:rPr>
              <a:t>MULTITASKERS OF MEDICINE</a:t>
            </a:r>
            <a:endParaRPr lang="en-US" sz="3600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229600" cy="2514600"/>
          </a:xfrm>
        </p:spPr>
        <p:txBody>
          <a:bodyPr>
            <a:normAutofit fontScale="40000" lnSpcReduction="20000"/>
          </a:bodyPr>
          <a:lstStyle/>
          <a:p>
            <a:pPr algn="l" defTabSz="817244">
              <a:defRPr sz="5400" b="1" i="1" cap="none" spc="0">
                <a:solidFill>
                  <a:srgbClr val="000000"/>
                </a:solidFill>
                <a:latin typeface="Hoefler Text"/>
                <a:ea typeface="Hoefler Text"/>
                <a:cs typeface="Hoefler Text"/>
                <a:sym typeface="Hoefler Text"/>
              </a:defRPr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Bookman Old Style" panose="02050604050505020204" pitchFamily="18" charset="0"/>
              </a:rPr>
              <a:t>CHIEF - PROF DR. SYED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Bookman Old Style" panose="02050604050505020204" pitchFamily="18" charset="0"/>
              </a:rPr>
              <a:t>BAHAVUDEEN HUSSAINI </a:t>
            </a: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Bookman Old Style" panose="02050604050505020204" pitchFamily="18" charset="0"/>
              </a:rPr>
              <a:t>MD</a:t>
            </a:r>
          </a:p>
          <a:p>
            <a:pPr algn="l" defTabSz="817244">
              <a:defRPr sz="5400" b="1" i="1" cap="none" spc="0">
                <a:solidFill>
                  <a:srgbClr val="000000"/>
                </a:solidFill>
                <a:latin typeface="Hoefler Text"/>
                <a:ea typeface="Hoefler Text"/>
                <a:cs typeface="Hoefler Text"/>
                <a:sym typeface="Hoefler Text"/>
              </a:defRPr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Bookman Old Style" panose="02050604050505020204" pitchFamily="18" charset="0"/>
              </a:rPr>
              <a:t>ASST PROFESSORS :</a:t>
            </a:r>
          </a:p>
          <a:p>
            <a:pPr algn="l" defTabSz="817244">
              <a:defRPr sz="5400" b="1" i="1" cap="none" spc="0">
                <a:solidFill>
                  <a:srgbClr val="000000"/>
                </a:solidFill>
                <a:latin typeface="Hoefler Text"/>
                <a:ea typeface="Hoefler Text"/>
                <a:cs typeface="Hoefler Text"/>
                <a:sym typeface="Hoefler Text"/>
              </a:defRPr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Bookman Old Style" panose="02050604050505020204" pitchFamily="18" charset="0"/>
              </a:rPr>
              <a:t>DR.R.VINOTH KANNAN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Bookman Old Style" panose="02050604050505020204" pitchFamily="18" charset="0"/>
              </a:rPr>
              <a:t>MD.</a:t>
            </a:r>
            <a:endParaRPr lang="en-US" dirty="0">
              <a:solidFill>
                <a:schemeClr val="tx1">
                  <a:lumMod val="95000"/>
                </a:schemeClr>
              </a:solidFill>
              <a:latin typeface="Bookman Old Style" panose="02050604050505020204" pitchFamily="18" charset="0"/>
            </a:endParaRPr>
          </a:p>
          <a:p>
            <a:pPr algn="l" defTabSz="817244">
              <a:defRPr sz="5400" b="1" i="1" cap="none" spc="0">
                <a:solidFill>
                  <a:srgbClr val="000000"/>
                </a:solidFill>
                <a:latin typeface="Hoefler Text"/>
                <a:ea typeface="Hoefler Text"/>
                <a:cs typeface="Hoefler Text"/>
                <a:sym typeface="Hoefler Text"/>
              </a:defRPr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  <a:latin typeface="Bookman Old Style" panose="02050604050505020204" pitchFamily="18" charset="0"/>
              </a:rPr>
              <a:t>DR.V.P.PRIYA </a:t>
            </a: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Bookman Old Style" panose="02050604050505020204" pitchFamily="18" charset="0"/>
              </a:rPr>
              <a:t>MD.</a:t>
            </a:r>
          </a:p>
          <a:p>
            <a:pPr algn="l" defTabSz="817244">
              <a:defRPr sz="5400" b="1" i="1" cap="none" spc="0">
                <a:solidFill>
                  <a:srgbClr val="000000"/>
                </a:solidFill>
                <a:latin typeface="Hoefler Text"/>
                <a:ea typeface="Hoefler Text"/>
                <a:cs typeface="Hoefler Text"/>
                <a:sym typeface="Hoefler Text"/>
              </a:defRPr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Bookman Old Style" panose="02050604050505020204" pitchFamily="18" charset="0"/>
              </a:rPr>
              <a:t>PRESENTOR : DR. S. PRADEEP SHANKAR</a:t>
            </a:r>
          </a:p>
          <a:p>
            <a:pPr algn="l" defTabSz="817244">
              <a:defRPr sz="5400" b="1" i="1" cap="none" spc="0">
                <a:solidFill>
                  <a:srgbClr val="000000"/>
                </a:solidFill>
                <a:latin typeface="Hoefler Text"/>
                <a:ea typeface="Hoefler Text"/>
                <a:cs typeface="Hoefler Text"/>
                <a:sym typeface="Hoefler Text"/>
              </a:defRPr>
            </a:pPr>
            <a:r>
              <a:rPr lang="en-US" dirty="0" smtClean="0">
                <a:solidFill>
                  <a:schemeClr val="tx1">
                    <a:lumMod val="95000"/>
                  </a:schemeClr>
                </a:solidFill>
                <a:latin typeface="Bookman Old Style" panose="02050604050505020204" pitchFamily="18" charset="0"/>
              </a:rPr>
              <a:t>              SECOND YEAR POST GRADUATE</a:t>
            </a:r>
            <a:endParaRPr lang="en-US" dirty="0">
              <a:solidFill>
                <a:schemeClr val="tx1">
                  <a:lumMod val="95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564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Bookman Old Style" pitchFamily="18" charset="0"/>
              </a:rPr>
              <a:t>Uses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Antipyretic and analgesic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Limited use as anti inflammatory drug – Rheumatic and Rheumatoid arthritis.</a:t>
            </a:r>
          </a:p>
          <a:p>
            <a:pPr>
              <a:buFont typeface="Wingdings" pitchFamily="2" charset="2"/>
              <a:buChar char="v"/>
            </a:pPr>
            <a:r>
              <a:rPr lang="en-US" dirty="0" err="1" smtClean="0">
                <a:latin typeface="Bookman Old Style" pitchFamily="18" charset="0"/>
              </a:rPr>
              <a:t>Antiaggregant</a:t>
            </a:r>
            <a:r>
              <a:rPr lang="en-US" dirty="0" smtClean="0">
                <a:latin typeface="Bookman Old Style" pitchFamily="18" charset="0"/>
              </a:rPr>
              <a:t> – Secondary prophylaxis of MI and stroke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Niacin induced flushing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Kawasaki disease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215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Bookman Old Style" pitchFamily="18" charset="0"/>
              </a:rPr>
              <a:t>Side effects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Gastric ulcer.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Nephrotoxicity.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Bleeding.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Bronchoconstriction.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Reye syndrome in children.</a:t>
            </a:r>
          </a:p>
        </p:txBody>
      </p:sp>
    </p:spTree>
    <p:extLst>
      <p:ext uri="{BB962C8B-B14F-4D97-AF65-F5344CB8AC3E}">
        <p14:creationId xmlns:p14="http://schemas.microsoft.com/office/powerpoint/2010/main" val="2456956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Bookman Old Style" pitchFamily="18" charset="0"/>
              </a:rPr>
              <a:t>Toxicity of Aspirin seen at doses &gt; 10 </a:t>
            </a:r>
            <a:r>
              <a:rPr lang="en-US" sz="2800" b="1" dirty="0" err="1" smtClean="0">
                <a:solidFill>
                  <a:srgbClr val="FF0000"/>
                </a:solidFill>
                <a:latin typeface="Bookman Old Style" pitchFamily="18" charset="0"/>
              </a:rPr>
              <a:t>gms</a:t>
            </a:r>
            <a:endParaRPr lang="en-US" sz="2800" b="1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Respiratory alkalosis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Hyperthermia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Tinnitus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Seizure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Hyperglycemia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Pulmonary edema</a:t>
            </a:r>
          </a:p>
          <a:p>
            <a:pPr>
              <a:buFont typeface="Wingdings" pitchFamily="2" charset="2"/>
              <a:buChar char="v"/>
            </a:pPr>
            <a:r>
              <a:rPr lang="en-US" sz="2800" dirty="0" smtClean="0">
                <a:latin typeface="Bookman Old Style" pitchFamily="18" charset="0"/>
              </a:rPr>
              <a:t>Treatment – Urine </a:t>
            </a:r>
            <a:r>
              <a:rPr lang="en-US" sz="2800" dirty="0" err="1" smtClean="0">
                <a:latin typeface="Bookman Old Style" pitchFamily="18" charset="0"/>
              </a:rPr>
              <a:t>alkalinisation</a:t>
            </a:r>
            <a:r>
              <a:rPr lang="en-US" sz="2800" dirty="0" smtClean="0">
                <a:latin typeface="Bookman Old Style" pitchFamily="18" charset="0"/>
              </a:rPr>
              <a:t> and dialysis.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382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4.METHOTREXATE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Bookman Old Style" pitchFamily="18" charset="0"/>
              </a:rPr>
              <a:t>Mechanism of Action</a:t>
            </a:r>
          </a:p>
          <a:p>
            <a:pPr marL="0" indent="0">
              <a:buNone/>
            </a:pPr>
            <a:endParaRPr lang="en-US" dirty="0" smtClean="0">
              <a:latin typeface="Bookman Old Style" pitchFamily="18" charset="0"/>
            </a:endParaRP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Bookman Old Style" pitchFamily="18" charset="0"/>
              </a:rPr>
              <a:t>Mechanism of Resistance</a:t>
            </a: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7316379"/>
              </p:ext>
            </p:extLst>
          </p:nvPr>
        </p:nvGraphicFramePr>
        <p:xfrm>
          <a:off x="1295400" y="2209800"/>
          <a:ext cx="609600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3124200"/>
              </a:tblGrid>
              <a:tr h="9906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Inhibits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DHFR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Thymidylate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synthase  Purine synthesis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Anticancer effect and immunosuppressive  effect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Increases Adenosine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Anti inflammatory effect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134534"/>
              </p:ext>
            </p:extLst>
          </p:nvPr>
        </p:nvGraphicFramePr>
        <p:xfrm>
          <a:off x="1371600" y="4904591"/>
          <a:ext cx="6096000" cy="13438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3200400"/>
              </a:tblGrid>
              <a:tr h="42940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Acute Resistance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DHFR enzyme Induction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Chronic Resistance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Bookman Old Style" pitchFamily="18" charset="0"/>
                        </a:rPr>
                        <a:t>DHFR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gene amplification and mutation</a:t>
                      </a:r>
                      <a:endParaRPr lang="en-US" dirty="0" smtClean="0">
                        <a:latin typeface="Bookman Old Style" pitchFamily="18" charset="0"/>
                      </a:endParaRPr>
                    </a:p>
                    <a:p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4064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Bookman Old Style" pitchFamily="18" charset="0"/>
              </a:rPr>
              <a:t>uses</a:t>
            </a:r>
            <a:endParaRPr lang="en-US" b="1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2421595"/>
              </p:ext>
            </p:extLst>
          </p:nvPr>
        </p:nvGraphicFramePr>
        <p:xfrm>
          <a:off x="1371600" y="2362200"/>
          <a:ext cx="68580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00"/>
                <a:gridCol w="3429000"/>
              </a:tblGrid>
              <a:tr h="762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NEOPLASTIC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NON-NEOPLASTIC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5146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DOC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–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Choriocarcinoma</a:t>
                      </a:r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Osteosarcoma – High doses</a:t>
                      </a:r>
                    </a:p>
                    <a:p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Non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Hodgkins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Lymphoma</a:t>
                      </a:r>
                    </a:p>
                    <a:p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Acute Lymphoblastic Leukemia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Rheumatoid arthritis- Anchor drug</a:t>
                      </a:r>
                    </a:p>
                    <a:p>
                      <a:endParaRPr lang="en-US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Psoriatic Arthritis – DOC</a:t>
                      </a:r>
                    </a:p>
                    <a:p>
                      <a:endParaRPr lang="en-US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Graft versus Host Disease</a:t>
                      </a:r>
                    </a:p>
                    <a:p>
                      <a:endParaRPr lang="en-US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Ectopic Pregnancy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9447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Bookman Old Style" pitchFamily="18" charset="0"/>
              </a:rPr>
              <a:t>Side effects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Bone marrow suppression – </a:t>
            </a:r>
            <a:r>
              <a:rPr lang="en-US" dirty="0" err="1" smtClean="0">
                <a:latin typeface="Bookman Old Style" pitchFamily="18" charset="0"/>
              </a:rPr>
              <a:t>Leucovorin</a:t>
            </a:r>
            <a:endParaRPr lang="en-US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Bookman Old Style" pitchFamily="18" charset="0"/>
              </a:rPr>
              <a:t>Mucositis</a:t>
            </a:r>
            <a:endParaRPr lang="en-US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Hepatotoxicity- Cirrhosis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Nephrotoxicity- </a:t>
            </a:r>
            <a:r>
              <a:rPr lang="en-US" dirty="0" err="1" smtClean="0">
                <a:latin typeface="Bookman Old Style" pitchFamily="18" charset="0"/>
              </a:rPr>
              <a:t>Crystalluria</a:t>
            </a:r>
            <a:endParaRPr lang="en-US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Bookman Old Style" pitchFamily="18" charset="0"/>
              </a:rPr>
              <a:t>Glucarpidase</a:t>
            </a:r>
            <a:r>
              <a:rPr lang="en-US" dirty="0" smtClean="0">
                <a:latin typeface="Bookman Old Style" pitchFamily="18" charset="0"/>
              </a:rPr>
              <a:t> can be used with methotrexate.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047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5.</a:t>
            </a:r>
            <a:r>
              <a:rPr lang="en-US" dirty="0" smtClean="0">
                <a:latin typeface="Bookman Old Style" pitchFamily="18" charset="0"/>
              </a:rPr>
              <a:t>CYCLOSPORINE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Bookman Old Style" pitchFamily="18" charset="0"/>
              </a:rPr>
              <a:t>Mechanism of Action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Cyclosporine binds to </a:t>
            </a:r>
            <a:r>
              <a:rPr lang="en-US" dirty="0" err="1" smtClean="0">
                <a:latin typeface="Bookman Old Style" pitchFamily="18" charset="0"/>
              </a:rPr>
              <a:t>Cyclophilin</a:t>
            </a:r>
            <a:r>
              <a:rPr lang="en-US" dirty="0" smtClean="0">
                <a:latin typeface="Bookman Old Style" pitchFamily="18" charset="0"/>
              </a:rPr>
              <a:t> blocks </a:t>
            </a:r>
            <a:r>
              <a:rPr lang="en-US" dirty="0" err="1" smtClean="0">
                <a:latin typeface="Bookman Old Style" pitchFamily="18" charset="0"/>
              </a:rPr>
              <a:t>calcineurin</a:t>
            </a:r>
            <a:r>
              <a:rPr lang="en-US" dirty="0" smtClean="0">
                <a:latin typeface="Bookman Old Style" pitchFamily="18" charset="0"/>
              </a:rPr>
              <a:t> and decreases Transcription of IL-2</a:t>
            </a:r>
          </a:p>
          <a:p>
            <a:pPr marL="0" indent="0">
              <a:buNone/>
            </a:pPr>
            <a:r>
              <a:rPr lang="en-US" dirty="0" err="1" smtClean="0">
                <a:latin typeface="Bookman Old Style" pitchFamily="18" charset="0"/>
              </a:rPr>
              <a:t>Tacrolimus</a:t>
            </a:r>
            <a:r>
              <a:rPr lang="en-US" dirty="0" smtClean="0">
                <a:latin typeface="Bookman Old Style" pitchFamily="18" charset="0"/>
              </a:rPr>
              <a:t> binds to FKBP.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Route – Oral </a:t>
            </a:r>
            <a:r>
              <a:rPr lang="en-US" dirty="0" err="1" smtClean="0">
                <a:latin typeface="Bookman Old Style" pitchFamily="18" charset="0"/>
              </a:rPr>
              <a:t>preffered</a:t>
            </a:r>
            <a:r>
              <a:rPr lang="en-US" dirty="0" smtClean="0">
                <a:latin typeface="Bookman Old Style" pitchFamily="18" charset="0"/>
              </a:rPr>
              <a:t> and if not possible Intravenous.</a:t>
            </a:r>
          </a:p>
          <a:p>
            <a:pPr marL="0" indent="0">
              <a:buNone/>
            </a:pPr>
            <a:r>
              <a:rPr lang="en-US" dirty="0" err="1" smtClean="0">
                <a:latin typeface="Bookman Old Style" pitchFamily="18" charset="0"/>
              </a:rPr>
              <a:t>Tacrolimus</a:t>
            </a:r>
            <a:r>
              <a:rPr lang="en-US" dirty="0" smtClean="0">
                <a:latin typeface="Bookman Old Style" pitchFamily="18" charset="0"/>
              </a:rPr>
              <a:t>  &gt;&gt;&gt;&gt;&gt;&gt;  Cyclosporine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6336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Uses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GVHD – Cyclosporine used first , if no response then </a:t>
            </a:r>
            <a:r>
              <a:rPr lang="en-US" dirty="0" err="1" smtClean="0">
                <a:latin typeface="Bookman Old Style" pitchFamily="18" charset="0"/>
              </a:rPr>
              <a:t>Tacrolimus</a:t>
            </a:r>
            <a:r>
              <a:rPr lang="en-US" dirty="0" smtClean="0">
                <a:latin typeface="Bookman Old Style" pitchFamily="18" charset="0"/>
              </a:rPr>
              <a:t> is used.</a:t>
            </a:r>
          </a:p>
          <a:p>
            <a:pPr marL="0" indent="0">
              <a:buNone/>
            </a:pPr>
            <a:endParaRPr lang="en-US" dirty="0">
              <a:latin typeface="Bookman Old Style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138593"/>
              </p:ext>
            </p:extLst>
          </p:nvPr>
        </p:nvGraphicFramePr>
        <p:xfrm>
          <a:off x="762000" y="3657600"/>
          <a:ext cx="79248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5715000"/>
              </a:tblGrid>
              <a:tr h="1066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SYSTEMIC USES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Steroid Resistant </a:t>
                      </a:r>
                      <a:r>
                        <a:rPr lang="en-US" dirty="0" err="1" smtClean="0">
                          <a:latin typeface="Bookman Old Style" pitchFamily="18" charset="0"/>
                        </a:rPr>
                        <a:t>Nephrotic</a:t>
                      </a:r>
                      <a:r>
                        <a:rPr lang="en-US" dirty="0" smtClean="0">
                          <a:latin typeface="Bookman Old Style" pitchFamily="18" charset="0"/>
                        </a:rPr>
                        <a:t> Syndrome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Ulcerative colitis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Rheumatoid arthritis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Myasthenia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gravis</a:t>
                      </a:r>
                    </a:p>
                    <a:p>
                      <a:r>
                        <a:rPr lang="en-US" baseline="0" dirty="0" err="1" smtClean="0">
                          <a:latin typeface="Bookman Old Style" pitchFamily="18" charset="0"/>
                        </a:rPr>
                        <a:t>Bechets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syndrome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4325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TOPICAL USES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Atopic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 dermatitis</a:t>
                      </a: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Alopecia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areta</a:t>
                      </a:r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Lichen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planus</a:t>
                      </a:r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Psoriasis</a:t>
                      </a:r>
                    </a:p>
                    <a:p>
                      <a:r>
                        <a:rPr lang="en-US" baseline="0" dirty="0" err="1" smtClean="0">
                          <a:latin typeface="Bookman Old Style" pitchFamily="18" charset="0"/>
                        </a:rPr>
                        <a:t>Pyoderma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gangrenosum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674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Side effects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5040352"/>
              </p:ext>
            </p:extLst>
          </p:nvPr>
        </p:nvGraphicFramePr>
        <p:xfrm>
          <a:off x="685800" y="2438400"/>
          <a:ext cx="7315200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3657600"/>
              </a:tblGrid>
              <a:tr h="5588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COMMON SIDE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EFFECTS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CYCLOSPORINE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794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Nephrotoxicity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Hepatotoxicity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Neurotoxicity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Hyperkalemia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Hyperglycemia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Hypertension</a:t>
                      </a:r>
                    </a:p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Neoplasia</a:t>
                      </a:r>
                      <a:r>
                        <a:rPr lang="en-US" dirty="0" smtClean="0">
                          <a:latin typeface="Bookman Old Style" pitchFamily="18" charset="0"/>
                        </a:rPr>
                        <a:t> – Kaposi sarcoma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, Melanoma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Hirsutism</a:t>
                      </a:r>
                      <a:endParaRPr lang="en-US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Hyperplasia of gums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Hyperlipidemia</a:t>
                      </a:r>
                    </a:p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Hyperuricemia</a:t>
                      </a:r>
                      <a:endParaRPr lang="en-US" dirty="0" smtClean="0">
                        <a:latin typeface="Bookman Old Style" pitchFamily="18" charset="0"/>
                      </a:endParaRPr>
                    </a:p>
                    <a:p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0456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6.</a:t>
            </a:r>
            <a:r>
              <a:rPr lang="en-US" dirty="0" smtClean="0">
                <a:latin typeface="Bookman Old Style" pitchFamily="18" charset="0"/>
              </a:rPr>
              <a:t>GLUCOCORTICOIDS</a:t>
            </a:r>
            <a:endParaRPr lang="en-US" dirty="0">
              <a:latin typeface="Bookman Old Style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5577137"/>
              </p:ext>
            </p:extLst>
          </p:nvPr>
        </p:nvGraphicFramePr>
        <p:xfrm>
          <a:off x="457200" y="2057399"/>
          <a:ext cx="82296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422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Hydrocortisone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Least potent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Shortest acting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Both glucocorticoid and mineralocorticoid effect seen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Prednisone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Prednisolone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Methyl prednisolone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4 – 5 times more potent that hydrocortisone.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Both glucocorticoid and mineralocorticoid effect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seen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Dexamethasone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Betamethasone</a:t>
                      </a:r>
                    </a:p>
                    <a:p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30 times more potent than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Hydrocortisone.</a:t>
                      </a: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Longest acting.</a:t>
                      </a: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Only Glucocorticoid effect present.</a:t>
                      </a:r>
                    </a:p>
                    <a:p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665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1.METFORMIN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Mechanism of Action</a:t>
            </a:r>
          </a:p>
          <a:p>
            <a:pPr>
              <a:buFont typeface="Wingdings" pitchFamily="2" charset="2"/>
              <a:buChar char="v"/>
            </a:pP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Stimulates AMPK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 Decreased gluconeogenesis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 Decreased Lactic acid metabolism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 Increased lipid oxidation – reduces LDL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 Delays Gastric emptying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 Modest weight loss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 Decreased </a:t>
            </a:r>
            <a:r>
              <a:rPr lang="en-US" dirty="0" err="1" smtClean="0">
                <a:latin typeface="Bookman Old Style" pitchFamily="18" charset="0"/>
              </a:rPr>
              <a:t>microvascular</a:t>
            </a:r>
            <a:r>
              <a:rPr lang="en-US" dirty="0" smtClean="0">
                <a:latin typeface="Bookman Old Style" pitchFamily="18" charset="0"/>
              </a:rPr>
              <a:t> &gt; </a:t>
            </a:r>
            <a:r>
              <a:rPr lang="en-US" dirty="0" err="1" smtClean="0">
                <a:latin typeface="Bookman Old Style" pitchFamily="18" charset="0"/>
              </a:rPr>
              <a:t>Macrovascular</a:t>
            </a:r>
            <a:r>
              <a:rPr lang="en-US" dirty="0" smtClean="0">
                <a:latin typeface="Bookman Old Style" pitchFamily="18" charset="0"/>
              </a:rPr>
              <a:t> complications</a:t>
            </a:r>
          </a:p>
        </p:txBody>
      </p:sp>
    </p:spTree>
    <p:extLst>
      <p:ext uri="{BB962C8B-B14F-4D97-AF65-F5344CB8AC3E}">
        <p14:creationId xmlns:p14="http://schemas.microsoft.com/office/powerpoint/2010/main" val="1008596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Uses</a:t>
            </a:r>
            <a:endParaRPr lang="en-US" dirty="0">
              <a:solidFill>
                <a:srgbClr val="FF0000"/>
              </a:solidFill>
              <a:latin typeface="Bookman Old Style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9355608"/>
              </p:ext>
            </p:extLst>
          </p:nvPr>
        </p:nvGraphicFramePr>
        <p:xfrm>
          <a:off x="381000" y="2667000"/>
          <a:ext cx="7924800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2400"/>
                <a:gridCol w="3962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Replacement 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in Adrenal insufficiency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Hydrocortisone 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preffered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Anti inflammatory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R.A , IBD , Asthma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Immunosuppresants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GVHD , Multiple sclerosis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Neoplasm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Leukemia , Lymphoma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Infections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Hemophilus</a:t>
                      </a:r>
                      <a:r>
                        <a:rPr lang="en-US" dirty="0" smtClean="0">
                          <a:latin typeface="Bookman Old Style" pitchFamily="18" charset="0"/>
                        </a:rPr>
                        <a:t> influenza meningitis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Bell’s palsy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TB meningitis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Pregnancy</a:t>
                      </a:r>
                    </a:p>
                    <a:p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Fetal lung maturity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9156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Side effects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User\Desktop\Overview_of_glucocorticoid-associated_side_effect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66800"/>
            <a:ext cx="84582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64104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7.Goserelin – </a:t>
            </a:r>
            <a:r>
              <a:rPr lang="en-US" dirty="0" err="1" smtClean="0">
                <a:latin typeface="Bookman Old Style" pitchFamily="18" charset="0"/>
              </a:rPr>
              <a:t>GnRH</a:t>
            </a:r>
            <a:r>
              <a:rPr lang="en-US" dirty="0" smtClean="0">
                <a:latin typeface="Bookman Old Style" pitchFamily="18" charset="0"/>
              </a:rPr>
              <a:t> Agonist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Mechanism of Action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It can be used in both intermittent and continuous dosing.</a:t>
            </a:r>
            <a:endParaRPr lang="en-US" dirty="0">
              <a:latin typeface="Bookman Old Style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37376"/>
              </p:ext>
            </p:extLst>
          </p:nvPr>
        </p:nvGraphicFramePr>
        <p:xfrm>
          <a:off x="457200" y="3581400"/>
          <a:ext cx="82296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Intermittent Dosing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Continuous Dosing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83896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Increased LH/FSH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Increases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Testosterone / Estrogen / Progesterone</a:t>
                      </a: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Increases Ovulation</a:t>
                      </a: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Increases Spermatogenesis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Transient increase followed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by fall in LH/FSH</a:t>
                      </a: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Decreases  Testosterone /estrogen/Progesterone.</a:t>
                      </a: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Decreases Ovulation</a:t>
                      </a: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Decreases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spermatogensis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73422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901313"/>
              </p:ext>
            </p:extLst>
          </p:nvPr>
        </p:nvGraphicFramePr>
        <p:xfrm>
          <a:off x="381000" y="838200"/>
          <a:ext cx="82296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45720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Intermittent dosing - USES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Continuous dosing - USES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524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Anovulation</a:t>
                      </a:r>
                    </a:p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Oligospermia</a:t>
                      </a:r>
                      <a:endParaRPr lang="en-US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Delayed puberty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Sexual infantilism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Endometriosis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Uterine fibroids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E.R . Positive breast cancer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Prostate cancer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Precocious puberty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Acute intermittent porphyria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Priapism</a:t>
                      </a:r>
                    </a:p>
                    <a:p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319339"/>
              </p:ext>
            </p:extLst>
          </p:nvPr>
        </p:nvGraphicFramePr>
        <p:xfrm>
          <a:off x="533400" y="4343400"/>
          <a:ext cx="8229600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Intermittent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dosing – Side effects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Continuous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dosing – Side effects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6002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Multiple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Gestation</a:t>
                      </a: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Ovarian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Hyperstimulation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syndrome</a:t>
                      </a:r>
                    </a:p>
                    <a:p>
                      <a:r>
                        <a:rPr lang="en-US" baseline="0" dirty="0" err="1" smtClean="0">
                          <a:latin typeface="Bookman Old Style" pitchFamily="18" charset="0"/>
                        </a:rPr>
                        <a:t>Gynaecomastia</a:t>
                      </a:r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Osteoporosis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Impotence in males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Hot flushes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Vaginal atrophy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5525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8.BISPHOSPHONATES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Mechanism of action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Blocks ruffled border formation in osteoclasts.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Induces the </a:t>
            </a:r>
            <a:r>
              <a:rPr lang="en-US" dirty="0" err="1" smtClean="0">
                <a:latin typeface="Bookman Old Style" pitchFamily="18" charset="0"/>
              </a:rPr>
              <a:t>apotosis</a:t>
            </a:r>
            <a:r>
              <a:rPr lang="en-US" dirty="0" smtClean="0">
                <a:latin typeface="Bookman Old Style" pitchFamily="18" charset="0"/>
              </a:rPr>
              <a:t> of Osteoclasts by 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     First generation – 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Abnormal ATP synthesis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     Second and Third generation –    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Inhibiting </a:t>
            </a:r>
            <a:r>
              <a:rPr lang="en-US" dirty="0" err="1" smtClean="0">
                <a:solidFill>
                  <a:srgbClr val="FF0000"/>
                </a:solidFill>
                <a:latin typeface="Bookman Old Style" pitchFamily="18" charset="0"/>
              </a:rPr>
              <a:t>Farnesyl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 pyrophosphate synthase.</a:t>
            </a:r>
            <a:endParaRPr lang="en-US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5925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6363467"/>
              </p:ext>
            </p:extLst>
          </p:nvPr>
        </p:nvGraphicFramePr>
        <p:xfrm>
          <a:off x="457200" y="457200"/>
          <a:ext cx="8229600" cy="59885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50328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GENERATION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DRUGS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POTENCY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85891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First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Generation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Etidronate</a:t>
                      </a:r>
                      <a:endParaRPr lang="en-US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Clodronate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Less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potent 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52363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Second Generation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Alendronate</a:t>
                      </a:r>
                    </a:p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Pamidronate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Moderate potent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10275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Third Generation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Zolendronate</a:t>
                      </a:r>
                      <a:endParaRPr lang="en-US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Risendronate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Most potent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4870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USES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Drug of choice in Osteoporosis – Alendronate , </a:t>
            </a:r>
            <a:r>
              <a:rPr lang="en-US" dirty="0" err="1" smtClean="0">
                <a:latin typeface="Bookman Old Style" pitchFamily="18" charset="0"/>
              </a:rPr>
              <a:t>Risendronate</a:t>
            </a:r>
            <a:r>
              <a:rPr lang="en-US" dirty="0" smtClean="0">
                <a:latin typeface="Bookman Old Style" pitchFamily="18" charset="0"/>
              </a:rPr>
              <a:t> , </a:t>
            </a:r>
            <a:r>
              <a:rPr lang="en-US" dirty="0" err="1" smtClean="0">
                <a:latin typeface="Bookman Old Style" pitchFamily="18" charset="0"/>
              </a:rPr>
              <a:t>Zolendronate</a:t>
            </a:r>
            <a:r>
              <a:rPr lang="en-US" dirty="0" smtClean="0">
                <a:latin typeface="Bookman Old Style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Paget’s Disease – </a:t>
            </a:r>
            <a:r>
              <a:rPr lang="en-US" dirty="0" err="1" smtClean="0">
                <a:latin typeface="Bookman Old Style" pitchFamily="18" charset="0"/>
              </a:rPr>
              <a:t>Zolendronate</a:t>
            </a:r>
            <a:r>
              <a:rPr lang="en-US" dirty="0" smtClean="0">
                <a:latin typeface="Bookman Old Style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latin typeface="Bookman Old Style" pitchFamily="18" charset="0"/>
              </a:rPr>
              <a:t>Hypercalcemia</a:t>
            </a:r>
            <a:r>
              <a:rPr lang="en-US" dirty="0" smtClean="0">
                <a:latin typeface="Bookman Old Style" pitchFamily="18" charset="0"/>
              </a:rPr>
              <a:t> of malignancy - </a:t>
            </a:r>
            <a:r>
              <a:rPr lang="en-US" dirty="0" err="1" smtClean="0">
                <a:latin typeface="Bookman Old Style" pitchFamily="18" charset="0"/>
              </a:rPr>
              <a:t>Zolendronate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43346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Side effects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Esophagitis –</a:t>
            </a: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empty stomach with full glass of water and don’t lie down for 30 </a:t>
            </a:r>
            <a:r>
              <a:rPr lang="en-US" dirty="0" err="1" smtClean="0">
                <a:latin typeface="Bookman Old Style" pitchFamily="18" charset="0"/>
              </a:rPr>
              <a:t>mins</a:t>
            </a:r>
            <a:r>
              <a:rPr lang="en-US" dirty="0" smtClean="0">
                <a:latin typeface="Bookman Old Style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Osteonecrosis of Jaw – </a:t>
            </a:r>
            <a:r>
              <a:rPr lang="en-US" dirty="0" smtClean="0">
                <a:latin typeface="Bookman Old Style" pitchFamily="18" charset="0"/>
              </a:rPr>
              <a:t>Mandible &gt; Maxilla , </a:t>
            </a:r>
            <a:r>
              <a:rPr lang="en-US" dirty="0" err="1" smtClean="0">
                <a:latin typeface="Bookman Old Style" pitchFamily="18" charset="0"/>
              </a:rPr>
              <a:t>Zolendronate</a:t>
            </a:r>
            <a:endParaRPr lang="en-US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Bone fracture – </a:t>
            </a:r>
            <a:r>
              <a:rPr lang="en-US" dirty="0" smtClean="0">
                <a:latin typeface="Bookman Old Style" pitchFamily="18" charset="0"/>
              </a:rPr>
              <a:t>Femoral chalk stick fracture , Alendronate.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rgbClr val="FF0000"/>
                </a:solidFill>
                <a:latin typeface="Bookman Old Style" pitchFamily="18" charset="0"/>
              </a:rPr>
              <a:t>Hypocalcemia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 / Seizures -  </a:t>
            </a:r>
            <a:r>
              <a:rPr lang="en-US" dirty="0" err="1" smtClean="0">
                <a:latin typeface="Bookman Old Style" pitchFamily="18" charset="0"/>
              </a:rPr>
              <a:t>Zolendronate</a:t>
            </a:r>
            <a:r>
              <a:rPr lang="en-US" dirty="0" smtClean="0">
                <a:latin typeface="Bookman Old Style" pitchFamily="18" charset="0"/>
              </a:rPr>
              <a:t>.</a:t>
            </a:r>
            <a:endParaRPr lang="en-US" dirty="0" smtClean="0">
              <a:solidFill>
                <a:srgbClr val="FF0000"/>
              </a:solidFill>
              <a:latin typeface="Bookman Old Style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8281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9.HEPARIN</a:t>
            </a:r>
            <a:endParaRPr lang="en-US" dirty="0">
              <a:latin typeface="Bookman Old Style" pitchFamily="18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8161112"/>
              </p:ext>
            </p:extLst>
          </p:nvPr>
        </p:nvGraphicFramePr>
        <p:xfrm>
          <a:off x="152400" y="1371601"/>
          <a:ext cx="8839200" cy="52130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209800"/>
                <a:gridCol w="2209800"/>
                <a:gridCol w="2209800"/>
              </a:tblGrid>
              <a:tr h="621659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</a:rPr>
                        <a:t>FUNCTIONS</a:t>
                      </a:r>
                      <a:endParaRPr lang="en-US" dirty="0">
                        <a:solidFill>
                          <a:srgbClr val="FF0000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</a:rPr>
                        <a:t>UFH</a:t>
                      </a:r>
                      <a:endParaRPr lang="en-US" dirty="0">
                        <a:solidFill>
                          <a:srgbClr val="FF0000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</a:rPr>
                        <a:t>LMWH</a:t>
                      </a:r>
                      <a:endParaRPr lang="en-US" dirty="0">
                        <a:solidFill>
                          <a:srgbClr val="FF0000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</a:rPr>
                        <a:t>FONDAPARINUX</a:t>
                      </a:r>
                      <a:endParaRPr lang="en-US" dirty="0">
                        <a:solidFill>
                          <a:srgbClr val="FF0000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55234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BREAK FACTOR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Xa</a:t>
                      </a:r>
                      <a:r>
                        <a:rPr lang="en-US" dirty="0" smtClean="0">
                          <a:latin typeface="Bookman Old Style" pitchFamily="18" charset="0"/>
                        </a:rPr>
                        <a:t> =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IIa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Xa</a:t>
                      </a:r>
                      <a:r>
                        <a:rPr lang="en-US" dirty="0" smtClean="0">
                          <a:latin typeface="Bookman Old Style" pitchFamily="18" charset="0"/>
                        </a:rPr>
                        <a:t>&gt; </a:t>
                      </a:r>
                      <a:r>
                        <a:rPr lang="en-US" dirty="0" err="1" smtClean="0">
                          <a:latin typeface="Bookman Old Style" pitchFamily="18" charset="0"/>
                        </a:rPr>
                        <a:t>IIa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Only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Xa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62165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Subcutaneous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availability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Low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High 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High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8880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Route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S/C –Prophylaxis</a:t>
                      </a: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I/V – Treatment.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S/C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–Prophylaxis and treatment.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S/C – Prophylaxis and treatment.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62165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Metabolism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err="1" smtClean="0">
                          <a:latin typeface="Bookman Old Style" pitchFamily="18" charset="0"/>
                        </a:rPr>
                        <a:t>Reticuloendothelial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system.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Kidney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Kidney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55234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Renal failure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Safe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Contraindicated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Contraindicated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88808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Activity of Protamine </a:t>
                      </a:r>
                      <a:r>
                        <a:rPr lang="en-US" dirty="0" err="1" smtClean="0">
                          <a:latin typeface="Bookman Old Style" pitchFamily="18" charset="0"/>
                        </a:rPr>
                        <a:t>Sulphate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Maximum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Moderate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Not active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55234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HIT risk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Maximum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Moderate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Not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active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411479"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Bookman Old Style" pitchFamily="18" charset="0"/>
                        </a:rPr>
                        <a:t>aPTT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Required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Not required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Not required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6771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0402276"/>
              </p:ext>
            </p:extLst>
          </p:nvPr>
        </p:nvGraphicFramePr>
        <p:xfrm>
          <a:off x="533400" y="1295400"/>
          <a:ext cx="82296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165287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USES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SIDE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EFFECTS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2873313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For anticoagulation in all cases like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MI / Stroke.</a:t>
                      </a: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LMWH /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Fondaparinux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is preferred.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</a:rPr>
                        <a:t>H</a:t>
                      </a:r>
                      <a:r>
                        <a:rPr lang="en-US" dirty="0" smtClean="0">
                          <a:latin typeface="Bookman Old Style" pitchFamily="18" charset="0"/>
                        </a:rPr>
                        <a:t>yperkalemia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, </a:t>
                      </a:r>
                      <a:r>
                        <a:rPr lang="en-US" baseline="0" dirty="0" err="1" smtClean="0">
                          <a:solidFill>
                            <a:srgbClr val="FF0000"/>
                          </a:solidFill>
                          <a:latin typeface="Bookman Old Style" pitchFamily="18" charset="0"/>
                        </a:rPr>
                        <a:t>H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airloss</a:t>
                      </a:r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</a:rPr>
                        <a:t>O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steoporosis</a:t>
                      </a:r>
                    </a:p>
                    <a:p>
                      <a:r>
                        <a:rPr lang="en-US" baseline="0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</a:rPr>
                        <a:t>T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hrombocytopenia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7371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Pharmacokinetics</a:t>
            </a:r>
            <a:r>
              <a:rPr lang="en-US" dirty="0" smtClean="0">
                <a:latin typeface="Bookman Old Style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    No Metabolism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    Excreted unchanged by kidney</a:t>
            </a:r>
          </a:p>
          <a:p>
            <a:pPr marL="0" indent="0">
              <a:buNone/>
            </a:pPr>
            <a:r>
              <a:rPr lang="en-US" dirty="0"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   No plasma protein binding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USES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Drug of choice – Treatment and prophylaxis of Type 2 DM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PCOS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Metabolic syndrome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NAFLD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Antipsychotic induced weight gain.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5711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10.WARFARIN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Mechanism of Action 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Inhibits VKOR – 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Decreases Activation of Vitamin  K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Decreases 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coagulation factors  2, 7 ,9, 10.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Decreases 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anticoagulation Protein C and S.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VII &gt; Protein C &gt; II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4838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USES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Prophylaxis of 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DVT</a:t>
            </a:r>
            <a:r>
              <a:rPr lang="en-US" dirty="0" smtClean="0">
                <a:latin typeface="Bookman Old Style" pitchFamily="18" charset="0"/>
              </a:rPr>
              <a:t> and 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Pulmonary embolism.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       For Acute management 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LMWH /  </a:t>
            </a:r>
            <a:r>
              <a:rPr lang="en-US" dirty="0" err="1" smtClean="0">
                <a:solidFill>
                  <a:srgbClr val="FF0000"/>
                </a:solidFill>
                <a:latin typeface="Bookman Old Style" pitchFamily="18" charset="0"/>
              </a:rPr>
              <a:t>Fondaparinaux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 </a:t>
            </a:r>
            <a:r>
              <a:rPr lang="en-US" dirty="0" smtClean="0">
                <a:latin typeface="Bookman Old Style" pitchFamily="18" charset="0"/>
              </a:rPr>
              <a:t>started for 5 days and then warfarin is continued.</a:t>
            </a:r>
          </a:p>
          <a:p>
            <a:pPr marL="0" indent="0">
              <a:buNone/>
            </a:pPr>
            <a:endParaRPr lang="en-US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Prophylaxis of 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Thrombosis</a:t>
            </a:r>
            <a:r>
              <a:rPr lang="en-US" dirty="0" smtClean="0">
                <a:latin typeface="Bookman Old Style" pitchFamily="18" charset="0"/>
              </a:rPr>
              <a:t> in 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Atrial fibrillation, Mechanical valves , Ventricular assist devices.</a:t>
            </a:r>
          </a:p>
          <a:p>
            <a:pPr marL="0" indent="0">
              <a:buNone/>
            </a:pPr>
            <a:endParaRPr lang="en-US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Prophylaxis in </a:t>
            </a: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APLA</a:t>
            </a:r>
            <a:endParaRPr lang="en-US" dirty="0">
              <a:solidFill>
                <a:srgbClr val="FF0000"/>
              </a:solidFill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0222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SIDE EFFECTS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Bleeding – most common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Skin necrosis – Due to rapid decline in Protein C and S – Most common site Breast in females.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Blue </a:t>
            </a:r>
            <a:r>
              <a:rPr lang="en-US" dirty="0" err="1" smtClean="0">
                <a:latin typeface="Bookman Old Style" pitchFamily="18" charset="0"/>
              </a:rPr>
              <a:t>disclouration</a:t>
            </a:r>
            <a:r>
              <a:rPr lang="en-US" dirty="0" smtClean="0">
                <a:latin typeface="Bookman Old Style" pitchFamily="18" charset="0"/>
              </a:rPr>
              <a:t> of feet.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Alopecia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Worsening of HIT.</a:t>
            </a:r>
          </a:p>
          <a:p>
            <a:pPr>
              <a:buFont typeface="Wingdings" pitchFamily="2" charset="2"/>
              <a:buChar char="v"/>
            </a:pPr>
            <a:r>
              <a:rPr lang="en-US" dirty="0" err="1" smtClean="0">
                <a:latin typeface="Bookman Old Style" pitchFamily="18" charset="0"/>
              </a:rPr>
              <a:t>Teratogenic</a:t>
            </a:r>
            <a:r>
              <a:rPr lang="en-US" dirty="0" smtClean="0">
                <a:latin typeface="Bookman Old Style" pitchFamily="18" charset="0"/>
              </a:rPr>
              <a:t> – Nasal Hypoplasia , Stippled epiphyseal calcification.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564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Contraindications</a:t>
            </a:r>
            <a:r>
              <a:rPr lang="en-US" dirty="0" smtClean="0">
                <a:latin typeface="Bookman Old Style" pitchFamily="18" charset="0"/>
              </a:rPr>
              <a:t> – Pregnancy , HIT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Monitoring</a:t>
            </a:r>
            <a:r>
              <a:rPr lang="en-US" dirty="0" smtClean="0">
                <a:latin typeface="Bookman Old Style" pitchFamily="18" charset="0"/>
              </a:rPr>
              <a:t> – PT / INR – Target 2 to 3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Toxicity</a:t>
            </a:r>
            <a:r>
              <a:rPr lang="en-US" dirty="0" smtClean="0">
                <a:latin typeface="Bookman Old Style" pitchFamily="18" charset="0"/>
              </a:rPr>
              <a:t> – INR &lt; 10 – Asymptomatic – Stop and start once INR is normal.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     INR &gt; 10  - Asymptomatic – Vitamin K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     Symptomatic – Bleeding – FFP and Vitamin K.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Drug interactions</a:t>
            </a:r>
            <a:r>
              <a:rPr lang="en-US" dirty="0" smtClean="0">
                <a:latin typeface="Bookman Old Style" pitchFamily="18" charset="0"/>
              </a:rPr>
              <a:t> – Enzyme inducers and inhibitors can affect.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   Antibiotics decreases Vitamin K and increase effect.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556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REFERENCES:</a:t>
            </a:r>
          </a:p>
          <a:p>
            <a:pPr marL="0" indent="0">
              <a:buNone/>
            </a:pPr>
            <a:r>
              <a:rPr lang="en-US" dirty="0" smtClean="0"/>
              <a:t>1.Goodman and Gilman’s the pharmacological basis of therapeutics, 13 </a:t>
            </a:r>
            <a:r>
              <a:rPr lang="en-US" dirty="0" err="1" smtClean="0"/>
              <a:t>th</a:t>
            </a:r>
            <a:r>
              <a:rPr lang="en-US" dirty="0" smtClean="0"/>
              <a:t> edition.</a:t>
            </a:r>
          </a:p>
          <a:p>
            <a:pPr marL="0" indent="0">
              <a:buNone/>
            </a:pPr>
            <a:r>
              <a:rPr lang="en-US" dirty="0" smtClean="0"/>
              <a:t>2.Essentials of Medical Pharmacology , K. D . </a:t>
            </a:r>
            <a:r>
              <a:rPr lang="en-US" dirty="0" err="1" smtClean="0"/>
              <a:t>Tripathi</a:t>
            </a:r>
            <a:r>
              <a:rPr lang="en-US" dirty="0" smtClean="0"/>
              <a:t> 9 </a:t>
            </a:r>
            <a:r>
              <a:rPr lang="en-US" dirty="0" err="1" smtClean="0"/>
              <a:t>th</a:t>
            </a:r>
            <a:r>
              <a:rPr lang="en-US" dirty="0" smtClean="0"/>
              <a:t> edition.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1259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                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THANK YOU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9835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566139"/>
              </p:ext>
            </p:extLst>
          </p:nvPr>
        </p:nvGraphicFramePr>
        <p:xfrm>
          <a:off x="457200" y="1295400"/>
          <a:ext cx="8229600" cy="496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76200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</a:rPr>
                        <a:t>SIDE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</a:rPr>
                        <a:t> EFFECTS</a:t>
                      </a:r>
                      <a:endParaRPr lang="en-US" dirty="0">
                        <a:solidFill>
                          <a:srgbClr val="FF0000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  <a:latin typeface="Bookman Old Style" pitchFamily="18" charset="0"/>
                        </a:rPr>
                        <a:t>CONTRAINDICATIONS</a:t>
                      </a:r>
                      <a:endParaRPr lang="en-US" dirty="0">
                        <a:solidFill>
                          <a:srgbClr val="FF0000"/>
                        </a:solidFill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304800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Most common –GIT upset , Nausea , Vomiting , </a:t>
                      </a:r>
                      <a:r>
                        <a:rPr lang="en-US" dirty="0" err="1" smtClean="0">
                          <a:latin typeface="Bookman Old Style" pitchFamily="18" charset="0"/>
                        </a:rPr>
                        <a:t>Diarrhoea</a:t>
                      </a:r>
                      <a:r>
                        <a:rPr lang="en-US" dirty="0" smtClean="0">
                          <a:latin typeface="Bookman Old Style" pitchFamily="18" charset="0"/>
                        </a:rPr>
                        <a:t> , Anorexia.</a:t>
                      </a:r>
                    </a:p>
                    <a:p>
                      <a:endParaRPr lang="en-US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Lactic Acidosis</a:t>
                      </a:r>
                    </a:p>
                    <a:p>
                      <a:endParaRPr lang="en-US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Vitamin B12 Deficiency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Any condition that increase the risk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of lactic acidosis</a:t>
                      </a:r>
                    </a:p>
                    <a:p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Renal failure [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Creatinine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 &gt; 1.5 mg/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dL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]</a:t>
                      </a:r>
                    </a:p>
                    <a:p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Severe Lung disease</a:t>
                      </a:r>
                    </a:p>
                    <a:p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Severe liver disease</a:t>
                      </a:r>
                    </a:p>
                    <a:p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Congestive Heart failure</a:t>
                      </a:r>
                    </a:p>
                    <a:p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Chronic alcoholic</a:t>
                      </a:r>
                    </a:p>
                    <a:p>
                      <a:endParaRPr lang="en-US" baseline="0" dirty="0" smtClean="0">
                        <a:latin typeface="Bookman Old Style" pitchFamily="18" charset="0"/>
                      </a:endParaRPr>
                    </a:p>
                    <a:p>
                      <a:r>
                        <a:rPr lang="en-US" baseline="0" dirty="0" smtClean="0">
                          <a:latin typeface="Bookman Old Style" pitchFamily="18" charset="0"/>
                        </a:rPr>
                        <a:t>Elderly 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056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2.OCTREOTIDE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Mechanism of Action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Stimulates SST-2 / 5 [</a:t>
            </a:r>
            <a:r>
              <a:rPr lang="en-US" dirty="0" err="1" smtClean="0">
                <a:latin typeface="Bookman Old Style" pitchFamily="18" charset="0"/>
              </a:rPr>
              <a:t>Gi</a:t>
            </a:r>
            <a:r>
              <a:rPr lang="en-US" dirty="0" smtClean="0">
                <a:latin typeface="Bookman Old Style" pitchFamily="18" charset="0"/>
              </a:rPr>
              <a:t>] receptors that decreases GH/TSH secretion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Decreased insulin and glucagon secretion.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Decreased gastrin and secretin secretion.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21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Bookman Old Style" pitchFamily="18" charset="0"/>
              </a:rPr>
              <a:t>Commonly used as Drug of choice in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Acromegaly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Gigantism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Acute </a:t>
            </a:r>
            <a:r>
              <a:rPr lang="en-US" dirty="0" err="1" smtClean="0">
                <a:latin typeface="Bookman Old Style" pitchFamily="18" charset="0"/>
              </a:rPr>
              <a:t>variceal</a:t>
            </a:r>
            <a:r>
              <a:rPr lang="en-US" dirty="0" smtClean="0">
                <a:latin typeface="Bookman Old Style" pitchFamily="18" charset="0"/>
              </a:rPr>
              <a:t> bleeding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Decreased bleeding in pancreatic surgery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>
                <a:latin typeface="Bookman Old Style" pitchFamily="18" charset="0"/>
              </a:rPr>
              <a:t>Secretory </a:t>
            </a:r>
            <a:r>
              <a:rPr lang="en-US" dirty="0" err="1" smtClean="0">
                <a:latin typeface="Bookman Old Style" pitchFamily="18" charset="0"/>
              </a:rPr>
              <a:t>diarrhoea</a:t>
            </a:r>
            <a:endParaRPr lang="en-US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err="1" smtClean="0">
                <a:latin typeface="Bookman Old Style" pitchFamily="18" charset="0"/>
              </a:rPr>
              <a:t>Glucagonoma</a:t>
            </a:r>
            <a:endParaRPr lang="en-US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err="1" smtClean="0">
                <a:latin typeface="Bookman Old Style" pitchFamily="18" charset="0"/>
              </a:rPr>
              <a:t>VIPoma</a:t>
            </a:r>
            <a:endParaRPr lang="en-US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err="1" smtClean="0">
                <a:latin typeface="Bookman Old Style" pitchFamily="18" charset="0"/>
              </a:rPr>
              <a:t>Somatostatinoma</a:t>
            </a:r>
            <a:endParaRPr lang="en-US" dirty="0" smtClean="0">
              <a:latin typeface="Bookman Old Style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dirty="0" err="1" smtClean="0">
                <a:latin typeface="Bookman Old Style" pitchFamily="18" charset="0"/>
              </a:rPr>
              <a:t>GRFoma</a:t>
            </a:r>
            <a:endParaRPr lang="en-US" dirty="0" smtClean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8746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Bookman Old Style" pitchFamily="18" charset="0"/>
              </a:rPr>
              <a:t>Other uses</a:t>
            </a:r>
          </a:p>
          <a:p>
            <a:pPr marL="0" indent="0">
              <a:buNone/>
            </a:pPr>
            <a:r>
              <a:rPr lang="en-US" dirty="0" err="1" smtClean="0">
                <a:latin typeface="Bookman Old Style" pitchFamily="18" charset="0"/>
              </a:rPr>
              <a:t>Insulinoma</a:t>
            </a:r>
            <a:endParaRPr lang="en-US" dirty="0" smtClean="0">
              <a:latin typeface="Bookman Old Style" pitchFamily="18" charset="0"/>
            </a:endParaRPr>
          </a:p>
          <a:p>
            <a:pPr marL="0" indent="0">
              <a:buNone/>
            </a:pPr>
            <a:r>
              <a:rPr lang="en-US" dirty="0" err="1" smtClean="0">
                <a:latin typeface="Bookman Old Style" pitchFamily="18" charset="0"/>
              </a:rPr>
              <a:t>Thyrotrope</a:t>
            </a:r>
            <a:r>
              <a:rPr lang="en-US" dirty="0" smtClean="0">
                <a:latin typeface="Bookman Old Style" pitchFamily="18" charset="0"/>
              </a:rPr>
              <a:t> adenoma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Carcinoid tumor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Radiolabelled </a:t>
            </a:r>
            <a:r>
              <a:rPr lang="en-US" dirty="0" err="1" smtClean="0">
                <a:latin typeface="Bookman Old Style" pitchFamily="18" charset="0"/>
              </a:rPr>
              <a:t>octreotide</a:t>
            </a:r>
            <a:r>
              <a:rPr lang="en-US" dirty="0" smtClean="0">
                <a:latin typeface="Bookman Old Style" pitchFamily="18" charset="0"/>
              </a:rPr>
              <a:t> is used for diagnosis of Carcinoid tumor and Pituitary Adenoma</a:t>
            </a:r>
            <a:endParaRPr lang="en-US" dirty="0">
              <a:latin typeface="Bookman Old Styl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441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Bookman Old Style" pitchFamily="18" charset="0"/>
              </a:rPr>
              <a:t>Side effects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GIT upset most common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Gallstones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Hypothyroidism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CVS- </a:t>
            </a:r>
            <a:r>
              <a:rPr lang="en-US" dirty="0" err="1" smtClean="0">
                <a:latin typeface="Bookman Old Style" pitchFamily="18" charset="0"/>
              </a:rPr>
              <a:t>Bradycardia</a:t>
            </a:r>
            <a:r>
              <a:rPr lang="en-US" dirty="0" smtClean="0">
                <a:latin typeface="Bookman Old Style" pitchFamily="18" charset="0"/>
              </a:rPr>
              <a:t> , QT prolongation.</a:t>
            </a:r>
          </a:p>
          <a:p>
            <a:pPr marL="0" indent="0">
              <a:buNone/>
            </a:pPr>
            <a:r>
              <a:rPr lang="en-US" dirty="0" err="1" smtClean="0">
                <a:latin typeface="Bookman Old Style" pitchFamily="18" charset="0"/>
              </a:rPr>
              <a:t>Dysglycemia</a:t>
            </a:r>
            <a:r>
              <a:rPr lang="en-US" dirty="0" smtClean="0">
                <a:latin typeface="Bookman Old Style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208588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ookman Old Style" pitchFamily="18" charset="0"/>
              </a:rPr>
              <a:t>3.ASPIRIN</a:t>
            </a:r>
            <a:endParaRPr lang="en-US" dirty="0">
              <a:latin typeface="Bookman Old Styl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Bookman Old Style" pitchFamily="18" charset="0"/>
              </a:rPr>
              <a:t>MOA</a:t>
            </a:r>
            <a:r>
              <a:rPr lang="en-US" dirty="0" smtClean="0">
                <a:latin typeface="Bookman Old Style" pitchFamily="18" charset="0"/>
              </a:rPr>
              <a:t> – Irreversible inhibitor of COX.</a:t>
            </a:r>
          </a:p>
          <a:p>
            <a:pPr marL="0" indent="0">
              <a:buNone/>
            </a:pPr>
            <a:r>
              <a:rPr lang="en-US" dirty="0" smtClean="0">
                <a:latin typeface="Bookman Old Style" pitchFamily="18" charset="0"/>
              </a:rPr>
              <a:t>  Effect </a:t>
            </a:r>
            <a:endParaRPr lang="en-US" dirty="0">
              <a:latin typeface="Bookman Old Style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608391"/>
              </p:ext>
            </p:extLst>
          </p:nvPr>
        </p:nvGraphicFramePr>
        <p:xfrm>
          <a:off x="381000" y="2819400"/>
          <a:ext cx="8610600" cy="3093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300"/>
                <a:gridCol w="4305300"/>
              </a:tblGrid>
              <a:tr h="10312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Analgesic and Antipyretic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325 to 1000 mg every 4 – 6 hours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0312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Anti inflammatory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High dose of 3 to 4 gram per day.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0312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Anti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</a:t>
                      </a:r>
                      <a:r>
                        <a:rPr lang="en-US" baseline="0" dirty="0" err="1" smtClean="0">
                          <a:latin typeface="Bookman Old Style" pitchFamily="18" charset="0"/>
                        </a:rPr>
                        <a:t>aggregant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Bookman Old Style" pitchFamily="18" charset="0"/>
                        </a:rPr>
                        <a:t>Low</a:t>
                      </a:r>
                      <a:r>
                        <a:rPr lang="en-US" baseline="0" dirty="0" smtClean="0">
                          <a:latin typeface="Bookman Old Style" pitchFamily="18" charset="0"/>
                        </a:rPr>
                        <a:t> dose  75 mg to 325 mg per day</a:t>
                      </a:r>
                      <a:endParaRPr lang="en-US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2329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1172</Words>
  <Application>Microsoft Office PowerPoint</Application>
  <PresentationFormat>On-screen Show (4:3)</PresentationFormat>
  <Paragraphs>347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SYMPOSIUM- Fifth Medical unit  MULTITASKERS OF MEDICINE</vt:lpstr>
      <vt:lpstr>1.METFORMIN</vt:lpstr>
      <vt:lpstr>PowerPoint Presentation</vt:lpstr>
      <vt:lpstr>PowerPoint Presentation</vt:lpstr>
      <vt:lpstr>2.OCTREOTIDE</vt:lpstr>
      <vt:lpstr>PowerPoint Presentation</vt:lpstr>
      <vt:lpstr>PowerPoint Presentation</vt:lpstr>
      <vt:lpstr>PowerPoint Presentation</vt:lpstr>
      <vt:lpstr>3.ASPIRIN</vt:lpstr>
      <vt:lpstr>PowerPoint Presentation</vt:lpstr>
      <vt:lpstr>PowerPoint Presentation</vt:lpstr>
      <vt:lpstr>PowerPoint Presentation</vt:lpstr>
      <vt:lpstr>4.METHOTREXATE</vt:lpstr>
      <vt:lpstr>PowerPoint Presentation</vt:lpstr>
      <vt:lpstr>PowerPoint Presentation</vt:lpstr>
      <vt:lpstr>5.CYCLOSPORINE</vt:lpstr>
      <vt:lpstr>PowerPoint Presentation</vt:lpstr>
      <vt:lpstr>PowerPoint Presentation</vt:lpstr>
      <vt:lpstr>6.GLUCOCORTICOIDS</vt:lpstr>
      <vt:lpstr>PowerPoint Presentation</vt:lpstr>
      <vt:lpstr>PowerPoint Presentation</vt:lpstr>
      <vt:lpstr>7.Goserelin – GnRH Agonist</vt:lpstr>
      <vt:lpstr>PowerPoint Presentation</vt:lpstr>
      <vt:lpstr>8.BISPHOSPHONATES</vt:lpstr>
      <vt:lpstr>PowerPoint Presentation</vt:lpstr>
      <vt:lpstr>PowerPoint Presentation</vt:lpstr>
      <vt:lpstr>PowerPoint Presentation</vt:lpstr>
      <vt:lpstr>9.HEPARIN</vt:lpstr>
      <vt:lpstr>PowerPoint Presentation</vt:lpstr>
      <vt:lpstr>10.WARFARIN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SYMPOSIUM- Fifth Medical unit</dc:title>
  <dc:creator>ADMIN</dc:creator>
  <cp:lastModifiedBy>ADMIN</cp:lastModifiedBy>
  <cp:revision>36</cp:revision>
  <dcterms:created xsi:type="dcterms:W3CDTF">2025-08-14T15:26:41Z</dcterms:created>
  <dcterms:modified xsi:type="dcterms:W3CDTF">2025-08-29T19:38:31Z</dcterms:modified>
</cp:coreProperties>
</file>