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4"/>
  </p:notesMasterIdLst>
  <p:sldIdLst>
    <p:sldId id="256" r:id="rId2"/>
    <p:sldId id="257" r:id="rId3"/>
    <p:sldId id="278" r:id="rId4"/>
    <p:sldId id="258" r:id="rId5"/>
    <p:sldId id="260" r:id="rId6"/>
    <p:sldId id="261" r:id="rId7"/>
    <p:sldId id="262" r:id="rId8"/>
    <p:sldId id="263" r:id="rId9"/>
    <p:sldId id="291" r:id="rId10"/>
    <p:sldId id="266" r:id="rId11"/>
    <p:sldId id="269" r:id="rId12"/>
    <p:sldId id="268" r:id="rId13"/>
    <p:sldId id="267" r:id="rId14"/>
    <p:sldId id="271" r:id="rId15"/>
    <p:sldId id="272" r:id="rId16"/>
    <p:sldId id="273" r:id="rId17"/>
    <p:sldId id="276" r:id="rId18"/>
    <p:sldId id="274" r:id="rId19"/>
    <p:sldId id="275" r:id="rId20"/>
    <p:sldId id="279" r:id="rId21"/>
    <p:sldId id="280" r:id="rId22"/>
    <p:sldId id="281" r:id="rId23"/>
    <p:sldId id="284" r:id="rId24"/>
    <p:sldId id="282" r:id="rId25"/>
    <p:sldId id="283" r:id="rId26"/>
    <p:sldId id="285" r:id="rId27"/>
    <p:sldId id="286" r:id="rId28"/>
    <p:sldId id="290" r:id="rId29"/>
    <p:sldId id="289" r:id="rId30"/>
    <p:sldId id="292" r:id="rId31"/>
    <p:sldId id="293" r:id="rId32"/>
    <p:sldId id="294" r:id="rId33"/>
    <p:sldId id="296" r:id="rId34"/>
    <p:sldId id="297" r:id="rId35"/>
    <p:sldId id="298" r:id="rId36"/>
    <p:sldId id="299" r:id="rId37"/>
    <p:sldId id="305" r:id="rId38"/>
    <p:sldId id="300" r:id="rId39"/>
    <p:sldId id="301" r:id="rId40"/>
    <p:sldId id="304" r:id="rId41"/>
    <p:sldId id="302" r:id="rId42"/>
    <p:sldId id="303" r:id="rId43"/>
    <p:sldId id="306" r:id="rId44"/>
    <p:sldId id="288" r:id="rId45"/>
    <p:sldId id="308" r:id="rId46"/>
    <p:sldId id="313" r:id="rId47"/>
    <p:sldId id="309" r:id="rId48"/>
    <p:sldId id="310" r:id="rId49"/>
    <p:sldId id="314" r:id="rId50"/>
    <p:sldId id="312" r:id="rId51"/>
    <p:sldId id="315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1" autoAdjust="0"/>
    <p:restoredTop sz="94660"/>
  </p:normalViewPr>
  <p:slideViewPr>
    <p:cSldViewPr>
      <p:cViewPr>
        <p:scale>
          <a:sx n="76" d="100"/>
          <a:sy n="76" d="100"/>
        </p:scale>
        <p:origin x="-852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ECD38-50D6-45D9-B113-52000EC666EB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F27E9-73C6-4D34-9909-EDC317B757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211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810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795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42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226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563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717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73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41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760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705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016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2B770-9DBA-4E0C-A091-F32041D872DE}" type="datetimeFigureOut">
              <a:rPr lang="en-IN" smtClean="0"/>
              <a:t>13-12-2023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FEEAE-CD33-4A29-8DDE-02AD3D8624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25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8305800" cy="1981200"/>
          </a:xfrm>
        </p:spPr>
        <p:txBody>
          <a:bodyPr/>
          <a:lstStyle/>
          <a:p>
            <a:r>
              <a:rPr lang="en-US" dirty="0"/>
              <a:t>CASE SERIES ON EXTRACRANIAL INTERNAL CAROTID ARTERIOPATHY IN YOUNG ADULTS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173416" cy="2563266"/>
          </a:xfrm>
        </p:spPr>
        <p:txBody>
          <a:bodyPr>
            <a:noAutofit/>
          </a:bodyPr>
          <a:lstStyle/>
          <a:p>
            <a:pPr algn="r"/>
            <a:r>
              <a:rPr lang="en-US" sz="2000" b="1" dirty="0"/>
              <a:t>CHIEF PROF:    </a:t>
            </a:r>
            <a:r>
              <a:rPr lang="en-US" sz="2000" b="1" dirty="0" err="1"/>
              <a:t>Dr.DAVID</a:t>
            </a:r>
            <a:r>
              <a:rPr lang="en-US" sz="2000" b="1" dirty="0"/>
              <a:t> PRADEEP KUMAR M.D,MRCP</a:t>
            </a:r>
          </a:p>
          <a:p>
            <a:r>
              <a:rPr lang="en-US" sz="2000" b="1" dirty="0"/>
              <a:t>ASST PROF:   </a:t>
            </a:r>
            <a:r>
              <a:rPr lang="en-US" sz="2000" b="1" dirty="0" err="1"/>
              <a:t>Dr.RAGHAVAN</a:t>
            </a:r>
            <a:r>
              <a:rPr lang="en-US" sz="2000" b="1" dirty="0"/>
              <a:t> M.D</a:t>
            </a:r>
          </a:p>
          <a:p>
            <a:r>
              <a:rPr lang="en-US" sz="2000" b="1" dirty="0"/>
              <a:t>   ASST PROF:   </a:t>
            </a:r>
            <a:r>
              <a:rPr lang="en-US" sz="2000" b="1" dirty="0" err="1"/>
              <a:t>Dr.RAM</a:t>
            </a:r>
            <a:r>
              <a:rPr lang="en-US" sz="2000" b="1" dirty="0"/>
              <a:t> KUMAR M.D </a:t>
            </a:r>
          </a:p>
          <a:p>
            <a:r>
              <a:rPr lang="en-US" sz="2000" b="1" dirty="0"/>
              <a:t>        ASST PROF:  </a:t>
            </a:r>
            <a:r>
              <a:rPr lang="en-US" sz="2000" b="1" dirty="0" err="1"/>
              <a:t>Dr.NASEEMA</a:t>
            </a:r>
            <a:r>
              <a:rPr lang="en-US" sz="2000" b="1" dirty="0"/>
              <a:t> BANU M.D</a:t>
            </a:r>
          </a:p>
          <a:p>
            <a:r>
              <a:rPr lang="en-US" sz="2000" b="1" dirty="0"/>
              <a:t>  ASST PROF:    </a:t>
            </a:r>
            <a:r>
              <a:rPr lang="en-US" sz="2000" b="1" dirty="0" err="1"/>
              <a:t>Dr.NABIL</a:t>
            </a:r>
            <a:r>
              <a:rPr lang="en-US" sz="2000" b="1" dirty="0"/>
              <a:t> FAYAZ M.D</a:t>
            </a:r>
          </a:p>
          <a:p>
            <a:pPr algn="r"/>
            <a:r>
              <a:rPr lang="en-US" sz="2000" b="1" dirty="0"/>
              <a:t>PRESENTOR: </a:t>
            </a:r>
            <a:r>
              <a:rPr lang="en-US" sz="2000" b="1" dirty="0" err="1"/>
              <a:t>Dr.HAMITH</a:t>
            </a:r>
            <a:r>
              <a:rPr lang="en-US" sz="2000" b="1" dirty="0"/>
              <a:t> MUJAMMIL KHAN PG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20617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692696"/>
            <a:ext cx="8335838" cy="2243907"/>
          </a:xfrm>
        </p:spPr>
        <p:txBody>
          <a:bodyPr>
            <a:normAutofit/>
          </a:bodyPr>
          <a:lstStyle/>
          <a:p>
            <a:r>
              <a:rPr lang="en-US" sz="2800" dirty="0"/>
              <a:t>Motor examination: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64640"/>
              </p:ext>
            </p:extLst>
          </p:nvPr>
        </p:nvGraphicFramePr>
        <p:xfrm>
          <a:off x="323528" y="1844824"/>
          <a:ext cx="8352929" cy="432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4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71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45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dirty="0"/>
                        <a:t>BULK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dirty="0"/>
                        <a:t>TONE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Hypertonia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Normal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Hypertonia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Normal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dirty="0"/>
                        <a:t>DTR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dirty="0"/>
                        <a:t>PLANTAR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Extensor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Flexor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en-US" dirty="0"/>
                        <a:t>PUPIL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3.5mm RTL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3.5mm</a:t>
                      </a:r>
                      <a:r>
                        <a:rPr lang="en-US" baseline="0" dirty="0"/>
                        <a:t> RTL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6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CEREBELLUM </a:t>
            </a:r>
            <a:r>
              <a:rPr lang="en-US" sz="2800" dirty="0"/>
              <a:t>– no </a:t>
            </a:r>
            <a:r>
              <a:rPr lang="en-US" sz="2800" dirty="0" err="1"/>
              <a:t>nystagmus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                      Gait – could not be </a:t>
            </a:r>
            <a:r>
              <a:rPr lang="en-US" sz="2800" dirty="0" smtClean="0"/>
              <a:t>assessed</a:t>
            </a:r>
          </a:p>
          <a:p>
            <a:pPr marL="0" indent="0">
              <a:buNone/>
            </a:pPr>
            <a:r>
              <a:rPr lang="en-US" sz="2800" dirty="0" smtClean="0"/>
              <a:t>EXTRAPYRAMIDAL- no involuntary movements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MENINGEAL SIGNS-</a:t>
            </a:r>
          </a:p>
          <a:p>
            <a:pPr marL="0" indent="0">
              <a:buNone/>
            </a:pPr>
            <a:r>
              <a:rPr lang="en-US" sz="2800" dirty="0"/>
              <a:t>                         No neck stiffness</a:t>
            </a:r>
          </a:p>
          <a:p>
            <a:pPr marL="0" indent="0">
              <a:buNone/>
            </a:pPr>
            <a:r>
              <a:rPr lang="en-US" sz="2800" dirty="0"/>
              <a:t>                         </a:t>
            </a:r>
            <a:r>
              <a:rPr lang="en-US" sz="2800" dirty="0" err="1"/>
              <a:t>Kernig’s</a:t>
            </a:r>
            <a:r>
              <a:rPr lang="en-US" sz="2800" dirty="0"/>
              <a:t> sign - Negative</a:t>
            </a:r>
          </a:p>
          <a:p>
            <a:pPr marL="0" indent="0">
              <a:buNone/>
            </a:pPr>
            <a:r>
              <a:rPr lang="en-US" sz="2800" dirty="0"/>
              <a:t>                         </a:t>
            </a:r>
            <a:r>
              <a:rPr lang="en-US" sz="2800" dirty="0" err="1"/>
              <a:t>Brudzinski’s</a:t>
            </a:r>
            <a:r>
              <a:rPr lang="en-US" sz="2800" dirty="0"/>
              <a:t> sign - Negative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724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OTHER  SYSTEM  EXAMINATION</a:t>
            </a:r>
            <a:endParaRPr lang="en-IN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CVS- S1, S2 Heard</a:t>
            </a:r>
          </a:p>
          <a:p>
            <a:pPr marL="0" indent="0">
              <a:buNone/>
            </a:pPr>
            <a:r>
              <a:rPr lang="en-US" sz="3200" dirty="0"/>
              <a:t>              No murmur</a:t>
            </a:r>
          </a:p>
          <a:p>
            <a:r>
              <a:rPr lang="en-US" sz="3200" dirty="0"/>
              <a:t>RS- Bilateral Air entry </a:t>
            </a:r>
          </a:p>
          <a:p>
            <a:pPr marL="0" indent="0">
              <a:buNone/>
            </a:pPr>
            <a:r>
              <a:rPr lang="en-US" sz="3200" dirty="0"/>
              <a:t>              No added sounds</a:t>
            </a:r>
          </a:p>
          <a:p>
            <a:r>
              <a:rPr lang="en-US" sz="3200" dirty="0" smtClean="0"/>
              <a:t>Abdomen- </a:t>
            </a:r>
            <a:r>
              <a:rPr lang="en-US" sz="3200" dirty="0"/>
              <a:t>Soft, BS normal</a:t>
            </a:r>
          </a:p>
          <a:p>
            <a:pPr marL="0" indent="0">
              <a:buNone/>
            </a:pPr>
            <a:r>
              <a:rPr lang="en-US" sz="3200" dirty="0"/>
              <a:t>              No </a:t>
            </a:r>
            <a:r>
              <a:rPr lang="en-US" sz="3200" dirty="0" err="1"/>
              <a:t>organomegaly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1628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INVESTIGATIONS</a:t>
            </a:r>
            <a:endParaRPr lang="en-IN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761069"/>
              </p:ext>
            </p:extLst>
          </p:nvPr>
        </p:nvGraphicFramePr>
        <p:xfrm>
          <a:off x="457200" y="1524000"/>
          <a:ext cx="7715200" cy="511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9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5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88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88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30/11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03/12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06/12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11600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11800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4,39,000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3,18,000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dirty="0" smtClean="0"/>
                        <a:t>,09,000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UREA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CREATININE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Na+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Ca2+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mm/</a:t>
                      </a:r>
                      <a:r>
                        <a:rPr lang="en-US" dirty="0" err="1"/>
                        <a:t>hr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 mm/</a:t>
                      </a:r>
                      <a:r>
                        <a:rPr lang="en-US" dirty="0" err="1"/>
                        <a:t>hr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Negative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Negative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APLA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Report</a:t>
                      </a:r>
                      <a:r>
                        <a:rPr lang="en-US" baseline="0" dirty="0"/>
                        <a:t> awaited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3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74812"/>
              </p:ext>
            </p:extLst>
          </p:nvPr>
        </p:nvGraphicFramePr>
        <p:xfrm>
          <a:off x="467544" y="476672"/>
          <a:ext cx="82296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TOT. 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DIR. 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IND. 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SGOT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SGPT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APTT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28.9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RBS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TOT.</a:t>
                      </a:r>
                      <a:r>
                        <a:rPr lang="en-US" sz="1400" b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CHOLESTEROL</a:t>
                      </a:r>
                      <a:endParaRPr lang="en-IN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139</a:t>
                      </a:r>
                      <a:endParaRPr lang="en-IN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TGL</a:t>
                      </a:r>
                      <a:endParaRPr lang="en-IN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55</a:t>
                      </a:r>
                      <a:endParaRPr lang="en-IN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HDL</a:t>
                      </a:r>
                      <a:endParaRPr lang="en-IN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C00000"/>
                          </a:solidFill>
                        </a:rPr>
                        <a:t>40</a:t>
                      </a:r>
                      <a:endParaRPr lang="en-IN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3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433674"/>
              </p:ext>
            </p:extLst>
          </p:nvPr>
        </p:nvGraphicFramePr>
        <p:xfrm>
          <a:off x="628650" y="1825625"/>
          <a:ext cx="78867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43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7630" marR="8763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HBsAg</a:t>
                      </a:r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NEGATIVE</a:t>
                      </a:r>
                      <a:endParaRPr lang="en-IN" dirty="0"/>
                    </a:p>
                  </a:txBody>
                  <a:tcPr marL="87630" marR="8763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HCV</a:t>
                      </a:r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NEGATIVE</a:t>
                      </a:r>
                      <a:endParaRPr lang="en-IN" dirty="0"/>
                    </a:p>
                  </a:txBody>
                  <a:tcPr marL="87630" marR="8763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HIV</a:t>
                      </a:r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 REACTIVE</a:t>
                      </a:r>
                      <a:endParaRPr lang="en-IN" dirty="0"/>
                    </a:p>
                  </a:txBody>
                  <a:tcPr marL="87630" marR="8763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TPHA &amp; RPR</a:t>
                      </a:r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 REACTIVE</a:t>
                      </a:r>
                      <a:endParaRPr lang="en-IN" dirty="0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TSH</a:t>
                      </a:r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 IU/ml</a:t>
                      </a:r>
                      <a:endParaRPr lang="en-IN" dirty="0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Sr.Homocysteine</a:t>
                      </a:r>
                      <a:endParaRPr lang="en-IN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umol</a:t>
                      </a:r>
                      <a:r>
                        <a:rPr lang="en-US" dirty="0" smtClean="0"/>
                        <a:t>/L</a:t>
                      </a:r>
                      <a:r>
                        <a:rPr lang="en-US" baseline="0" dirty="0" smtClean="0"/>
                        <a:t>  (5.4 to 16.2)</a:t>
                      </a:r>
                      <a:endParaRPr lang="en-IN" dirty="0"/>
                    </a:p>
                  </a:txBody>
                  <a:tcPr marL="87630" marR="8763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5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CT BRAIN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7797187" cy="4797389"/>
          </a:xfrm>
        </p:spPr>
      </p:pic>
    </p:spTree>
    <p:extLst>
      <p:ext uri="{BB962C8B-B14F-4D97-AF65-F5344CB8AC3E}">
        <p14:creationId xmlns:p14="http://schemas.microsoft.com/office/powerpoint/2010/main" val="135924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 b="21803"/>
          <a:stretch/>
        </p:blipFill>
        <p:spPr>
          <a:xfrm>
            <a:off x="467544" y="814192"/>
            <a:ext cx="8064896" cy="5783160"/>
          </a:xfrm>
        </p:spPr>
      </p:pic>
    </p:spTree>
    <p:extLst>
      <p:ext uri="{BB962C8B-B14F-4D97-AF65-F5344CB8AC3E}">
        <p14:creationId xmlns:p14="http://schemas.microsoft.com/office/powerpoint/2010/main" val="153248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MRI BRAIN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54981"/>
            <a:ext cx="8030716" cy="4752528"/>
          </a:xfrm>
        </p:spPr>
      </p:pic>
    </p:spTree>
    <p:extLst>
      <p:ext uri="{BB962C8B-B14F-4D97-AF65-F5344CB8AC3E}">
        <p14:creationId xmlns:p14="http://schemas.microsoft.com/office/powerpoint/2010/main" val="34226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8" y="1690689"/>
            <a:ext cx="7886700" cy="3930276"/>
          </a:xfrm>
        </p:spPr>
      </p:pic>
    </p:spTree>
    <p:extLst>
      <p:ext uri="{BB962C8B-B14F-4D97-AF65-F5344CB8AC3E}">
        <p14:creationId xmlns:p14="http://schemas.microsoft.com/office/powerpoint/2010/main" val="39768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CHIEF COMPLAINTS</a:t>
            </a:r>
            <a:endParaRPr lang="en-IN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A 33 years old male bought to our triage on 30/11/23, with</a:t>
            </a:r>
          </a:p>
          <a:p>
            <a:pPr>
              <a:buFont typeface="Wingdings" pitchFamily="2" charset="2"/>
              <a:buChar char="q"/>
            </a:pPr>
            <a:r>
              <a:rPr lang="en-US" sz="3600" b="1" dirty="0"/>
              <a:t>Right sided weakness and </a:t>
            </a:r>
          </a:p>
          <a:p>
            <a:pPr>
              <a:buFont typeface="Wingdings" pitchFamily="2" charset="2"/>
              <a:buChar char="q"/>
            </a:pPr>
            <a:r>
              <a:rPr lang="en-US" sz="3600" b="1" dirty="0"/>
              <a:t>altered sensorium </a:t>
            </a:r>
            <a:r>
              <a:rPr lang="en-US" sz="3600" b="1" dirty="0" smtClean="0"/>
              <a:t> </a:t>
            </a:r>
          </a:p>
          <a:p>
            <a:pPr marL="0" indent="0">
              <a:buNone/>
            </a:pPr>
            <a:r>
              <a:rPr lang="en-US" sz="3600" b="1" dirty="0" smtClean="0"/>
              <a:t>                  for 1 day</a:t>
            </a:r>
            <a:endParaRPr lang="en-US" sz="3600" b="1" dirty="0"/>
          </a:p>
          <a:p>
            <a:pPr marL="0" indent="0">
              <a:buNone/>
            </a:pPr>
            <a:endParaRPr lang="en-IN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NEUROPHYSICIAN OPINION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2"/>
          <a:stretch/>
        </p:blipFill>
        <p:spPr>
          <a:xfrm>
            <a:off x="323528" y="1628800"/>
            <a:ext cx="8496944" cy="5112568"/>
          </a:xfrm>
        </p:spPr>
      </p:pic>
      <p:sp>
        <p:nvSpPr>
          <p:cNvPr id="3" name="Rectangle 2"/>
          <p:cNvSpPr/>
          <p:nvPr/>
        </p:nvSpPr>
        <p:spPr>
          <a:xfrm>
            <a:off x="3995936" y="5733256"/>
            <a:ext cx="2736304" cy="4320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5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67544" y="1399961"/>
            <a:ext cx="3868340" cy="936104"/>
          </a:xfrm>
        </p:spPr>
        <p:txBody>
          <a:bodyPr>
            <a:normAutofit/>
          </a:bodyPr>
          <a:lstStyle/>
          <a:p>
            <a:r>
              <a:rPr lang="en-US" sz="2800" dirty="0"/>
              <a:t>CARDIOLOGY OPINION</a:t>
            </a:r>
            <a:endParaRPr lang="en-IN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 RWMA</a:t>
            </a:r>
          </a:p>
          <a:p>
            <a:r>
              <a:rPr lang="en-US" dirty="0"/>
              <a:t>NORMAL BIVENTRICULAR FUNCTION</a:t>
            </a:r>
          </a:p>
          <a:p>
            <a:r>
              <a:rPr lang="en-US" dirty="0"/>
              <a:t>LVEF- 66%</a:t>
            </a:r>
          </a:p>
          <a:p>
            <a:r>
              <a:rPr lang="en-US" dirty="0"/>
              <a:t>NO MR/TR, All valves are normal</a:t>
            </a:r>
            <a:endParaRPr lang="en-IN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94193" y="1485440"/>
            <a:ext cx="3864039" cy="850625"/>
          </a:xfrm>
        </p:spPr>
        <p:txBody>
          <a:bodyPr>
            <a:normAutofit/>
          </a:bodyPr>
          <a:lstStyle/>
          <a:p>
            <a:r>
              <a:rPr lang="en-US" sz="2800" dirty="0"/>
              <a:t>OPHTHAL OPINION</a:t>
            </a:r>
            <a:endParaRPr lang="en-IN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Normal fundus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4639554" y="3456379"/>
            <a:ext cx="2782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USG ABDOMEN AND PELVIS-</a:t>
            </a:r>
            <a:r>
              <a:rPr lang="en-US" dirty="0"/>
              <a:t> </a:t>
            </a:r>
            <a:endParaRPr lang="en-IN" dirty="0"/>
          </a:p>
          <a:p>
            <a:r>
              <a:rPr lang="en-US" sz="2000" dirty="0"/>
              <a:t>Nil significant abnormality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5143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CV DOPPLER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 b="16355"/>
          <a:stretch/>
        </p:blipFill>
        <p:spPr>
          <a:xfrm>
            <a:off x="683568" y="1484784"/>
            <a:ext cx="7488832" cy="5256584"/>
          </a:xfrm>
        </p:spPr>
      </p:pic>
      <p:sp>
        <p:nvSpPr>
          <p:cNvPr id="3" name="Rectangle 2"/>
          <p:cNvSpPr/>
          <p:nvPr/>
        </p:nvSpPr>
        <p:spPr>
          <a:xfrm>
            <a:off x="5940152" y="5877272"/>
            <a:ext cx="2160240" cy="8367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83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CT ANGIO REPORT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10106" r="2179" b="16447"/>
          <a:stretch/>
        </p:blipFill>
        <p:spPr>
          <a:xfrm>
            <a:off x="683568" y="1628800"/>
            <a:ext cx="7560839" cy="5112568"/>
          </a:xfrm>
        </p:spPr>
      </p:pic>
    </p:spTree>
    <p:extLst>
      <p:ext uri="{BB962C8B-B14F-4D97-AF65-F5344CB8AC3E}">
        <p14:creationId xmlns:p14="http://schemas.microsoft.com/office/powerpoint/2010/main" val="10050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CT ANGIOGRAM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032448" cy="49786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64" y="1556792"/>
            <a:ext cx="3791986" cy="49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5126"/>
            <a:ext cx="7992888" cy="6160218"/>
          </a:xfrm>
        </p:spPr>
      </p:pic>
    </p:spTree>
    <p:extLst>
      <p:ext uri="{BB962C8B-B14F-4D97-AF65-F5344CB8AC3E}">
        <p14:creationId xmlns:p14="http://schemas.microsoft.com/office/powerpoint/2010/main" val="23679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VASCULAR SURGEON OPINION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/>
          <a:stretch/>
        </p:blipFill>
        <p:spPr>
          <a:xfrm>
            <a:off x="539552" y="1484784"/>
            <a:ext cx="8136904" cy="5184576"/>
          </a:xfrm>
        </p:spPr>
      </p:pic>
    </p:spTree>
    <p:extLst>
      <p:ext uri="{BB962C8B-B14F-4D97-AF65-F5344CB8AC3E}">
        <p14:creationId xmlns:p14="http://schemas.microsoft.com/office/powerpoint/2010/main" val="8449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RHEUMATOLOGIST OPINION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72704"/>
            <a:ext cx="7886700" cy="4257180"/>
          </a:xfrm>
        </p:spPr>
      </p:pic>
    </p:spTree>
    <p:extLst>
      <p:ext uri="{BB962C8B-B14F-4D97-AF65-F5344CB8AC3E}">
        <p14:creationId xmlns:p14="http://schemas.microsoft.com/office/powerpoint/2010/main" val="10420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886700" cy="1325563"/>
          </a:xfrm>
        </p:spPr>
        <p:txBody>
          <a:bodyPr/>
          <a:lstStyle/>
          <a:p>
            <a:pPr algn="ctr"/>
            <a:r>
              <a:rPr lang="en-US" b="1" dirty="0"/>
              <a:t>NEUROPHYSICIAN REVIEW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>
          <a:xfrm>
            <a:off x="323528" y="1628800"/>
            <a:ext cx="8136904" cy="5112568"/>
          </a:xfrm>
        </p:spPr>
      </p:pic>
    </p:spTree>
    <p:extLst>
      <p:ext uri="{BB962C8B-B14F-4D97-AF65-F5344CB8AC3E}">
        <p14:creationId xmlns:p14="http://schemas.microsoft.com/office/powerpoint/2010/main" val="28800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TREATMENT GIVEN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INJ. MANNITOL 100ml TDS for 3 days</a:t>
            </a:r>
          </a:p>
          <a:p>
            <a:r>
              <a:rPr lang="en-US" dirty="0"/>
              <a:t>INJ. CEFTRIAXONE </a:t>
            </a:r>
            <a:r>
              <a:rPr lang="en-US" dirty="0" smtClean="0"/>
              <a:t>1G </a:t>
            </a:r>
            <a:r>
              <a:rPr lang="en-US" dirty="0"/>
              <a:t>iv </a:t>
            </a:r>
            <a:r>
              <a:rPr lang="en-US" dirty="0" err="1"/>
              <a:t>bd</a:t>
            </a:r>
            <a:r>
              <a:rPr lang="en-US" dirty="0"/>
              <a:t>  for 3 </a:t>
            </a:r>
            <a:r>
              <a:rPr lang="en-US" dirty="0" smtClean="0"/>
              <a:t>days</a:t>
            </a:r>
            <a:endParaRPr lang="en-US" dirty="0"/>
          </a:p>
          <a:p>
            <a:r>
              <a:rPr lang="en-US" dirty="0"/>
              <a:t>INJ.RANITIDINE 50mg iv </a:t>
            </a:r>
            <a:r>
              <a:rPr lang="en-US" dirty="0" err="1"/>
              <a:t>bd</a:t>
            </a:r>
            <a:r>
              <a:rPr lang="en-US" dirty="0"/>
              <a:t> </a:t>
            </a:r>
          </a:p>
          <a:p>
            <a:r>
              <a:rPr lang="en-US" dirty="0"/>
              <a:t>T. ASPIRIN 150mg     0-  1/2-  0</a:t>
            </a:r>
          </a:p>
          <a:p>
            <a:r>
              <a:rPr lang="en-US" dirty="0"/>
              <a:t>T. CLOPIDOGREL 75mg   0-1-0</a:t>
            </a:r>
          </a:p>
          <a:p>
            <a:r>
              <a:rPr lang="en-US" dirty="0"/>
              <a:t>T.ATORVOSTATIN 10mg   0-0-4</a:t>
            </a:r>
          </a:p>
          <a:p>
            <a:r>
              <a:rPr lang="en-US" dirty="0"/>
              <a:t>PHYSIOTHERAPY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44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HISTORY OF PRESENTING ILLNESS:</a:t>
            </a:r>
            <a:endParaRPr lang="en-IN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chemeClr val="accent2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dirty="0"/>
              <a:t>Normal before one day, he developed </a:t>
            </a:r>
          </a:p>
          <a:p>
            <a:pPr marL="0" indent="0">
              <a:buNone/>
            </a:pPr>
            <a:endParaRPr lang="en-US" sz="11200" dirty="0"/>
          </a:p>
          <a:p>
            <a:pPr marL="114300" indent="0">
              <a:buNone/>
            </a:pPr>
            <a:r>
              <a:rPr lang="en-US" sz="11200" dirty="0"/>
              <a:t>        Difficulty in using right upper </a:t>
            </a:r>
            <a:r>
              <a:rPr lang="en-US" sz="11200" dirty="0" smtClean="0"/>
              <a:t>limb 18hrs before admission </a:t>
            </a:r>
            <a:endParaRPr lang="en-US" sz="11200" dirty="0"/>
          </a:p>
          <a:p>
            <a:pPr marL="114300" indent="0">
              <a:buNone/>
            </a:pPr>
            <a:endParaRPr lang="en-US" sz="11200" dirty="0"/>
          </a:p>
          <a:p>
            <a:pPr marL="114300" indent="0">
              <a:buNone/>
            </a:pPr>
            <a:endParaRPr lang="en-US" sz="11200" dirty="0"/>
          </a:p>
          <a:p>
            <a:pPr marL="114300" indent="0">
              <a:buNone/>
            </a:pPr>
            <a:r>
              <a:rPr lang="en-US" sz="11200" dirty="0"/>
              <a:t>       H/O Weakness of right upper and lower limbs</a:t>
            </a:r>
          </a:p>
          <a:p>
            <a:pPr marL="114300" indent="0">
              <a:buNone/>
            </a:pPr>
            <a:r>
              <a:rPr lang="en-US" sz="11200" dirty="0"/>
              <a:t>                      </a:t>
            </a:r>
            <a:r>
              <a:rPr lang="en-US" sz="11200" dirty="0" smtClean="0"/>
              <a:t>     -gradually progressed and finally patient became bedridden</a:t>
            </a:r>
            <a:endParaRPr lang="en-US" sz="11200" dirty="0"/>
          </a:p>
          <a:p>
            <a:pPr marL="114300" indent="0">
              <a:buNone/>
            </a:pPr>
            <a:r>
              <a:rPr lang="en-US" sz="11200" dirty="0"/>
              <a:t>                   H/O altered sensorium</a:t>
            </a:r>
          </a:p>
          <a:p>
            <a:pPr marL="114300" indent="0">
              <a:buNone/>
            </a:pPr>
            <a:r>
              <a:rPr lang="en-US" sz="11200" dirty="0"/>
              <a:t>                   	    incontinence of urine</a:t>
            </a:r>
          </a:p>
          <a:p>
            <a:pPr marL="0" indent="0">
              <a:buNone/>
            </a:pPr>
            <a:r>
              <a:rPr lang="en-US" sz="6000" dirty="0"/>
              <a:t>                      </a:t>
            </a:r>
          </a:p>
          <a:p>
            <a:pPr marL="0" indent="0">
              <a:buNone/>
            </a:pPr>
            <a:r>
              <a:rPr lang="en-US" sz="6000" dirty="0"/>
              <a:t>                    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                   </a:t>
            </a:r>
          </a:p>
          <a:p>
            <a:pPr marL="114300" indent="0">
              <a:buNone/>
            </a:pPr>
            <a:r>
              <a:rPr lang="en-US" dirty="0"/>
              <a:t>                            </a:t>
            </a:r>
            <a:endParaRPr lang="en-IN" dirty="0"/>
          </a:p>
        </p:txBody>
      </p:sp>
      <p:sp>
        <p:nvSpPr>
          <p:cNvPr id="7" name="Down Arrow 6"/>
          <p:cNvSpPr/>
          <p:nvPr/>
        </p:nvSpPr>
        <p:spPr>
          <a:xfrm>
            <a:off x="4139952" y="2996952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67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2: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752528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/>
              <a:t>A 45 year old male bought to our </a:t>
            </a:r>
            <a:r>
              <a:rPr lang="en-US" sz="3400" dirty="0" smtClean="0"/>
              <a:t>triage on 30/11/23, with chief complaints of involuntary movements involving both upper limb and lower limb</a:t>
            </a:r>
          </a:p>
          <a:p>
            <a:pPr marL="0" indent="0">
              <a:buNone/>
            </a:pPr>
            <a:r>
              <a:rPr lang="en-US" sz="3400" dirty="0"/>
              <a:t> </a:t>
            </a:r>
            <a:r>
              <a:rPr lang="en-US" sz="3400" dirty="0" smtClean="0"/>
              <a:t>                  - </a:t>
            </a:r>
            <a:r>
              <a:rPr lang="en-US" sz="3400" dirty="0" err="1" smtClean="0"/>
              <a:t>a/w</a:t>
            </a:r>
            <a:r>
              <a:rPr lang="en-US" sz="3400" dirty="0" smtClean="0"/>
              <a:t> </a:t>
            </a:r>
            <a:r>
              <a:rPr lang="en-US" sz="3400" dirty="0" err="1" smtClean="0"/>
              <a:t>uprolling</a:t>
            </a:r>
            <a:r>
              <a:rPr lang="en-US" sz="3400" dirty="0" smtClean="0"/>
              <a:t> of eyeballs, tongue biting, frothing </a:t>
            </a:r>
          </a:p>
          <a:p>
            <a:pPr marL="0" indent="0">
              <a:buNone/>
            </a:pPr>
            <a:r>
              <a:rPr lang="en-US" sz="3400" dirty="0"/>
              <a:t> </a:t>
            </a:r>
            <a:r>
              <a:rPr lang="en-US" sz="3400" dirty="0" smtClean="0"/>
              <a:t>               </a:t>
            </a:r>
          </a:p>
          <a:p>
            <a:pPr marL="0" indent="0">
              <a:buNone/>
            </a:pPr>
            <a:r>
              <a:rPr lang="en-US" sz="3400" dirty="0"/>
              <a:t> </a:t>
            </a:r>
            <a:r>
              <a:rPr lang="en-US" sz="3400" dirty="0" smtClean="0"/>
              <a:t>                  - lasted for 1 day (controlled by </a:t>
            </a:r>
            <a:r>
              <a:rPr lang="en-US" sz="3400" dirty="0" err="1" smtClean="0"/>
              <a:t>continInj</a:t>
            </a:r>
            <a:r>
              <a:rPr lang="en-US" sz="3400" dirty="0" smtClean="0"/>
              <a:t> </a:t>
            </a:r>
            <a:r>
              <a:rPr lang="en-US" sz="3400" dirty="0" smtClean="0"/>
              <a:t>Midazolam infusion</a:t>
            </a:r>
            <a:r>
              <a:rPr lang="en-US" sz="3400" dirty="0" smtClean="0"/>
              <a:t>)</a:t>
            </a:r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/>
              <a:t> No H/O  fever</a:t>
            </a:r>
          </a:p>
          <a:p>
            <a:pPr marL="0" indent="0">
              <a:buNone/>
            </a:pPr>
            <a:r>
              <a:rPr lang="en-US" sz="3400" dirty="0"/>
              <a:t> No H/O  vomiting/ headache</a:t>
            </a:r>
          </a:p>
          <a:p>
            <a:pPr marL="0" indent="0">
              <a:buNone/>
            </a:pPr>
            <a:r>
              <a:rPr lang="en-US" sz="3400" dirty="0"/>
              <a:t> No H/O  head injury </a:t>
            </a:r>
          </a:p>
          <a:p>
            <a:pPr marL="0" indent="0">
              <a:buNone/>
            </a:pPr>
            <a:r>
              <a:rPr lang="en-US" sz="3400" dirty="0" smtClean="0"/>
              <a:t>No other relevant positive history</a:t>
            </a:r>
          </a:p>
          <a:p>
            <a:pPr marL="0" indent="0">
              <a:buNone/>
            </a:pPr>
            <a:endParaRPr lang="en-US" sz="3400" dirty="0"/>
          </a:p>
          <a:p>
            <a:r>
              <a:rPr lang="en-US" sz="3400" dirty="0"/>
              <a:t>No comorbidities present</a:t>
            </a:r>
          </a:p>
          <a:p>
            <a:endParaRPr lang="en-US" sz="3400" dirty="0"/>
          </a:p>
          <a:p>
            <a:r>
              <a:rPr lang="en-US" sz="3400" dirty="0" smtClean="0"/>
              <a:t>Chronic Alcoholic </a:t>
            </a:r>
            <a:r>
              <a:rPr lang="en-US" sz="3400" dirty="0"/>
              <a:t>and </a:t>
            </a:r>
            <a:r>
              <a:rPr lang="en-US" sz="3400" dirty="0" smtClean="0"/>
              <a:t>Smoker for past </a:t>
            </a:r>
            <a:r>
              <a:rPr lang="en-US" sz="3400" dirty="0" smtClean="0"/>
              <a:t>20 </a:t>
            </a:r>
            <a:r>
              <a:rPr lang="en-US" sz="3400" dirty="0" err="1" smtClean="0"/>
              <a:t>yrs</a:t>
            </a:r>
            <a:endParaRPr lang="en-US" sz="3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5088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7975798" cy="4548163"/>
          </a:xfrm>
        </p:spPr>
        <p:txBody>
          <a:bodyPr>
            <a:normAutofit/>
          </a:bodyPr>
          <a:lstStyle/>
          <a:p>
            <a:r>
              <a:rPr lang="en-US" dirty="0"/>
              <a:t> drowsy</a:t>
            </a:r>
          </a:p>
          <a:p>
            <a:r>
              <a:rPr lang="en-US" dirty="0"/>
              <a:t>Responding to painful stimuli</a:t>
            </a:r>
          </a:p>
          <a:p>
            <a:r>
              <a:rPr lang="en-US" dirty="0"/>
              <a:t>No pallor / icterus/ cyanosis</a:t>
            </a:r>
          </a:p>
          <a:p>
            <a:r>
              <a:rPr lang="en-US" dirty="0"/>
              <a:t>No pedal edema</a:t>
            </a:r>
          </a:p>
          <a:p>
            <a:r>
              <a:rPr lang="en-US" dirty="0"/>
              <a:t>No generalized lymphadenopathy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VITALS:</a:t>
            </a:r>
          </a:p>
          <a:p>
            <a:r>
              <a:rPr lang="en-US" sz="2000" dirty="0"/>
              <a:t>BP-120/80 mmHg</a:t>
            </a:r>
          </a:p>
          <a:p>
            <a:r>
              <a:rPr lang="en-US" sz="2000" dirty="0"/>
              <a:t>PR- 86/min</a:t>
            </a:r>
          </a:p>
          <a:p>
            <a:r>
              <a:rPr lang="en-US" sz="2000" dirty="0"/>
              <a:t>SpO2- 98% in </a:t>
            </a:r>
            <a:r>
              <a:rPr lang="en-US" sz="2000" dirty="0" err="1"/>
              <a:t>ra</a:t>
            </a:r>
            <a:endParaRPr lang="en-US" sz="2000" dirty="0"/>
          </a:p>
          <a:p>
            <a:r>
              <a:rPr lang="en-US" sz="2000" dirty="0"/>
              <a:t>CBG- 120 mg/dl</a:t>
            </a:r>
          </a:p>
          <a:p>
            <a:pPr marL="0" indent="0">
              <a:buNone/>
            </a:pP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1077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CNS EXAMINATION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HIGHER MENTAL FUNCTIONS:</a:t>
            </a:r>
          </a:p>
          <a:p>
            <a:r>
              <a:rPr lang="en-US" sz="2400" dirty="0"/>
              <a:t>Drowsy</a:t>
            </a:r>
          </a:p>
          <a:p>
            <a:r>
              <a:rPr lang="en-US" sz="2400" dirty="0"/>
              <a:t>Responds only to painful </a:t>
            </a:r>
            <a:r>
              <a:rPr lang="en-US" sz="2400" dirty="0" smtClean="0"/>
              <a:t>stimuli </a:t>
            </a:r>
          </a:p>
          <a:p>
            <a:r>
              <a:rPr lang="en-US" sz="2400" dirty="0" smtClean="0"/>
              <a:t>(sensorium gradually improved -  </a:t>
            </a:r>
            <a:r>
              <a:rPr lang="en-US" sz="2400" dirty="0" err="1"/>
              <a:t>P</a:t>
            </a:r>
            <a:r>
              <a:rPr lang="en-US" sz="2400" dirty="0" err="1" smtClean="0"/>
              <a:t>t</a:t>
            </a:r>
            <a:r>
              <a:rPr lang="en-US" sz="2400" dirty="0" smtClean="0"/>
              <a:t> Aphasic)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Orientation, </a:t>
            </a:r>
            <a:r>
              <a:rPr lang="en-US" sz="2400" dirty="0" smtClean="0"/>
              <a:t>Memory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dirty="0"/>
              <a:t>could not be assessed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93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MOTOR EXAMINATION:</a:t>
            </a:r>
            <a:endParaRPr lang="en-IN" sz="28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337430"/>
              </p:ext>
            </p:extLst>
          </p:nvPr>
        </p:nvGraphicFramePr>
        <p:xfrm>
          <a:off x="395536" y="1772817"/>
          <a:ext cx="8568954" cy="4616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64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078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44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02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438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r>
                        <a:rPr lang="en-US" dirty="0"/>
                        <a:t>BULK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r>
                        <a:rPr lang="en-US" dirty="0"/>
                        <a:t>TONE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Hypertonia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Normal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Hypertonia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Normal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9204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Could</a:t>
                      </a:r>
                      <a:r>
                        <a:rPr lang="en-US" baseline="0" dirty="0" err="1"/>
                        <a:t>nt</a:t>
                      </a:r>
                      <a:r>
                        <a:rPr lang="en-US" baseline="0" dirty="0"/>
                        <a:t> be </a:t>
                      </a:r>
                      <a:r>
                        <a:rPr lang="en-US" baseline="0" dirty="0" err="1"/>
                        <a:t>assesed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Could</a:t>
                      </a:r>
                      <a:r>
                        <a:rPr lang="en-US" baseline="0" dirty="0" err="1"/>
                        <a:t>nt</a:t>
                      </a:r>
                      <a:r>
                        <a:rPr lang="en-US" baseline="0" dirty="0"/>
                        <a:t> be </a:t>
                      </a:r>
                      <a:r>
                        <a:rPr lang="en-US" baseline="0" dirty="0" err="1"/>
                        <a:t>assesed</a:t>
                      </a:r>
                      <a:endParaRPr lang="en-IN" dirty="0"/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r>
                        <a:rPr lang="en-US" dirty="0"/>
                        <a:t>DTR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r>
                        <a:rPr lang="en-US" dirty="0"/>
                        <a:t>PLANTAR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Extensor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Flexor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8991">
                <a:tc>
                  <a:txBody>
                    <a:bodyPr/>
                    <a:lstStyle/>
                    <a:p>
                      <a:r>
                        <a:rPr lang="en-US" dirty="0"/>
                        <a:t>PUPIL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3.5mm RTL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3.5mm</a:t>
                      </a:r>
                      <a:r>
                        <a:rPr lang="en-US" baseline="0" dirty="0"/>
                        <a:t> RTL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2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SENSORY AND CRANIAL NERVES – could not be tested</a:t>
            </a:r>
          </a:p>
          <a:p>
            <a:pPr marL="0" indent="0">
              <a:buNone/>
            </a:pPr>
            <a:r>
              <a:rPr lang="en-US" sz="2400" dirty="0"/>
              <a:t>CEREBELLUM – no </a:t>
            </a:r>
            <a:r>
              <a:rPr lang="en-US" sz="2400" dirty="0" err="1"/>
              <a:t>nystagmus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          Gait – could not be assessed</a:t>
            </a:r>
          </a:p>
          <a:p>
            <a:pPr marL="0" indent="0">
              <a:buNone/>
            </a:pPr>
            <a:r>
              <a:rPr lang="en-US" sz="2400" dirty="0"/>
              <a:t>MENINGEAL SIGNS-</a:t>
            </a:r>
          </a:p>
          <a:p>
            <a:pPr marL="0" indent="0">
              <a:buNone/>
            </a:pPr>
            <a:r>
              <a:rPr lang="en-US" sz="2400" dirty="0"/>
              <a:t>                         No neck stiffness</a:t>
            </a:r>
          </a:p>
          <a:p>
            <a:pPr marL="0" indent="0">
              <a:buNone/>
            </a:pPr>
            <a:r>
              <a:rPr lang="en-US" sz="2400" dirty="0"/>
              <a:t>                         </a:t>
            </a:r>
            <a:r>
              <a:rPr lang="en-US" sz="2400" dirty="0" err="1"/>
              <a:t>Kernig’s</a:t>
            </a:r>
            <a:r>
              <a:rPr lang="en-US" sz="2400" dirty="0"/>
              <a:t> sign - Negative</a:t>
            </a:r>
          </a:p>
          <a:p>
            <a:pPr marL="0" indent="0">
              <a:buNone/>
            </a:pPr>
            <a:r>
              <a:rPr lang="en-US" sz="2400" dirty="0"/>
              <a:t>                         </a:t>
            </a:r>
            <a:r>
              <a:rPr lang="en-US" sz="2400" dirty="0" err="1"/>
              <a:t>Brudzinski’s</a:t>
            </a:r>
            <a:r>
              <a:rPr lang="en-US" sz="2400" dirty="0"/>
              <a:t> sign - Negative</a:t>
            </a:r>
            <a:endParaRPr lang="en-IN" sz="24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36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5077"/>
            <a:ext cx="7886700" cy="1325563"/>
          </a:xfrm>
        </p:spPr>
        <p:txBody>
          <a:bodyPr/>
          <a:lstStyle/>
          <a:p>
            <a:r>
              <a:rPr lang="en-US" dirty="0"/>
              <a:t>INVESTIGATIONS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9383446"/>
              </p:ext>
            </p:extLst>
          </p:nvPr>
        </p:nvGraphicFramePr>
        <p:xfrm>
          <a:off x="323528" y="1412776"/>
          <a:ext cx="3794064" cy="5045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6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43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5222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30/11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TC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11500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 err="1"/>
                        <a:t>Hb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PCV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PLT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2,94,000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UREA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CREATININE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2678">
                <a:tc>
                  <a:txBody>
                    <a:bodyPr/>
                    <a:lstStyle/>
                    <a:p>
                      <a:r>
                        <a:rPr lang="en-US" dirty="0"/>
                        <a:t>Na+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K+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RBS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ESR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mm/</a:t>
                      </a:r>
                      <a:r>
                        <a:rPr lang="en-US" dirty="0" err="1"/>
                        <a:t>hr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CRP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Positive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Viral</a:t>
                      </a:r>
                      <a:r>
                        <a:rPr lang="en-US" baseline="0" dirty="0"/>
                        <a:t> markers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Negative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5222">
                <a:tc>
                  <a:txBody>
                    <a:bodyPr/>
                    <a:lstStyle/>
                    <a:p>
                      <a:r>
                        <a:rPr lang="en-US" dirty="0"/>
                        <a:t>HIV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</a:t>
                      </a:r>
                      <a:r>
                        <a:rPr lang="en-US" baseline="0" dirty="0"/>
                        <a:t> reactive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806480"/>
              </p:ext>
            </p:extLst>
          </p:nvPr>
        </p:nvGraphicFramePr>
        <p:xfrm>
          <a:off x="4427984" y="548680"/>
          <a:ext cx="4344144" cy="602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2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4143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347">
                <a:tc>
                  <a:txBody>
                    <a:bodyPr/>
                    <a:lstStyle/>
                    <a:p>
                      <a:r>
                        <a:rPr lang="en-US" dirty="0"/>
                        <a:t>TOT.BILIRUBIN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DIR.BILIRUBIN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IND.BILIRUBIN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SGOT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SGPT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ALP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FBS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PPBS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4143">
                <a:tc>
                  <a:txBody>
                    <a:bodyPr/>
                    <a:lstStyle/>
                    <a:p>
                      <a:r>
                        <a:rPr lang="en-US" dirty="0"/>
                        <a:t>CHOLESTROL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r>
                        <a:rPr lang="en-US" dirty="0"/>
                        <a:t>TGL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r>
                        <a:rPr lang="en-US" dirty="0"/>
                        <a:t>HDL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r>
                        <a:rPr lang="en-US" dirty="0"/>
                        <a:t>LDL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04844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PERIPHERAL</a:t>
                      </a:r>
                      <a:r>
                        <a:rPr lang="en-US" b="1" baseline="0" dirty="0" smtClean="0"/>
                        <a:t> SMEAR</a:t>
                      </a:r>
                    </a:p>
                    <a:p>
                      <a:r>
                        <a:rPr lang="en-US" baseline="0" dirty="0" smtClean="0"/>
                        <a:t>TC- 12400</a:t>
                      </a:r>
                    </a:p>
                    <a:p>
                      <a:r>
                        <a:rPr lang="en-US" baseline="0" dirty="0" smtClean="0"/>
                        <a:t>DC-N 77/ L21/ E-/ M-2</a:t>
                      </a:r>
                    </a:p>
                    <a:p>
                      <a:r>
                        <a:rPr lang="en-US" baseline="0" dirty="0" smtClean="0"/>
                        <a:t>HB- 17.3</a:t>
                      </a:r>
                    </a:p>
                    <a:p>
                      <a:r>
                        <a:rPr lang="en-US" baseline="0" dirty="0" smtClean="0"/>
                        <a:t>HCT- 47.9</a:t>
                      </a:r>
                    </a:p>
                    <a:p>
                      <a:r>
                        <a:rPr lang="en-US" baseline="0" dirty="0" smtClean="0"/>
                        <a:t>PLT- 2.57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RBCs-</a:t>
                      </a:r>
                      <a:r>
                        <a:rPr lang="en-US" baseline="0" dirty="0" smtClean="0"/>
                        <a:t> Normochromic normocytic</a:t>
                      </a:r>
                    </a:p>
                    <a:p>
                      <a:r>
                        <a:rPr lang="en-US" baseline="0" dirty="0" smtClean="0"/>
                        <a:t>WBCs-  count increased, no atypical cells</a:t>
                      </a:r>
                    </a:p>
                    <a:p>
                      <a:r>
                        <a:rPr lang="en-US" baseline="0" dirty="0" err="1" smtClean="0"/>
                        <a:t>Plt</a:t>
                      </a:r>
                      <a:r>
                        <a:rPr lang="en-US" baseline="0" dirty="0" smtClean="0"/>
                        <a:t>- normal 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IMP: LEUCOCYTOSIS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5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BRAIN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4" y="1484784"/>
            <a:ext cx="8276626" cy="5264774"/>
          </a:xfrm>
        </p:spPr>
      </p:pic>
    </p:spTree>
    <p:extLst>
      <p:ext uri="{BB962C8B-B14F-4D97-AF65-F5344CB8AC3E}">
        <p14:creationId xmlns:p14="http://schemas.microsoft.com/office/powerpoint/2010/main" val="284317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/>
          <a:stretch/>
        </p:blipFill>
        <p:spPr>
          <a:xfrm>
            <a:off x="539552" y="404664"/>
            <a:ext cx="8136904" cy="5870842"/>
          </a:xfrm>
        </p:spPr>
      </p:pic>
    </p:spTree>
    <p:extLst>
      <p:ext uri="{BB962C8B-B14F-4D97-AF65-F5344CB8AC3E}">
        <p14:creationId xmlns:p14="http://schemas.microsoft.com/office/powerpoint/2010/main" val="12004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MRI BRAIN</a:t>
            </a:r>
            <a:endParaRPr lang="en-IN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5"/>
            <a:ext cx="8568951" cy="5040560"/>
          </a:xfrm>
        </p:spPr>
      </p:pic>
    </p:spTree>
    <p:extLst>
      <p:ext uri="{BB962C8B-B14F-4D97-AF65-F5344CB8AC3E}">
        <p14:creationId xmlns:p14="http://schemas.microsoft.com/office/powerpoint/2010/main" val="25035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12776"/>
            <a:ext cx="8119814" cy="4680520"/>
          </a:xfrm>
        </p:spPr>
      </p:pic>
    </p:spTree>
    <p:extLst>
      <p:ext uri="{BB962C8B-B14F-4D97-AF65-F5344CB8AC3E}">
        <p14:creationId xmlns:p14="http://schemas.microsoft.com/office/powerpoint/2010/main" val="147694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dirty="0"/>
              <a:t>HISTORY OF PRESENTING ILLNESS</a:t>
            </a:r>
            <a:endParaRPr lang="en-IN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H/O Fever one day before admission</a:t>
            </a:r>
          </a:p>
          <a:p>
            <a:pPr marL="0" indent="0">
              <a:buNone/>
            </a:pPr>
            <a:r>
              <a:rPr lang="en-US" sz="2800" dirty="0"/>
              <a:t>            high grade , continuous, no chills and rigor, relieved by antipyretics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No  vomiting / headache/ </a:t>
            </a:r>
            <a:r>
              <a:rPr lang="en-US" sz="2800" dirty="0" smtClean="0"/>
              <a:t>seizure</a:t>
            </a:r>
          </a:p>
          <a:p>
            <a:r>
              <a:rPr lang="en-US" sz="2800" dirty="0" smtClean="0"/>
              <a:t>No other relevant positive history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89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DOPPLER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32848" cy="5184576"/>
          </a:xfrm>
        </p:spPr>
      </p:pic>
      <p:sp>
        <p:nvSpPr>
          <p:cNvPr id="5" name="Rectangle 4"/>
          <p:cNvSpPr/>
          <p:nvPr/>
        </p:nvSpPr>
        <p:spPr>
          <a:xfrm>
            <a:off x="5652120" y="5589240"/>
            <a:ext cx="2736304" cy="6480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0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19673"/>
            <a:ext cx="8280920" cy="6149687"/>
          </a:xfrm>
        </p:spPr>
      </p:pic>
    </p:spTree>
    <p:extLst>
      <p:ext uri="{BB962C8B-B14F-4D97-AF65-F5344CB8AC3E}">
        <p14:creationId xmlns:p14="http://schemas.microsoft.com/office/powerpoint/2010/main" val="29198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ANGIOGRAM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2266"/>
            <a:ext cx="4464496" cy="50093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2266"/>
            <a:ext cx="4355976" cy="50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4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GIVEN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INJ. MANNITOL 100ml iv TDS for 5 days</a:t>
            </a:r>
          </a:p>
          <a:p>
            <a:r>
              <a:rPr lang="en-US" dirty="0"/>
              <a:t>INJ. CEFTRIAXONE 1G iv BD for 5 days</a:t>
            </a:r>
          </a:p>
          <a:p>
            <a:r>
              <a:rPr lang="en-US" dirty="0"/>
              <a:t>INJ.THIAMINE 300mg in 100ml iv OD</a:t>
            </a:r>
          </a:p>
          <a:p>
            <a:r>
              <a:rPr lang="en-US" dirty="0"/>
              <a:t>INJ.LEVETRIACETAM 500mg iv BD</a:t>
            </a:r>
          </a:p>
          <a:p>
            <a:pPr marL="0" indent="0">
              <a:buNone/>
            </a:pPr>
            <a:r>
              <a:rPr lang="en-US" dirty="0"/>
              <a:t>               f/b</a:t>
            </a:r>
          </a:p>
          <a:p>
            <a:pPr marL="0" indent="0">
              <a:buNone/>
            </a:pPr>
            <a:r>
              <a:rPr lang="en-US" dirty="0"/>
              <a:t>   T.LEVETRIACETAM 500mg 1 -  0  -1</a:t>
            </a:r>
          </a:p>
          <a:p>
            <a:r>
              <a:rPr lang="en-US" dirty="0"/>
              <a:t>T. ASPIRIN 150mg     0  - ½  -  0</a:t>
            </a:r>
          </a:p>
          <a:p>
            <a:r>
              <a:rPr lang="en-US" dirty="0"/>
              <a:t>T. ATORVOSTATIN 10mg  0 - 0  - 2</a:t>
            </a:r>
          </a:p>
        </p:txBody>
      </p:sp>
    </p:spTree>
    <p:extLst>
      <p:ext uri="{BB962C8B-B14F-4D97-AF65-F5344CB8AC3E}">
        <p14:creationId xmlns:p14="http://schemas.microsoft.com/office/powerpoint/2010/main" val="2016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008281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Diagnosis</a:t>
            </a:r>
            <a:r>
              <a:rPr lang="en-US" dirty="0"/>
              <a:t> </a:t>
            </a:r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92E384-B223-D246-F6A3-15AB4FED1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33 Y M - A case of Acute ischemic stroke in the young – Right Hemiparesis  – left Extra cranial ICA Thrombus </a:t>
            </a:r>
            <a:r>
              <a:rPr lang="en-US" sz="2200" dirty="0" smtClean="0"/>
              <a:t>(Total occlusion)</a:t>
            </a:r>
            <a:endParaRPr lang="en-US" sz="2200" dirty="0"/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 smtClean="0"/>
              <a:t>Possible etiologies..?</a:t>
            </a:r>
            <a:endParaRPr lang="en-US" sz="2200" b="1" dirty="0"/>
          </a:p>
          <a:p>
            <a:pPr marL="0" indent="0">
              <a:buNone/>
            </a:pPr>
            <a:endParaRPr lang="en-IN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6D7C5AA-CDF5-620A-0819-03B4A1D73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Case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2B990FF-CC64-AA60-3085-F659961045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45 y M – A case of Acute ischemic stroke – Right Hemiparesis – Left </a:t>
            </a:r>
            <a:r>
              <a:rPr lang="en-US" dirty="0" err="1" smtClean="0"/>
              <a:t>extracranial</a:t>
            </a:r>
            <a:r>
              <a:rPr lang="en-US" dirty="0" smtClean="0"/>
              <a:t> ICA Thrombus </a:t>
            </a:r>
            <a:r>
              <a:rPr lang="en-US" dirty="0" smtClean="0"/>
              <a:t>(Near total occlusion) </a:t>
            </a:r>
            <a:r>
              <a:rPr lang="en-US" dirty="0" smtClean="0"/>
              <a:t>– New onset </a:t>
            </a:r>
            <a:r>
              <a:rPr lang="en-US" dirty="0" smtClean="0"/>
              <a:t>Seizure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Possible etiologies..?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548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 smtClean="0"/>
              <a:t>Thank you</a:t>
            </a:r>
            <a:endParaRPr lang="en-IN" sz="9600" b="1" dirty="0"/>
          </a:p>
        </p:txBody>
      </p:sp>
    </p:spTree>
    <p:extLst>
      <p:ext uri="{BB962C8B-B14F-4D97-AF65-F5344CB8AC3E}">
        <p14:creationId xmlns:p14="http://schemas.microsoft.com/office/powerpoint/2010/main" val="2783265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5755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Discussion - </a:t>
            </a:r>
            <a:r>
              <a:rPr lang="en-US" sz="3600" dirty="0"/>
              <a:t>ICA occlusion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 smtClean="0"/>
          </a:p>
          <a:p>
            <a:pPr marL="0" indent="0">
              <a:buNone/>
            </a:pPr>
            <a:r>
              <a:rPr lang="en-US" b="1" dirty="0" smtClean="0"/>
              <a:t>ICA Anatomy</a:t>
            </a:r>
          </a:p>
          <a:p>
            <a:pPr marL="0" indent="0">
              <a:buNone/>
            </a:pPr>
            <a:endParaRPr lang="en-US" b="1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Cervical segment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Petrous </a:t>
            </a:r>
            <a:r>
              <a:rPr lang="en-US" dirty="0"/>
              <a:t>segment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Cavernous </a:t>
            </a:r>
            <a:r>
              <a:rPr lang="en-US" dirty="0"/>
              <a:t>segment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Cerebral </a:t>
            </a:r>
            <a:r>
              <a:rPr lang="en-US" dirty="0"/>
              <a:t>segment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4211960" y="1772816"/>
            <a:ext cx="3384376" cy="3960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Bouthillier</a:t>
            </a:r>
            <a:r>
              <a:rPr lang="en-US" b="1" dirty="0" smtClean="0"/>
              <a:t> classification (Radiological)</a:t>
            </a:r>
          </a:p>
          <a:p>
            <a:pPr algn="ctr"/>
            <a:endParaRPr lang="en-US" b="1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Cervical </a:t>
            </a:r>
            <a:r>
              <a:rPr lang="en-US" dirty="0"/>
              <a:t>segment</a:t>
            </a: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Petrous </a:t>
            </a:r>
            <a:r>
              <a:rPr lang="en-US" dirty="0"/>
              <a:t>segment</a:t>
            </a: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err="1" smtClean="0"/>
              <a:t>Lacerum</a:t>
            </a:r>
            <a:r>
              <a:rPr lang="en-US" dirty="0" smtClean="0"/>
              <a:t> </a:t>
            </a:r>
            <a:r>
              <a:rPr lang="en-US" dirty="0"/>
              <a:t>segment</a:t>
            </a: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Cavernous </a:t>
            </a:r>
            <a:r>
              <a:rPr lang="en-US" dirty="0"/>
              <a:t>segment</a:t>
            </a: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Choroid </a:t>
            </a:r>
            <a:r>
              <a:rPr lang="en-US" dirty="0"/>
              <a:t>segment</a:t>
            </a: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Ophthalmic </a:t>
            </a:r>
            <a:r>
              <a:rPr lang="en-US" dirty="0"/>
              <a:t>segment</a:t>
            </a:r>
            <a:endParaRPr lang="en-US" dirty="0" smtClean="0"/>
          </a:p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Communicating (terminal)</a:t>
            </a:r>
            <a:r>
              <a:rPr lang="en-US" dirty="0"/>
              <a:t> segment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3532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Prevalence </a:t>
            </a:r>
          </a:p>
          <a:p>
            <a:r>
              <a:rPr lang="en-US" dirty="0" smtClean="0"/>
              <a:t>ICA occlusion – independent predictor of neurological worsening in stroke</a:t>
            </a:r>
          </a:p>
          <a:p>
            <a:r>
              <a:rPr lang="en-US" dirty="0" smtClean="0"/>
              <a:t>Difficult to ascertain ( as most as asymptomatic)</a:t>
            </a:r>
          </a:p>
          <a:p>
            <a:r>
              <a:rPr lang="en-US" dirty="0" smtClean="0"/>
              <a:t>TIA – sometimes will not seek medical attention</a:t>
            </a:r>
          </a:p>
          <a:p>
            <a:r>
              <a:rPr lang="en-US" dirty="0" smtClean="0"/>
              <a:t>STROKE – routinely not undergo CV </a:t>
            </a:r>
            <a:r>
              <a:rPr lang="en-US" dirty="0" err="1" smtClean="0"/>
              <a:t>doppler</a:t>
            </a:r>
            <a:r>
              <a:rPr lang="en-US" dirty="0" smtClean="0"/>
              <a:t> study</a:t>
            </a:r>
          </a:p>
          <a:p>
            <a:r>
              <a:rPr lang="en-US" dirty="0" smtClean="0"/>
              <a:t>Incidence of </a:t>
            </a:r>
            <a:r>
              <a:rPr lang="en-US" dirty="0" err="1" smtClean="0"/>
              <a:t>symp</a:t>
            </a:r>
            <a:r>
              <a:rPr lang="en-US" dirty="0" smtClean="0"/>
              <a:t> CAD – 6 / 1,00,000 (majority- U/L – 99 %)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Precipitating factors of ischemic symptoms in ICA occlusion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Orthostatic Hypotension, postprandial hypotension, exercise (cerebral claudication), cardiac failure, Fluid / blood loss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7671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Risk factors –  Modifiable / Non modifiable</a:t>
            </a:r>
          </a:p>
          <a:p>
            <a:r>
              <a:rPr lang="en-US" dirty="0" smtClean="0"/>
              <a:t>Modifiable RF</a:t>
            </a:r>
          </a:p>
          <a:p>
            <a:pPr marL="0" indent="0">
              <a:buNone/>
            </a:pPr>
            <a:r>
              <a:rPr lang="en-US" dirty="0" smtClean="0"/>
              <a:t>(Medical – hypertension, AF… Lifestyle factors – Smoking, Dietary habits, Physical inactivity)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075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PAST HISTORY</a:t>
            </a:r>
            <a:endParaRPr lang="en-IN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Not </a:t>
            </a:r>
            <a:r>
              <a:rPr lang="en-US" sz="3200" dirty="0" smtClean="0"/>
              <a:t>a Systemic </a:t>
            </a:r>
            <a:r>
              <a:rPr lang="en-US" sz="3200" dirty="0"/>
              <a:t>Hypertension, Diabetes mellitus, Coronary artery disease, Chronic kidney disease, Asthma, TB, Epilepsy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No  </a:t>
            </a:r>
            <a:r>
              <a:rPr lang="en-US" sz="3200" dirty="0" err="1"/>
              <a:t>Covid</a:t>
            </a:r>
            <a:r>
              <a:rPr lang="en-US" sz="3200" dirty="0"/>
              <a:t> vaccination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7368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Localization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Proximal MCA</a:t>
            </a:r>
          </a:p>
          <a:p>
            <a:r>
              <a:rPr lang="en-US" dirty="0" smtClean="0"/>
              <a:t>Contralateral hemiplegia</a:t>
            </a:r>
          </a:p>
          <a:p>
            <a:r>
              <a:rPr lang="en-US" dirty="0" smtClean="0"/>
              <a:t>Hemi anesthesia</a:t>
            </a:r>
          </a:p>
          <a:p>
            <a:r>
              <a:rPr lang="en-US" dirty="0" smtClean="0"/>
              <a:t>Homonymous hemianopia</a:t>
            </a:r>
          </a:p>
          <a:p>
            <a:r>
              <a:rPr lang="en-US" dirty="0" smtClean="0"/>
              <a:t>Dominant Hemi – Aphasia , Non dominant Hemi – </a:t>
            </a:r>
            <a:r>
              <a:rPr lang="en-US" dirty="0" err="1" smtClean="0"/>
              <a:t>anasognosia</a:t>
            </a:r>
            <a:r>
              <a:rPr lang="en-US" dirty="0" smtClean="0"/>
              <a:t>, Constructional Apraxia, neglect</a:t>
            </a:r>
          </a:p>
          <a:p>
            <a:pPr marL="0" indent="0">
              <a:buNone/>
            </a:pPr>
            <a:r>
              <a:rPr lang="en-US" b="1" dirty="0" smtClean="0"/>
              <a:t>ICA occlusion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Findings of proximal MCA + Transient </a:t>
            </a:r>
            <a:r>
              <a:rPr lang="en-US" dirty="0" err="1" smtClean="0"/>
              <a:t>Monoocular</a:t>
            </a:r>
            <a:r>
              <a:rPr lang="en-US" dirty="0" smtClean="0"/>
              <a:t> blindness (</a:t>
            </a:r>
            <a:r>
              <a:rPr lang="en-US" dirty="0" err="1" smtClean="0"/>
              <a:t>Amaurosis</a:t>
            </a:r>
            <a:r>
              <a:rPr lang="en-US" dirty="0" smtClean="0"/>
              <a:t> </a:t>
            </a:r>
            <a:r>
              <a:rPr lang="en-US" dirty="0" err="1" smtClean="0"/>
              <a:t>fugax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dirty="0" smtClean="0"/>
              <a:t>CCA occlusion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Symptoms of </a:t>
            </a:r>
            <a:r>
              <a:rPr lang="en-US" dirty="0" err="1" smtClean="0"/>
              <a:t>prox</a:t>
            </a:r>
            <a:r>
              <a:rPr lang="en-US" dirty="0" smtClean="0"/>
              <a:t> MCA+ ICA + jaw claudication (d/t low flow)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2535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/>
          <a:lstStyle/>
          <a:p>
            <a:r>
              <a:rPr lang="en-US" dirty="0" smtClean="0"/>
              <a:t>Etiologies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836195"/>
          </a:xfrm>
        </p:spPr>
        <p:txBody>
          <a:bodyPr/>
          <a:lstStyle/>
          <a:p>
            <a:r>
              <a:rPr lang="en-US" dirty="0" smtClean="0"/>
              <a:t>Cardio embolic phenomena – ruled out (echo – N)</a:t>
            </a:r>
          </a:p>
          <a:p>
            <a:r>
              <a:rPr lang="en-US" dirty="0" smtClean="0"/>
              <a:t>Large vessel </a:t>
            </a:r>
            <a:r>
              <a:rPr lang="en-US" dirty="0" err="1" smtClean="0"/>
              <a:t>vasculitis</a:t>
            </a:r>
            <a:r>
              <a:rPr lang="en-US" dirty="0" smtClean="0"/>
              <a:t> – </a:t>
            </a:r>
            <a:r>
              <a:rPr lang="en-US" dirty="0"/>
              <a:t>S</a:t>
            </a:r>
            <a:r>
              <a:rPr lang="en-US" dirty="0" smtClean="0"/>
              <a:t>ymptoms of headache, claudication, loss of peripheral pulses, visual </a:t>
            </a:r>
            <a:r>
              <a:rPr lang="en-US" dirty="0" err="1" smtClean="0"/>
              <a:t>disturbacnce</a:t>
            </a:r>
            <a:r>
              <a:rPr lang="en-US" dirty="0" smtClean="0"/>
              <a:t>)</a:t>
            </a:r>
          </a:p>
          <a:p>
            <a:r>
              <a:rPr lang="en-US" dirty="0" smtClean="0"/>
              <a:t>Early atherosclerosis</a:t>
            </a:r>
          </a:p>
          <a:p>
            <a:r>
              <a:rPr lang="en-US" dirty="0" err="1" smtClean="0"/>
              <a:t>Hypercoagulable</a:t>
            </a:r>
            <a:r>
              <a:rPr lang="en-US" dirty="0" smtClean="0"/>
              <a:t> states (Protein C, S, AT III </a:t>
            </a:r>
            <a:r>
              <a:rPr lang="en-US" dirty="0" err="1" smtClean="0"/>
              <a:t>defi</a:t>
            </a:r>
            <a:r>
              <a:rPr lang="en-US" dirty="0" smtClean="0"/>
              <a:t>, </a:t>
            </a:r>
            <a:r>
              <a:rPr lang="en-US" dirty="0" err="1" smtClean="0"/>
              <a:t>Fac</a:t>
            </a:r>
            <a:r>
              <a:rPr lang="en-US" dirty="0" smtClean="0"/>
              <a:t> v </a:t>
            </a:r>
            <a:r>
              <a:rPr lang="en-US" dirty="0" err="1" smtClean="0"/>
              <a:t>leidin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APS (obstetric APS, Thrombotic APS, Catastrophic APS)</a:t>
            </a:r>
          </a:p>
          <a:p>
            <a:r>
              <a:rPr lang="en-US" dirty="0" err="1" smtClean="0"/>
              <a:t>Moya</a:t>
            </a:r>
            <a:r>
              <a:rPr lang="en-US" dirty="0" smtClean="0"/>
              <a:t> </a:t>
            </a:r>
            <a:r>
              <a:rPr lang="en-US" dirty="0" err="1" smtClean="0"/>
              <a:t>Moya</a:t>
            </a:r>
            <a:r>
              <a:rPr lang="en-US" dirty="0" smtClean="0"/>
              <a:t> disease – congenital – presentation – adulthood – stenosis of distal ICA / vessels of circle of </a:t>
            </a:r>
            <a:r>
              <a:rPr lang="en-US" dirty="0" err="1" smtClean="0"/>
              <a:t>willis</a:t>
            </a:r>
            <a:r>
              <a:rPr lang="en-US" dirty="0" smtClean="0"/>
              <a:t>) – Puff of smoke appearance in angiography</a:t>
            </a:r>
          </a:p>
          <a:p>
            <a:r>
              <a:rPr lang="en-US" dirty="0" smtClean="0"/>
              <a:t>Fibro muscular dysplasia – involvement of SMA, IMA, RA &amp; carotid artery ( CT – string of beads appearance)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7652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n-lt"/>
              </a:rPr>
              <a:t>Ultimately, without a definitive underlying etiology, the patient was treated for atherosclerotic disease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Management</a:t>
            </a:r>
          </a:p>
          <a:p>
            <a:pPr marL="0" indent="0">
              <a:buNone/>
            </a:pPr>
            <a:r>
              <a:rPr lang="en-US" u="sng" dirty="0" smtClean="0">
                <a:sym typeface="Wingdings" pitchFamily="2" charset="2"/>
              </a:rPr>
              <a:t>Medical</a:t>
            </a:r>
            <a:r>
              <a:rPr lang="en-US" dirty="0" smtClean="0">
                <a:sym typeface="Wingdings" pitchFamily="2" charset="2"/>
              </a:rPr>
              <a:t> management alone - Dual </a:t>
            </a:r>
            <a:r>
              <a:rPr lang="en-US" dirty="0" err="1" smtClean="0">
                <a:sym typeface="Wingdings" pitchFamily="2" charset="2"/>
              </a:rPr>
              <a:t>Antiplatelets</a:t>
            </a:r>
            <a:r>
              <a:rPr lang="en-US" dirty="0" smtClean="0">
                <a:sym typeface="Wingdings" pitchFamily="2" charset="2"/>
              </a:rPr>
              <a:t> + statin therapy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u="sng" dirty="0" smtClean="0">
                <a:sym typeface="Wingdings" pitchFamily="2" charset="2"/>
              </a:rPr>
              <a:t>Surgical</a:t>
            </a:r>
            <a:r>
              <a:rPr lang="en-US" dirty="0" smtClean="0">
                <a:sym typeface="Wingdings" pitchFamily="2" charset="2"/>
              </a:rPr>
              <a:t>- to Establish </a:t>
            </a:r>
            <a:r>
              <a:rPr lang="en-US" dirty="0" err="1" smtClean="0">
                <a:sym typeface="Wingdings" pitchFamily="2" charset="2"/>
              </a:rPr>
              <a:t>revascularisation</a:t>
            </a:r>
            <a:r>
              <a:rPr lang="en-US" dirty="0" smtClean="0">
                <a:sym typeface="Wingdings" pitchFamily="2" charset="2"/>
              </a:rPr>
              <a:t>- 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ym typeface="Wingdings" pitchFamily="2" charset="2"/>
              </a:rPr>
              <a:t>Carotid </a:t>
            </a:r>
            <a:r>
              <a:rPr lang="en-US" b="1" dirty="0" err="1" smtClean="0">
                <a:sym typeface="Wingdings" pitchFamily="2" charset="2"/>
              </a:rPr>
              <a:t>endarterectomy</a:t>
            </a:r>
            <a:endParaRPr lang="en-US" b="1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ym typeface="Wingdings" pitchFamily="2" charset="2"/>
              </a:rPr>
              <a:t>Carotid artery stenting, </a:t>
            </a:r>
            <a:r>
              <a:rPr lang="en-US" b="1" dirty="0" err="1" smtClean="0">
                <a:sym typeface="Wingdings" pitchFamily="2" charset="2"/>
              </a:rPr>
              <a:t>Baloon</a:t>
            </a:r>
            <a:r>
              <a:rPr lang="en-US" b="1" dirty="0" smtClean="0">
                <a:sym typeface="Wingdings" pitchFamily="2" charset="2"/>
              </a:rPr>
              <a:t> Angioplasty 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r>
              <a:rPr lang="en-US" dirty="0"/>
              <a:t>If </a:t>
            </a:r>
            <a:r>
              <a:rPr lang="en-US" dirty="0" err="1"/>
              <a:t>pt</a:t>
            </a:r>
            <a:r>
              <a:rPr lang="en-US" dirty="0"/>
              <a:t> presents within 6 </a:t>
            </a:r>
            <a:r>
              <a:rPr lang="en-US" dirty="0" err="1"/>
              <a:t>hrs</a:t>
            </a:r>
            <a:r>
              <a:rPr lang="en-US" dirty="0"/>
              <a:t> – IV </a:t>
            </a:r>
            <a:r>
              <a:rPr lang="en-US" dirty="0" err="1"/>
              <a:t>tPA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if cli   Endovascular </a:t>
            </a:r>
            <a:r>
              <a:rPr lang="en-US" dirty="0" err="1">
                <a:sym typeface="Wingdings" pitchFamily="2" charset="2"/>
              </a:rPr>
              <a:t>mechancal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thrombectomy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 Our patient – </a:t>
            </a:r>
            <a:r>
              <a:rPr lang="en-US" dirty="0" err="1" smtClean="0">
                <a:sym typeface="Wingdings" pitchFamily="2" charset="2"/>
              </a:rPr>
              <a:t>ouside</a:t>
            </a:r>
            <a:r>
              <a:rPr lang="en-US" dirty="0" smtClean="0">
                <a:sym typeface="Wingdings" pitchFamily="2" charset="2"/>
              </a:rPr>
              <a:t> the window period)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(if the vessel is opened within 1 </a:t>
            </a:r>
            <a:r>
              <a:rPr lang="en-US" dirty="0" err="1">
                <a:sym typeface="Wingdings" pitchFamily="2" charset="2"/>
              </a:rPr>
              <a:t>hr</a:t>
            </a:r>
            <a:r>
              <a:rPr lang="en-US" dirty="0">
                <a:sym typeface="Wingdings" pitchFamily="2" charset="2"/>
              </a:rPr>
              <a:t>   80% good outcome , if 6 </a:t>
            </a:r>
            <a:r>
              <a:rPr lang="en-US" dirty="0" err="1">
                <a:sym typeface="Wingdings" pitchFamily="2" charset="2"/>
              </a:rPr>
              <a:t>hrs</a:t>
            </a:r>
            <a:r>
              <a:rPr lang="en-US" dirty="0">
                <a:sym typeface="Wingdings" pitchFamily="2" charset="2"/>
              </a:rPr>
              <a:t> elapsed – only 1/3 </a:t>
            </a:r>
            <a:r>
              <a:rPr lang="en-US" dirty="0" err="1">
                <a:sym typeface="Wingdings" pitchFamily="2" charset="2"/>
              </a:rPr>
              <a:t>rd</a:t>
            </a:r>
            <a:r>
              <a:rPr lang="en-US" dirty="0">
                <a:sym typeface="Wingdings" pitchFamily="2" charset="2"/>
              </a:rPr>
              <a:t> good outcome)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21214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PERSONAL HISTORY</a:t>
            </a:r>
            <a:endParaRPr lang="en-IN" b="1" u="sng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Mixed </a:t>
            </a:r>
            <a:r>
              <a:rPr lang="en-US" sz="3200" dirty="0" smtClean="0"/>
              <a:t>diet</a:t>
            </a:r>
          </a:p>
          <a:p>
            <a:r>
              <a:rPr lang="en-US" sz="3200" dirty="0" smtClean="0"/>
              <a:t>Normal bowel and bladder habits prior to illness</a:t>
            </a:r>
            <a:endParaRPr lang="en-US" sz="3200" dirty="0"/>
          </a:p>
          <a:p>
            <a:r>
              <a:rPr lang="en-US" sz="3200" dirty="0"/>
              <a:t>Not a Known alcoholic or smoker 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33710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GENERAL EXAMINATION</a:t>
            </a:r>
            <a:endParaRPr lang="en-IN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Moderately built and nourished</a:t>
            </a:r>
          </a:p>
          <a:p>
            <a:r>
              <a:rPr lang="en-US" sz="2800" dirty="0"/>
              <a:t>No pallor, icterus, cyanosis, clubbing</a:t>
            </a:r>
          </a:p>
          <a:p>
            <a:r>
              <a:rPr lang="en-US" sz="2800" dirty="0"/>
              <a:t>No pedal edema</a:t>
            </a:r>
          </a:p>
          <a:p>
            <a:r>
              <a:rPr lang="en-US" sz="2800" dirty="0"/>
              <a:t>No generalized </a:t>
            </a:r>
            <a:r>
              <a:rPr lang="en-US" sz="2800" dirty="0" smtClean="0"/>
              <a:t>lymphadenopathy</a:t>
            </a:r>
          </a:p>
          <a:p>
            <a:r>
              <a:rPr lang="en-US" sz="2800" dirty="0" smtClean="0"/>
              <a:t>JVP not elevated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355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VITALS</a:t>
            </a:r>
            <a:endParaRPr lang="en-IN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BP- 130/ 80 mmHg</a:t>
            </a:r>
          </a:p>
          <a:p>
            <a:r>
              <a:rPr lang="en-US" sz="2800" dirty="0"/>
              <a:t>PR- 90/min, regular rhythm, normal volume, no delays</a:t>
            </a:r>
          </a:p>
          <a:p>
            <a:r>
              <a:rPr lang="en-US" sz="2800" dirty="0"/>
              <a:t>SpO2- 98% in room air</a:t>
            </a:r>
          </a:p>
          <a:p>
            <a:r>
              <a:rPr lang="en-US" sz="2800" dirty="0"/>
              <a:t>RR- 16/min</a:t>
            </a:r>
          </a:p>
          <a:p>
            <a:r>
              <a:rPr lang="en-US" sz="2800" dirty="0"/>
              <a:t>CBG- 99 mg/dl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6320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CNS EXAMINATION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HIGHER MENTAL FUNCTIONS</a:t>
            </a:r>
            <a:r>
              <a:rPr lang="en-US" sz="2800" b="1" dirty="0" smtClean="0"/>
              <a:t>:</a:t>
            </a:r>
            <a:endParaRPr lang="en-US" sz="2800" dirty="0"/>
          </a:p>
          <a:p>
            <a:r>
              <a:rPr lang="en-US" sz="2800" dirty="0" smtClean="0"/>
              <a:t>Drowsy</a:t>
            </a:r>
            <a:endParaRPr lang="en-US" sz="2800" dirty="0"/>
          </a:p>
          <a:p>
            <a:r>
              <a:rPr lang="en-US" sz="2800" dirty="0"/>
              <a:t>Orientation, Memory, Speech &amp; language – could not be </a:t>
            </a:r>
            <a:r>
              <a:rPr lang="en-US" sz="2800" dirty="0" smtClean="0"/>
              <a:t>assessed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SENSORY AND CRANIAL </a:t>
            </a:r>
            <a:r>
              <a:rPr lang="en-US" sz="2800" b="1" dirty="0" smtClean="0"/>
              <a:t>NERVES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</a:t>
            </a:r>
            <a:r>
              <a:rPr lang="en-US" sz="2400" dirty="0"/>
              <a:t>– could not be tested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44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1417</Words>
  <Application>Microsoft Office PowerPoint</Application>
  <PresentationFormat>On-screen Show (4:3)</PresentationFormat>
  <Paragraphs>452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CASE SERIES ON EXTRACRANIAL INTERNAL CAROTID ARTERIOPATHY IN YOUNG ADULTS</vt:lpstr>
      <vt:lpstr>CHIEF COMPLAINTS</vt:lpstr>
      <vt:lpstr>HISTORY OF PRESENTING ILLNESS:</vt:lpstr>
      <vt:lpstr>HISTORY OF PRESENTING ILLNESS</vt:lpstr>
      <vt:lpstr>PAST HISTORY</vt:lpstr>
      <vt:lpstr>PERSONAL HISTORY</vt:lpstr>
      <vt:lpstr>GENERAL EXAMINATION</vt:lpstr>
      <vt:lpstr>VITALS</vt:lpstr>
      <vt:lpstr>CNS EXAMINATION</vt:lpstr>
      <vt:lpstr>PowerPoint Presentation</vt:lpstr>
      <vt:lpstr>PowerPoint Presentation</vt:lpstr>
      <vt:lpstr>OTHER  SYSTEM  EXAMINATION</vt:lpstr>
      <vt:lpstr>INVESTIGATIONS</vt:lpstr>
      <vt:lpstr>PowerPoint Presentation</vt:lpstr>
      <vt:lpstr>PowerPoint Presentation</vt:lpstr>
      <vt:lpstr>CT BRAIN</vt:lpstr>
      <vt:lpstr>PowerPoint Presentation</vt:lpstr>
      <vt:lpstr>MRI BRAIN</vt:lpstr>
      <vt:lpstr>PowerPoint Presentation</vt:lpstr>
      <vt:lpstr>NEUROPHYSICIAN OPINION</vt:lpstr>
      <vt:lpstr>PowerPoint Presentation</vt:lpstr>
      <vt:lpstr>CV DOPPLER</vt:lpstr>
      <vt:lpstr>CT ANGIO REPORT</vt:lpstr>
      <vt:lpstr>CT ANGIOGRAM</vt:lpstr>
      <vt:lpstr>PowerPoint Presentation</vt:lpstr>
      <vt:lpstr>VASCULAR SURGEON OPINION</vt:lpstr>
      <vt:lpstr>RHEUMATOLOGIST OPINION</vt:lpstr>
      <vt:lpstr>NEUROPHYSICIAN REVIEW</vt:lpstr>
      <vt:lpstr>TREATMENT GIVEN</vt:lpstr>
      <vt:lpstr>CASE 2:</vt:lpstr>
      <vt:lpstr>GENERAL EXAMINATION</vt:lpstr>
      <vt:lpstr>CNS EXAMINATION</vt:lpstr>
      <vt:lpstr>MOTOR EXAMINATION:</vt:lpstr>
      <vt:lpstr>PowerPoint Presentation</vt:lpstr>
      <vt:lpstr>INVESTIGATIONS</vt:lpstr>
      <vt:lpstr>CT BRAIN</vt:lpstr>
      <vt:lpstr>PowerPoint Presentation</vt:lpstr>
      <vt:lpstr>MRI BRAIN</vt:lpstr>
      <vt:lpstr>PowerPoint Presentation</vt:lpstr>
      <vt:lpstr>CV DOPPLER</vt:lpstr>
      <vt:lpstr>PowerPoint Presentation</vt:lpstr>
      <vt:lpstr>CT ANGIOGRAM</vt:lpstr>
      <vt:lpstr>TREATMENT GIVEN</vt:lpstr>
      <vt:lpstr>Diagnosis </vt:lpstr>
      <vt:lpstr>PowerPoint Presentation</vt:lpstr>
      <vt:lpstr>PowerPoint Presentation</vt:lpstr>
      <vt:lpstr>Discussion - ICA occlusion</vt:lpstr>
      <vt:lpstr>PowerPoint Presentation</vt:lpstr>
      <vt:lpstr>PowerPoint Presentation</vt:lpstr>
      <vt:lpstr>Localization </vt:lpstr>
      <vt:lpstr>Etiologies </vt:lpstr>
      <vt:lpstr>Ultimately, without a definitive underlying etiology, the patient was treated for atherosclerotic disease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72</cp:revision>
  <dcterms:created xsi:type="dcterms:W3CDTF">2023-12-06T12:19:35Z</dcterms:created>
  <dcterms:modified xsi:type="dcterms:W3CDTF">2023-12-13T06:20:51Z</dcterms:modified>
</cp:coreProperties>
</file>