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59" r:id="rId8"/>
    <p:sldId id="261" r:id="rId9"/>
    <p:sldId id="265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FAFAD-7052-693E-D031-486BCBF47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76964"/>
          </a:xfrm>
        </p:spPr>
        <p:txBody>
          <a:bodyPr/>
          <a:lstStyle/>
          <a:p>
            <a:r>
              <a:rPr lang="en-US" dirty="0"/>
              <a:t>An interesting </a:t>
            </a:r>
            <a:r>
              <a:rPr lang="en-US" dirty="0" err="1"/>
              <a:t>ecg</a:t>
            </a:r>
            <a:r>
              <a:rPr lang="en-US" dirty="0"/>
              <a:t> </a:t>
            </a:r>
            <a:r>
              <a:rPr lang="en-US" sz="4000" dirty="0"/>
              <a:t>FROM iii mu</a:t>
            </a:r>
            <a:endParaRPr lang="en-IN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69857A-6435-3CB5-519C-B9CE26F75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08717" y="4000499"/>
            <a:ext cx="3782293" cy="1693719"/>
          </a:xfrm>
        </p:spPr>
        <p:txBody>
          <a:bodyPr>
            <a:noAutofit/>
          </a:bodyPr>
          <a:lstStyle/>
          <a:p>
            <a:pPr algn="just"/>
            <a:r>
              <a:rPr lang="en-US" sz="1600" b="1" u="sng" dirty="0"/>
              <a:t>CHIEF PROFESSOR:</a:t>
            </a:r>
          </a:p>
          <a:p>
            <a:pPr algn="just"/>
            <a:r>
              <a:rPr lang="en-US" sz="1600" dirty="0"/>
              <a:t>Dr. B. Palani </a:t>
            </a:r>
            <a:r>
              <a:rPr lang="en-US" sz="1600" dirty="0" err="1"/>
              <a:t>kumar</a:t>
            </a:r>
            <a:r>
              <a:rPr lang="en-US" sz="1600" dirty="0"/>
              <a:t> M.D.,</a:t>
            </a:r>
          </a:p>
          <a:p>
            <a:pPr algn="just"/>
            <a:r>
              <a:rPr lang="en-US" sz="1600" b="1" u="sng" dirty="0"/>
              <a:t>ASSISTANT PROFESSORS:</a:t>
            </a:r>
          </a:p>
          <a:p>
            <a:pPr algn="just"/>
            <a:r>
              <a:rPr lang="en-US" sz="1600" dirty="0"/>
              <a:t>Dr. S. </a:t>
            </a:r>
            <a:r>
              <a:rPr lang="en-US" sz="1600" dirty="0" err="1"/>
              <a:t>Ponsenthil</a:t>
            </a:r>
            <a:r>
              <a:rPr lang="en-US" sz="1600" dirty="0"/>
              <a:t> </a:t>
            </a:r>
            <a:r>
              <a:rPr lang="en-US" sz="1600" dirty="0" err="1"/>
              <a:t>kumar</a:t>
            </a:r>
            <a:r>
              <a:rPr lang="en-US" sz="1600" dirty="0"/>
              <a:t> M.D.,</a:t>
            </a:r>
          </a:p>
          <a:p>
            <a:pPr algn="just"/>
            <a:r>
              <a:rPr lang="en-US" sz="1600" dirty="0"/>
              <a:t>Dr. M. Ilamaran M.D.,</a:t>
            </a:r>
          </a:p>
          <a:p>
            <a:pPr algn="just"/>
            <a:r>
              <a:rPr lang="en-US" sz="1600" dirty="0"/>
              <a:t> </a:t>
            </a:r>
            <a:endParaRPr lang="en-IN" sz="1600" dirty="0"/>
          </a:p>
        </p:txBody>
      </p:sp>
    </p:spTree>
    <p:extLst>
      <p:ext uri="{BB962C8B-B14F-4D97-AF65-F5344CB8AC3E}">
        <p14:creationId xmlns:p14="http://schemas.microsoft.com/office/powerpoint/2010/main" val="24379162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7FE740-D143-6A8F-A6BD-74CAB2902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Echo:</a:t>
            </a:r>
            <a:endParaRPr lang="en-IN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7EC4013-2314-0FE0-644B-387B235B313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8848" b="8848"/>
          <a:stretch/>
        </p:blipFill>
        <p:spPr>
          <a:xfrm>
            <a:off x="5760719" y="103909"/>
            <a:ext cx="6147261" cy="665018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D29C1F3-21F1-8E08-89D6-3390D1C09B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1859973"/>
            <a:ext cx="3855720" cy="4007427"/>
          </a:xfrm>
        </p:spPr>
        <p:txBody>
          <a:bodyPr>
            <a:normAutofit/>
          </a:bodyPr>
          <a:lstStyle/>
          <a:p>
            <a:r>
              <a:rPr lang="en-US" dirty="0"/>
              <a:t>LA is dilated</a:t>
            </a:r>
          </a:p>
          <a:p>
            <a:r>
              <a:rPr lang="en-US" dirty="0"/>
              <a:t>EF – 63%</a:t>
            </a:r>
          </a:p>
          <a:p>
            <a:r>
              <a:rPr lang="en-US" dirty="0"/>
              <a:t>1.3 * 0.5 cm LAA clot </a:t>
            </a:r>
          </a:p>
          <a:p>
            <a:r>
              <a:rPr lang="en-US" b="1" u="sng" dirty="0"/>
              <a:t>IMPRESSION: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Sev 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Mild TR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Mild 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Mod PHTN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5358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2C23A-0C82-995A-EA3E-F85899BF5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Chief complaints: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82A0-3D27-F3FA-FC8E-779A40271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4727" y="1859973"/>
            <a:ext cx="9601200" cy="3886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26/M came to GRH</a:t>
            </a:r>
          </a:p>
          <a:p>
            <a:pPr marL="0" indent="0">
              <a:buNone/>
            </a:pPr>
            <a:r>
              <a:rPr lang="en-US" dirty="0"/>
              <a:t>	C/o inability to use right upper limb and lower limb for 10 days</a:t>
            </a:r>
          </a:p>
          <a:p>
            <a:pPr marL="0" indent="0">
              <a:buNone/>
            </a:pPr>
            <a:r>
              <a:rPr lang="en-US" dirty="0"/>
              <a:t>               c/o slurring of speech</a:t>
            </a:r>
          </a:p>
          <a:p>
            <a:pPr marL="0" indent="0">
              <a:buNone/>
            </a:pPr>
            <a:r>
              <a:rPr lang="en-US" dirty="0"/>
              <a:t>Acute in onset, non progressive in nature.</a:t>
            </a:r>
          </a:p>
          <a:p>
            <a:pPr marL="0" indent="0">
              <a:buNone/>
            </a:pPr>
            <a:r>
              <a:rPr lang="en-US" dirty="0"/>
              <a:t>No h/o fever</a:t>
            </a:r>
          </a:p>
          <a:p>
            <a:pPr marL="0" indent="0">
              <a:buNone/>
            </a:pPr>
            <a:r>
              <a:rPr lang="en-US" dirty="0"/>
              <a:t>No h/o difficulty in breathing</a:t>
            </a:r>
          </a:p>
          <a:p>
            <a:pPr marL="0" indent="0">
              <a:buNone/>
            </a:pPr>
            <a:r>
              <a:rPr lang="en-US" dirty="0"/>
              <a:t>No h/o chest pain/ palpitation/ giddiness/ sweating</a:t>
            </a:r>
          </a:p>
          <a:p>
            <a:pPr marL="0" indent="0">
              <a:buNone/>
            </a:pPr>
            <a:r>
              <a:rPr lang="en-US" dirty="0"/>
              <a:t>No h/o reduced urine output.</a:t>
            </a:r>
          </a:p>
          <a:p>
            <a:pPr marL="0" indent="0">
              <a:buNone/>
            </a:pPr>
            <a:r>
              <a:rPr lang="en-US" dirty="0"/>
              <a:t>Pt is a k/c/o RHD with severe MS, s/p balloon valvotomy at 2017 on irregular treatment.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94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FF084-8F04-D6E5-C30A-56AB4CBDC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5118" y="1413163"/>
            <a:ext cx="4447786" cy="3581401"/>
          </a:xfrm>
        </p:spPr>
        <p:txBody>
          <a:bodyPr>
            <a:normAutofit/>
          </a:bodyPr>
          <a:lstStyle/>
          <a:p>
            <a:r>
              <a:rPr lang="en-US" sz="2400" b="1" u="sng" dirty="0"/>
              <a:t>VITALS:</a:t>
            </a:r>
          </a:p>
          <a:p>
            <a:pPr marL="0" indent="0">
              <a:buNone/>
            </a:pPr>
            <a:r>
              <a:rPr lang="en-US" dirty="0"/>
              <a:t>BP- 100/60 </a:t>
            </a:r>
            <a:r>
              <a:rPr lang="en-US" dirty="0" err="1"/>
              <a:t>mmhg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PR- 96/ min </a:t>
            </a:r>
          </a:p>
          <a:p>
            <a:pPr marL="0" indent="0">
              <a:buNone/>
            </a:pPr>
            <a:r>
              <a:rPr lang="en-US" dirty="0"/>
              <a:t>Spo2 – 98% at room air</a:t>
            </a:r>
          </a:p>
          <a:p>
            <a:pPr marL="0" indent="0">
              <a:buNone/>
            </a:pPr>
            <a:r>
              <a:rPr lang="en-US" dirty="0"/>
              <a:t>Temp - normal</a:t>
            </a:r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D09D9AD-7210-1E80-8FBA-BC7CECC2A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1494" y="1413163"/>
            <a:ext cx="4447786" cy="37926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</a:t>
            </a:r>
            <a:r>
              <a:rPr lang="en-IN" dirty="0"/>
              <a:t>/E</a:t>
            </a:r>
          </a:p>
          <a:p>
            <a:pPr marL="0" indent="0">
              <a:buNone/>
            </a:pPr>
            <a:r>
              <a:rPr lang="en-IN" dirty="0"/>
              <a:t>Awake </a:t>
            </a:r>
          </a:p>
          <a:p>
            <a:pPr marL="0" indent="0">
              <a:buNone/>
            </a:pPr>
            <a:r>
              <a:rPr lang="en-IN" dirty="0"/>
              <a:t>Responds to oral commands</a:t>
            </a:r>
          </a:p>
          <a:p>
            <a:pPr marL="0" indent="0">
              <a:buNone/>
            </a:pPr>
            <a:r>
              <a:rPr lang="en-IN" dirty="0"/>
              <a:t>Not </a:t>
            </a:r>
            <a:r>
              <a:rPr lang="en-IN" dirty="0" err="1"/>
              <a:t>dyspneic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Not </a:t>
            </a:r>
            <a:r>
              <a:rPr lang="en-IN" dirty="0" err="1"/>
              <a:t>tachypneic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No pallor/icterus/ cyanosis/ clubbing/</a:t>
            </a:r>
          </a:p>
          <a:p>
            <a:pPr marL="0" indent="0">
              <a:buNone/>
            </a:pPr>
            <a:r>
              <a:rPr lang="en-IN" dirty="0"/>
              <a:t>Pedal </a:t>
            </a:r>
            <a:r>
              <a:rPr lang="en-IN" dirty="0" err="1"/>
              <a:t>edema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86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C22A5-EA1C-40DF-3B82-6E832D23FE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40427" y="1163781"/>
            <a:ext cx="4447786" cy="3886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/>
              <a:t>Systemic examination:</a:t>
            </a:r>
          </a:p>
          <a:p>
            <a:pPr marL="0" indent="0">
              <a:buNone/>
            </a:pPr>
            <a:r>
              <a:rPr lang="en-US" dirty="0"/>
              <a:t>CVS:</a:t>
            </a:r>
          </a:p>
          <a:p>
            <a:pPr marL="0" indent="0">
              <a:buNone/>
            </a:pPr>
            <a:r>
              <a:rPr lang="en-US" u="sng" dirty="0"/>
              <a:t>Apical impulse: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at 6</a:t>
            </a:r>
            <a:r>
              <a:rPr lang="en-US" baseline="30000" dirty="0"/>
              <a:t>th</a:t>
            </a:r>
            <a:r>
              <a:rPr lang="en-US" dirty="0"/>
              <a:t> intercostal space lateral to mid clavicular line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Tapping in nature</a:t>
            </a:r>
          </a:p>
          <a:p>
            <a:pPr marL="0" indent="0">
              <a:buNone/>
            </a:pPr>
            <a:r>
              <a:rPr lang="en-US" dirty="0"/>
              <a:t>Grade 3 parasternal heave present</a:t>
            </a:r>
          </a:p>
          <a:p>
            <a:pPr marL="0" indent="0">
              <a:buNone/>
            </a:pPr>
            <a:r>
              <a:rPr lang="en-US" dirty="0"/>
              <a:t>Palpable P2 present</a:t>
            </a:r>
          </a:p>
          <a:p>
            <a:endParaRPr lang="en-IN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66B9C4-20B1-342C-BA10-C3945E3B0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6966" y="1163781"/>
            <a:ext cx="4447786" cy="35814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u="sng" dirty="0"/>
              <a:t>Auscultation:</a:t>
            </a:r>
          </a:p>
          <a:p>
            <a:r>
              <a:rPr lang="en-US" u="sng" dirty="0"/>
              <a:t>Mitral area:</a:t>
            </a:r>
          </a:p>
          <a:p>
            <a:pPr marL="0" indent="0">
              <a:buNone/>
            </a:pPr>
            <a:r>
              <a:rPr lang="en-US" dirty="0"/>
              <a:t>Loud S1 present</a:t>
            </a:r>
          </a:p>
          <a:p>
            <a:pPr marL="0" indent="0">
              <a:buNone/>
            </a:pPr>
            <a:r>
              <a:rPr lang="en-US" dirty="0"/>
              <a:t>Opening snap present</a:t>
            </a:r>
          </a:p>
          <a:p>
            <a:pPr marL="0" indent="0">
              <a:buNone/>
            </a:pPr>
            <a:r>
              <a:rPr lang="en-US" dirty="0"/>
              <a:t>MDM murmur grade 2/4 present</a:t>
            </a:r>
          </a:p>
          <a:p>
            <a:r>
              <a:rPr lang="en-US" u="sng" dirty="0"/>
              <a:t>Pulmonary area:</a:t>
            </a:r>
          </a:p>
          <a:p>
            <a:pPr marL="0" indent="0">
              <a:buNone/>
            </a:pPr>
            <a:r>
              <a:rPr lang="en-US" dirty="0"/>
              <a:t>Loud P2 present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668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8723A-ACCF-3DA4-B49E-6E9A8F9387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2382" y="1309254"/>
            <a:ext cx="4447786" cy="35814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RS – BAE present, NVBS</a:t>
            </a:r>
          </a:p>
          <a:p>
            <a:pPr marL="0" indent="0">
              <a:buNone/>
            </a:pPr>
            <a:r>
              <a:rPr lang="en-US" dirty="0"/>
              <a:t>PA  -  soft, bowel sound present</a:t>
            </a:r>
          </a:p>
          <a:p>
            <a:pPr marL="0" indent="0">
              <a:buNone/>
            </a:pPr>
            <a:r>
              <a:rPr lang="en-US" dirty="0"/>
              <a:t>CNS-  Awake, oriented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 hypotonia in right upper and lower limbs.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Power 3/5 in right upper and lower limbs.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/>
              <a:t>Deep tendon reflexes present.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N" dirty="0" err="1"/>
              <a:t>b/l</a:t>
            </a:r>
            <a:r>
              <a:rPr lang="en-IN" dirty="0"/>
              <a:t> plantar </a:t>
            </a:r>
            <a:r>
              <a:rPr lang="en-IN" dirty="0" err="1"/>
              <a:t>withdrawl</a:t>
            </a:r>
            <a:endParaRPr lang="en-IN" dirty="0"/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C2F6F-4E67-DA2D-A558-BBF467B82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4621" y="1309254"/>
            <a:ext cx="4447786" cy="3581401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carotid bruit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b/l</a:t>
            </a:r>
            <a:r>
              <a:rPr lang="en-US" dirty="0"/>
              <a:t> pupil 3mm </a:t>
            </a:r>
            <a:r>
              <a:rPr lang="en-US" dirty="0" err="1"/>
              <a:t>rRTL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08923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40BB-AA44-C1AE-7D7F-2A1678FB7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Investigations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62024D-F14F-0D1E-C021-32955937157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CBC: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037C70-4BD0-7BF2-3884-6279BC4C7F2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LFT: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IN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2348A33-1020-A58B-98AA-7174D22AFC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691763"/>
              </p:ext>
            </p:extLst>
          </p:nvPr>
        </p:nvGraphicFramePr>
        <p:xfrm>
          <a:off x="6688179" y="2922614"/>
          <a:ext cx="2829894" cy="259495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414947">
                  <a:extLst>
                    <a:ext uri="{9D8B030D-6E8A-4147-A177-3AD203B41FA5}">
                      <a16:colId xmlns:a16="http://schemas.microsoft.com/office/drawing/2014/main" val="1091348067"/>
                    </a:ext>
                  </a:extLst>
                </a:gridCol>
                <a:gridCol w="1414947">
                  <a:extLst>
                    <a:ext uri="{9D8B030D-6E8A-4147-A177-3AD203B41FA5}">
                      <a16:colId xmlns:a16="http://schemas.microsoft.com/office/drawing/2014/main" val="926329948"/>
                    </a:ext>
                  </a:extLst>
                </a:gridCol>
              </a:tblGrid>
              <a:tr h="432493">
                <a:tc>
                  <a:txBody>
                    <a:bodyPr/>
                    <a:lstStyle/>
                    <a:p>
                      <a:r>
                        <a:rPr lang="en-US" b="0" dirty="0"/>
                        <a:t>T.BIL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1.3mg/dl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099939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D.BIL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0.4mg/dl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13034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I. BIL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0.9 mg/dl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1233960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OT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90 U/L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9294453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PT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88 U/L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080140"/>
                  </a:ext>
                </a:extLst>
              </a:tr>
              <a:tr h="432493">
                <a:tc>
                  <a:txBody>
                    <a:bodyPr/>
                    <a:lstStyle/>
                    <a:p>
                      <a:r>
                        <a:rPr lang="en-US" dirty="0"/>
                        <a:t>ALP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53 U/L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656753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55B7D83-8C54-FE7E-7F1E-125823C2FA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6535296"/>
              </p:ext>
            </p:extLst>
          </p:nvPr>
        </p:nvGraphicFramePr>
        <p:xfrm>
          <a:off x="2159772" y="2872740"/>
          <a:ext cx="2675082" cy="1112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337541">
                  <a:extLst>
                    <a:ext uri="{9D8B030D-6E8A-4147-A177-3AD203B41FA5}">
                      <a16:colId xmlns:a16="http://schemas.microsoft.com/office/drawing/2014/main" val="2369526297"/>
                    </a:ext>
                  </a:extLst>
                </a:gridCol>
                <a:gridCol w="1337541">
                  <a:extLst>
                    <a:ext uri="{9D8B030D-6E8A-4147-A177-3AD203B41FA5}">
                      <a16:colId xmlns:a16="http://schemas.microsoft.com/office/drawing/2014/main" val="30430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WBC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7.3 k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0472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Hb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15.2 gm/dl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212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Plt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3.4 lakhs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836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327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6A2733-9FBD-DA34-1395-FA512EB9E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B6B23-08DF-7D81-5FD1-13DD929566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RFT: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IN" dirty="0" err="1"/>
              <a:t>Sr.electrolytes</a:t>
            </a:r>
            <a:endParaRPr lang="en-IN" dirty="0"/>
          </a:p>
          <a:p>
            <a:pPr marL="0" indent="0">
              <a:buNone/>
            </a:pPr>
            <a:r>
              <a:rPr lang="en-IN" dirty="0"/>
              <a:t>	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A0FD3C1-0539-F096-29D7-3637331183D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Coagulation profile: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43D65CE-4F6C-72A8-CE99-AA6571CB7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52112"/>
              </p:ext>
            </p:extLst>
          </p:nvPr>
        </p:nvGraphicFramePr>
        <p:xfrm>
          <a:off x="2296316" y="2652376"/>
          <a:ext cx="3290782" cy="1112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5391">
                  <a:extLst>
                    <a:ext uri="{9D8B030D-6E8A-4147-A177-3AD203B41FA5}">
                      <a16:colId xmlns:a16="http://schemas.microsoft.com/office/drawing/2014/main" val="3746557918"/>
                    </a:ext>
                  </a:extLst>
                </a:gridCol>
                <a:gridCol w="1645391">
                  <a:extLst>
                    <a:ext uri="{9D8B030D-6E8A-4147-A177-3AD203B41FA5}">
                      <a16:colId xmlns:a16="http://schemas.microsoft.com/office/drawing/2014/main" val="1352893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RBS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32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Urea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39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641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creatinine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0.8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6424228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2BB5A5A-339D-2097-8700-919F3E220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445413"/>
              </p:ext>
            </p:extLst>
          </p:nvPr>
        </p:nvGraphicFramePr>
        <p:xfrm>
          <a:off x="2296316" y="4533128"/>
          <a:ext cx="3290782" cy="74168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645391">
                  <a:extLst>
                    <a:ext uri="{9D8B030D-6E8A-4147-A177-3AD203B41FA5}">
                      <a16:colId xmlns:a16="http://schemas.microsoft.com/office/drawing/2014/main" val="3435662230"/>
                    </a:ext>
                  </a:extLst>
                </a:gridCol>
                <a:gridCol w="1645391">
                  <a:extLst>
                    <a:ext uri="{9D8B030D-6E8A-4147-A177-3AD203B41FA5}">
                      <a16:colId xmlns:a16="http://schemas.microsoft.com/office/drawing/2014/main" val="32475368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sodium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128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671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potassium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3810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E94CDC7-7024-2EE1-950A-D9183F28C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848388"/>
              </p:ext>
            </p:extLst>
          </p:nvPr>
        </p:nvGraphicFramePr>
        <p:xfrm>
          <a:off x="6645563" y="2872740"/>
          <a:ext cx="4067464" cy="11125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033732">
                  <a:extLst>
                    <a:ext uri="{9D8B030D-6E8A-4147-A177-3AD203B41FA5}">
                      <a16:colId xmlns:a16="http://schemas.microsoft.com/office/drawing/2014/main" val="624262284"/>
                    </a:ext>
                  </a:extLst>
                </a:gridCol>
                <a:gridCol w="2033732">
                  <a:extLst>
                    <a:ext uri="{9D8B030D-6E8A-4147-A177-3AD203B41FA5}">
                      <a16:colId xmlns:a16="http://schemas.microsoft.com/office/drawing/2014/main" val="14918591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/>
                        <a:t>PT</a:t>
                      </a:r>
                      <a:endParaRPr lang="en-IN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21.7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453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898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APTT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30.1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8490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6385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64F80B2-E7BB-9B5E-EB24-927D79A4D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691" y="93517"/>
            <a:ext cx="11429999" cy="667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7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466DF-53F5-C871-F233-65FFFC956A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LET’S DISCUSS…</a:t>
            </a:r>
            <a:endParaRPr lang="en-IN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1CAA0A66-6897-4EE1-B7A5-E72C318A2F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9660494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{C040EA0C-881F-4B9F-84F9-03E9C7FBF027}TFc3084226-2d0c-440f-9f46-6b48c7a7f670e6ba4a85-fc4a2881d6b3</Template>
  <TotalTime>104</TotalTime>
  <Words>394</Words>
  <Application>Microsoft Office PowerPoint</Application>
  <PresentationFormat>Widescreen</PresentationFormat>
  <Paragraphs>109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Franklin Gothic Book</vt:lpstr>
      <vt:lpstr>Wingdings</vt:lpstr>
      <vt:lpstr>Crop</vt:lpstr>
      <vt:lpstr>An interesting ecg FROM iii mu</vt:lpstr>
      <vt:lpstr>Chief complaints:</vt:lpstr>
      <vt:lpstr>PowerPoint Presentation</vt:lpstr>
      <vt:lpstr>PowerPoint Presentation</vt:lpstr>
      <vt:lpstr>PowerPoint Presentation</vt:lpstr>
      <vt:lpstr>Investigations</vt:lpstr>
      <vt:lpstr>PowerPoint Presentation</vt:lpstr>
      <vt:lpstr>PowerPoint Presentation</vt:lpstr>
      <vt:lpstr>LET’S DISCUSS…</vt:lpstr>
      <vt:lpstr>Echo: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Mahima Sakthivel</dc:creator>
  <cp:lastModifiedBy>Mahima Sakthivel</cp:lastModifiedBy>
  <cp:revision>2</cp:revision>
  <dcterms:created xsi:type="dcterms:W3CDTF">2026-04-07T11:48:10Z</dcterms:created>
  <dcterms:modified xsi:type="dcterms:W3CDTF">2026-04-07T13:32:28Z</dcterms:modified>
</cp:coreProperties>
</file>