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24384000" cy="13716000"/>
  <p:notesSz cx="6858000" cy="9144000"/>
  <p:embeddedFontLst>
    <p:embeddedFont>
      <p:font typeface="Caveat" pitchFamily="2" charset="0"/>
      <p:regular r:id="rId30"/>
      <p:bold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Helvetica Neue" panose="020B0604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747775"/>
          </p15:clr>
        </p15:guide>
        <p15:guide id="2" pos="7680">
          <p15:clr>
            <a:srgbClr val="747775"/>
          </p15:clr>
        </p15:guide>
        <p15:guide id="3" pos="64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FB8CDA-7198-4018-9E11-50C961D6BE50}">
  <a:tblStyle styleId="{36FB8CDA-7198-4018-9E11-50C961D6BE5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3D43F86-1164-4AE4-8549-C5C28D075F81}" styleName="Table_1"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25400" cap="flat" cmpd="sng">
              <a:solidFill>
                <a:srgbClr val="5B5854"/>
              </a:solidFill>
              <a:prstDash val="dashDot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F95C51">
              <a:alpha val="16470"/>
            </a:srgbClr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809E35">
              <a:alpha val="9411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5B585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619E5C">
              <a:alpha val="14509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4320"/>
        <p:guide pos="7680"/>
        <p:guide pos="64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10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5.fntdata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4.fntdata" /><Relationship Id="rId38" Type="http://schemas.openxmlformats.org/officeDocument/2006/relationships/font" Target="fonts/font9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3.fntdata" /><Relationship Id="rId37" Type="http://schemas.openxmlformats.org/officeDocument/2006/relationships/font" Target="fonts/font8.fntdata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7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font" Target="fonts/font2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font" Target="fonts/font1.fntdata" /><Relationship Id="rId35" Type="http://schemas.openxmlformats.org/officeDocument/2006/relationships/font" Target="fonts/font6.fntdata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309910" y="2895601"/>
            <a:ext cx="17651316" cy="665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0"/>
              <a:buFont typeface="Century Gothic"/>
              <a:buNone/>
              <a:defRPr sz="1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309910" y="9554760"/>
            <a:ext cx="17651316" cy="172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309906" y="2895600"/>
            <a:ext cx="6802128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9569233" y="2895600"/>
            <a:ext cx="10391994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►"/>
              <a:defRPr sz="4000"/>
            </a:lvl1pPr>
            <a:lvl2pPr marL="914400" lvl="1" indent="-41148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2pPr>
            <a:lvl3pPr marL="1371600" lvl="2" indent="-39116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3pPr>
            <a:lvl4pPr marL="1828800" lvl="3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4pPr>
            <a:lvl5pPr marL="2286000" lvl="4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5pPr>
            <a:lvl6pPr marL="2743200" lvl="5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6pPr>
            <a:lvl7pPr marL="3200400" lvl="6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7pPr>
            <a:lvl8pPr marL="3657600" lvl="7" indent="-3708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8pPr>
            <a:lvl9pPr marL="4114800" lvl="8" indent="-3708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2309907" y="6258561"/>
            <a:ext cx="6802126" cy="579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2307814" y="3708384"/>
            <a:ext cx="10185812" cy="314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13899092" y="2286000"/>
            <a:ext cx="6400800" cy="914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2309909" y="7315200"/>
            <a:ext cx="10169958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09913" y="9601174"/>
            <a:ext cx="17651314" cy="11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>
            <a:spLocks noGrp="1"/>
          </p:cNvSpPr>
          <p:nvPr>
            <p:ph type="pic" idx="2"/>
          </p:nvPr>
        </p:nvSpPr>
        <p:spPr>
          <a:xfrm>
            <a:off x="2309910" y="1371600"/>
            <a:ext cx="17651316" cy="7281332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2309912" y="10734650"/>
            <a:ext cx="17651312" cy="9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309909" y="2895600"/>
            <a:ext cx="17651318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entury Gothic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2309909" y="7315200"/>
            <a:ext cx="17651318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149603" y="2895600"/>
            <a:ext cx="15998630" cy="464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Century Gothic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860801" y="7542348"/>
            <a:ext cx="14559298" cy="68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2309909" y="8701314"/>
            <a:ext cx="17651318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796590" y="1942507"/>
            <a:ext cx="1603824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400"/>
              <a:buFont typeface="Arial"/>
              <a:buNone/>
            </a:pPr>
            <a:r>
              <a:rPr lang="en-US" sz="244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8660980" y="5227575"/>
            <a:ext cx="1603824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400"/>
              <a:buFont typeface="Arial"/>
              <a:buNone/>
            </a:pPr>
            <a:r>
              <a:rPr lang="en-US" sz="244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2309908" y="6248402"/>
            <a:ext cx="17651320" cy="330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  <a:defRPr sz="8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2309909" y="9554762"/>
            <a:ext cx="17651318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265894" y="3962400"/>
            <a:ext cx="5893732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1304926" y="5334000"/>
            <a:ext cx="5854700" cy="717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3"/>
          </p:nvPr>
        </p:nvSpPr>
        <p:spPr>
          <a:xfrm>
            <a:off x="7767319" y="3962400"/>
            <a:ext cx="5872482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"/>
          </p:nvPr>
        </p:nvSpPr>
        <p:spPr>
          <a:xfrm>
            <a:off x="7746212" y="5334000"/>
            <a:ext cx="5893588" cy="717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5"/>
          </p:nvPr>
        </p:nvSpPr>
        <p:spPr>
          <a:xfrm>
            <a:off x="14249401" y="3962400"/>
            <a:ext cx="5864226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6"/>
          </p:nvPr>
        </p:nvSpPr>
        <p:spPr>
          <a:xfrm>
            <a:off x="14249401" y="5334000"/>
            <a:ext cx="5864226" cy="717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cxnSp>
        <p:nvCxnSpPr>
          <p:cNvPr id="118" name="Google Shape;118;p17"/>
          <p:cNvCxnSpPr/>
          <p:nvPr/>
        </p:nvCxnSpPr>
        <p:spPr>
          <a:xfrm>
            <a:off x="7452284" y="4267200"/>
            <a:ext cx="0" cy="79248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13924454" y="4267200"/>
            <a:ext cx="0" cy="7933764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304926" y="8501898"/>
            <a:ext cx="5880100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126" name="Google Shape;126;p18"/>
          <p:cNvSpPr>
            <a:spLocks noGrp="1"/>
          </p:cNvSpPr>
          <p:nvPr>
            <p:ph type="pic" idx="2"/>
          </p:nvPr>
        </p:nvSpPr>
        <p:spPr>
          <a:xfrm>
            <a:off x="1304926" y="4419600"/>
            <a:ext cx="5880100" cy="3048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27" name="Google Shape;127;p18"/>
          <p:cNvSpPr txBox="1">
            <a:spLocks noGrp="1"/>
          </p:cNvSpPr>
          <p:nvPr>
            <p:ph type="body" idx="3"/>
          </p:nvPr>
        </p:nvSpPr>
        <p:spPr>
          <a:xfrm>
            <a:off x="1304926" y="9654423"/>
            <a:ext cx="5880100" cy="131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4"/>
          </p:nvPr>
        </p:nvSpPr>
        <p:spPr>
          <a:xfrm>
            <a:off x="7778751" y="8501898"/>
            <a:ext cx="5861050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129" name="Google Shape;129;p18"/>
          <p:cNvSpPr>
            <a:spLocks noGrp="1"/>
          </p:cNvSpPr>
          <p:nvPr>
            <p:ph type="pic" idx="5"/>
          </p:nvPr>
        </p:nvSpPr>
        <p:spPr>
          <a:xfrm>
            <a:off x="7778749" y="4419600"/>
            <a:ext cx="5861050" cy="3048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30" name="Google Shape;130;p18"/>
          <p:cNvSpPr txBox="1">
            <a:spLocks noGrp="1"/>
          </p:cNvSpPr>
          <p:nvPr>
            <p:ph type="body" idx="6"/>
          </p:nvPr>
        </p:nvSpPr>
        <p:spPr>
          <a:xfrm>
            <a:off x="7776044" y="9654421"/>
            <a:ext cx="5868812" cy="131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7"/>
          </p:nvPr>
        </p:nvSpPr>
        <p:spPr>
          <a:xfrm>
            <a:off x="14249401" y="8501898"/>
            <a:ext cx="5864226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132" name="Google Shape;132;p18"/>
          <p:cNvSpPr>
            <a:spLocks noGrp="1"/>
          </p:cNvSpPr>
          <p:nvPr>
            <p:ph type="pic" idx="8"/>
          </p:nvPr>
        </p:nvSpPr>
        <p:spPr>
          <a:xfrm>
            <a:off x="14249399" y="4419600"/>
            <a:ext cx="5864226" cy="3048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</p:sp>
      <p:sp>
        <p:nvSpPr>
          <p:cNvPr id="133" name="Google Shape;133;p18"/>
          <p:cNvSpPr txBox="1">
            <a:spLocks noGrp="1"/>
          </p:cNvSpPr>
          <p:nvPr>
            <p:ph type="body" idx="9"/>
          </p:nvPr>
        </p:nvSpPr>
        <p:spPr>
          <a:xfrm>
            <a:off x="14249151" y="9654417"/>
            <a:ext cx="5871994" cy="131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/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  <a:defRPr sz="1800"/>
            </a:lvl9pPr>
          </a:lstStyle>
          <a:p>
            <a:endParaRPr/>
          </a:p>
        </p:txBody>
      </p:sp>
      <p:cxnSp>
        <p:nvCxnSpPr>
          <p:cNvPr id="134" name="Google Shape;134;p18"/>
          <p:cNvCxnSpPr/>
          <p:nvPr/>
        </p:nvCxnSpPr>
        <p:spPr>
          <a:xfrm>
            <a:off x="7452284" y="4267200"/>
            <a:ext cx="0" cy="79248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p18"/>
          <p:cNvCxnSpPr/>
          <p:nvPr/>
        </p:nvCxnSpPr>
        <p:spPr>
          <a:xfrm>
            <a:off x="13924454" y="4267200"/>
            <a:ext cx="0" cy="7933764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p18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 rot="5400000">
            <a:off x="6957685" y="-645223"/>
            <a:ext cx="8390962" cy="1789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 rot="5400000">
            <a:off x="12534901" y="4933951"/>
            <a:ext cx="11652250" cy="350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 rot="5400000">
            <a:off x="3359152" y="-279397"/>
            <a:ext cx="10737848" cy="148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257300" y="1879600"/>
            <a:ext cx="218694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952392" y="12983939"/>
            <a:ext cx="479216" cy="49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257300" y="1854200"/>
            <a:ext cx="21869400" cy="105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952392" y="12983939"/>
            <a:ext cx="479216" cy="49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309913" y="5723467"/>
            <a:ext cx="17651314" cy="383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  <a:defRPr sz="8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2309910" y="9554762"/>
            <a:ext cx="17651316" cy="1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cap="none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2206625" y="4121151"/>
            <a:ext cx="8792678" cy="83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marL="914400" lvl="1" indent="-39116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marL="1371600" lvl="2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marL="1828800" lvl="3" indent="-35051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marL="2286000" lvl="4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marL="2743200" lvl="5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marL="3200400" lvl="6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marL="3657600" lvl="7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marL="4114800" lvl="8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11308987" y="4112185"/>
            <a:ext cx="8792682" cy="840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marL="914400" lvl="1" indent="-39116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marL="1371600" lvl="2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marL="1828800" lvl="3" indent="-35051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marL="2286000" lvl="4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marL="2743200" lvl="5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marL="3200400" lvl="6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marL="3657600" lvl="7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marL="4114800" lvl="8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206626" y="3810000"/>
            <a:ext cx="8792676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06625" y="5029200"/>
            <a:ext cx="8792678" cy="748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marL="914400" lvl="1" indent="-39116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marL="1371600" lvl="2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marL="1828800" lvl="3" indent="-35051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marL="2286000" lvl="4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marL="2743200" lvl="5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marL="3200400" lvl="6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marL="3657600" lvl="7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marL="4114800" lvl="8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11308991" y="3810000"/>
            <a:ext cx="8792678" cy="115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840"/>
              <a:buNone/>
              <a:defRPr sz="4800" b="0">
                <a:solidFill>
                  <a:srgbClr val="86D1D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4000" b="1"/>
            </a:lvl2pPr>
            <a:lvl3pPr marL="1371600" lvl="2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  <a:defRPr sz="3600" b="1"/>
            </a:lvl3pPr>
            <a:lvl4pPr marL="1828800" lvl="3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4pPr>
            <a:lvl5pPr marL="2286000" lvl="4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5pPr>
            <a:lvl6pPr marL="2743200" lvl="5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6pPr>
            <a:lvl7pPr marL="3200400" lvl="6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7pPr>
            <a:lvl8pPr marL="3657600" lvl="7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8pPr>
            <a:lvl9pPr marL="4114800" lvl="8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None/>
              <a:defRPr sz="32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4"/>
          </p:nvPr>
        </p:nvSpPr>
        <p:spPr>
          <a:xfrm>
            <a:off x="11308991" y="5029200"/>
            <a:ext cx="8792678" cy="748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Char char="►"/>
              <a:defRPr sz="3600"/>
            </a:lvl1pPr>
            <a:lvl2pPr marL="914400" lvl="1" indent="-39116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60"/>
              <a:buChar char="►"/>
              <a:defRPr sz="3200"/>
            </a:lvl2pPr>
            <a:lvl3pPr marL="1371600" lvl="2" indent="-37083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40"/>
              <a:buChar char="►"/>
              <a:defRPr sz="2800"/>
            </a:lvl3pPr>
            <a:lvl4pPr marL="1828800" lvl="3" indent="-350519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4pPr>
            <a:lvl5pPr marL="2286000" lvl="4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5pPr>
            <a:lvl6pPr marL="2743200" lvl="5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6pPr>
            <a:lvl7pPr marL="3200400" lvl="6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7pPr>
            <a:lvl8pPr marL="3657600" lvl="7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8pPr>
            <a:lvl9pPr marL="4114800" lvl="8" indent="-35052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920"/>
              <a:buChar char="►"/>
              <a:defRPr sz="24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image" Target="../media/image4.png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2">
            <a:alphaModFix/>
          </a:blip>
          <a:srcRect l="3613"/>
          <a:stretch/>
        </p:blipFill>
        <p:spPr>
          <a:xfrm>
            <a:off x="0" y="5339371"/>
            <a:ext cx="8074024" cy="837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3">
            <a:alphaModFix/>
          </a:blip>
          <a:srcRect l="35640"/>
          <a:stretch/>
        </p:blipFill>
        <p:spPr>
          <a:xfrm>
            <a:off x="0" y="5784695"/>
            <a:ext cx="3044824" cy="47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17218024" y="3352800"/>
            <a:ext cx="5638800" cy="5638800"/>
          </a:xfrm>
          <a:prstGeom prst="ellipse">
            <a:avLst/>
          </a:prstGeom>
          <a:gradFill>
            <a:gsLst>
              <a:gs pos="0">
                <a:srgbClr val="4CB9C3">
                  <a:alpha val="6274"/>
                </a:srgbClr>
              </a:gs>
              <a:gs pos="36000">
                <a:srgbClr val="4CB9C3">
                  <a:alpha val="5490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4">
            <a:alphaModFix/>
          </a:blip>
          <a:srcRect t="28812"/>
          <a:stretch/>
        </p:blipFill>
        <p:spPr>
          <a:xfrm>
            <a:off x="15998825" y="1"/>
            <a:ext cx="3206774" cy="22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5">
            <a:alphaModFix/>
          </a:blip>
          <a:srcRect b="23320"/>
          <a:stretch/>
        </p:blipFill>
        <p:spPr>
          <a:xfrm>
            <a:off x="17211756" y="12192000"/>
            <a:ext cx="1987468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20875624" y="0"/>
            <a:ext cx="1371600" cy="228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Century Gothic"/>
              <a:buNone/>
              <a:defRPr sz="8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3200"/>
              <a:buFont typeface="Noto Sans Symbols"/>
              <a:buChar char="►"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880"/>
              <a:buFont typeface="Noto Sans Symbols"/>
              <a:buChar char="►"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911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560"/>
              <a:buFont typeface="Noto Sans Symbols"/>
              <a:buChar char="►"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7083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7083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7083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7083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708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708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subTitle" idx="1"/>
          </p:nvPr>
        </p:nvSpPr>
        <p:spPr>
          <a:xfrm>
            <a:off x="1257300" y="2334221"/>
            <a:ext cx="21869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80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REACH OF THE HIDDEN MONARCH</a:t>
            </a:r>
            <a:endParaRPr sz="80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502352" y="5012566"/>
            <a:ext cx="21379200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2F2F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By IMCU I</a:t>
            </a:r>
            <a:endParaRPr sz="5400" b="1" i="0" u="none" strike="noStrike" cap="none">
              <a:solidFill>
                <a:srgbClr val="F2F2F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1" i="0" u="none" strike="noStrike" cap="none">
              <a:solidFill>
                <a:srgbClr val="F2F2F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2F2F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CHIEF										: PROF DR.P.V.BALAMURUGAN MD</a:t>
            </a:r>
            <a:endParaRPr sz="5400" b="0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2F2F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ASST PROFESSOR	:</a:t>
            </a:r>
            <a:r>
              <a:rPr lang="en-US" sz="5400" b="0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5400" b="1" i="0" u="none" strike="noStrike" cap="none">
                <a:solidFill>
                  <a:srgbClr val="F2F2F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DR.PALANIKUMARAN M.D</a:t>
            </a:r>
            <a:endParaRPr sz="5400" b="0" i="0" u="none" strike="noStrike" cap="none">
              <a:solidFill>
                <a:srgbClr val="F2F2F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2F2F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PRESENTER						: DR.M.KRUTHIKA </a:t>
            </a:r>
            <a:endParaRPr sz="5400" b="0" i="0" u="none" strike="noStrike" cap="none">
              <a:solidFill>
                <a:srgbClr val="F2F2F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         </a:t>
            </a:r>
            <a:endParaRPr sz="5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89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7200" b="1" u="sng">
                <a:latin typeface="Bookman Old Style"/>
                <a:ea typeface="Bookman Old Style"/>
                <a:cs typeface="Bookman Old Style"/>
                <a:sym typeface="Bookman Old Style"/>
              </a:rPr>
              <a:t>VITALS</a:t>
            </a:r>
            <a:endParaRPr sz="7200" b="1" u="sng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2"/>
          </p:nvPr>
        </p:nvSpPr>
        <p:spPr>
          <a:xfrm>
            <a:off x="1257300" y="4225268"/>
            <a:ext cx="21869400" cy="817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BP - 120/70 mmHg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PR - 82/min</a:t>
            </a:r>
            <a:endParaRPr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SPO2 - 99% in room air </a:t>
            </a:r>
            <a:endParaRPr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CBG - 260 mg/dl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31"/>
          <p:cNvGraphicFramePr/>
          <p:nvPr/>
        </p:nvGraphicFramePr>
        <p:xfrm>
          <a:off x="1518604" y="24275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{D3D43F86-1164-4AE4-8549-C5C28D075F81}</a:tableStyleId>
              </a:tblPr>
              <a:tblGrid>
                <a:gridCol w="55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Date/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Investigations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27.07.25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01.08.25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02.08.25</a:t>
                      </a:r>
                      <a:endParaRPr sz="3600" b="1" u="none" strike="noStrike" cap="none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Hb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11.5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11.6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11.3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TC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13900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14000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11700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PLT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3.2 L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2.5 L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2.4 L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RBS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285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202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156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U/Cr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94/1.6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63/0.7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46/0.8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TB/DB/IB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1.2/0.7/0.5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0.4/0.2/0.2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0.5/0.3/0.2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OT/PT/ALP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21/47/116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27/40/113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35/40/126</a:t>
                      </a:r>
                      <a:endParaRPr sz="36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7" name="Google Shape;217;p31"/>
          <p:cNvSpPr txBox="1">
            <a:spLocks noGrp="1"/>
          </p:cNvSpPr>
          <p:nvPr>
            <p:ph type="title" idx="4294967295"/>
          </p:nvPr>
        </p:nvSpPr>
        <p:spPr>
          <a:xfrm>
            <a:off x="1257288" y="531900"/>
            <a:ext cx="218694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u="sng">
                <a:latin typeface="Bookman Old Style"/>
                <a:ea typeface="Bookman Old Style"/>
                <a:cs typeface="Bookman Old Style"/>
                <a:sym typeface="Bookman Old Style"/>
              </a:rPr>
              <a:t>INVESTIGATIONS</a:t>
            </a:r>
            <a:endParaRPr sz="6600" b="1" u="sng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32"/>
          <p:cNvGraphicFramePr/>
          <p:nvPr/>
        </p:nvGraphicFramePr>
        <p:xfrm>
          <a:off x="6178628" y="3921454"/>
          <a:ext cx="12026750" cy="6260770"/>
        </p:xfrm>
        <a:graphic>
          <a:graphicData uri="http://schemas.openxmlformats.org/drawingml/2006/table">
            <a:tbl>
              <a:tblPr>
                <a:noFill/>
                <a:tableStyleId>{D3D43F86-1164-4AE4-8549-C5C28D075F81}</a:tableStyleId>
              </a:tblPr>
              <a:tblGrid>
                <a:gridCol w="610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Date/Investigations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endParaRPr sz="4400" b="1" u="none" strike="noStrike" cap="none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qCRP</a:t>
                      </a:r>
                      <a:endParaRPr sz="4400" b="1" u="none" strike="noStrike" cap="none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64.3</a:t>
                      </a:r>
                      <a:endParaRPr sz="44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ESR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56</a:t>
                      </a:r>
                      <a:endParaRPr sz="44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Na+</a:t>
                      </a:r>
                      <a:endParaRPr/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137</a:t>
                      </a:r>
                      <a:endParaRPr sz="4400" b="1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K+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3.5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dk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Serum procalcitonin ( 29/ 7/ 25)</a:t>
                      </a:r>
                      <a:endParaRPr sz="4400" b="1" u="none" strike="noStrike" cap="none">
                        <a:solidFill>
                          <a:schemeClr val="dk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0.033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25400" marR="25400" marT="0" marB="25400" anchor="ctr">
                    <a:lnL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3" name="Google Shape;223;p32"/>
          <p:cNvSpPr txBox="1">
            <a:spLocks noGrp="1"/>
          </p:cNvSpPr>
          <p:nvPr>
            <p:ph type="title" idx="4294967295"/>
          </p:nvPr>
        </p:nvSpPr>
        <p:spPr>
          <a:xfrm>
            <a:off x="1257288" y="531900"/>
            <a:ext cx="218694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u="sng">
                <a:latin typeface="Bookman Old Style"/>
                <a:ea typeface="Bookman Old Style"/>
                <a:cs typeface="Bookman Old Style"/>
                <a:sym typeface="Bookman Old Style"/>
              </a:rPr>
              <a:t>INVESTIGATIONS</a:t>
            </a:r>
            <a:endParaRPr sz="6600" b="1" u="sng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1257300" y="374073"/>
            <a:ext cx="21869400" cy="1198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4761" lvl="0" indent="-6047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URINE ALBUMIN		- Nil</a:t>
            </a:r>
            <a:endParaRPr dirty="0"/>
          </a:p>
          <a:p>
            <a:pPr marL="604761" lvl="0" indent="-60476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URINE SUGAR			- ++</a:t>
            </a:r>
            <a:endParaRPr dirty="0"/>
          </a:p>
          <a:p>
            <a:pPr marL="604761" lvl="0" indent="-60476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URINE DEPOSITS	- 1-2 pus cells</a:t>
            </a:r>
            <a:endParaRPr lang="en-IN"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04761" lvl="0" indent="-60476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IN" sz="4400">
                <a:latin typeface="Bookman Old Style"/>
                <a:sym typeface="Bookman Old Style"/>
              </a:rPr>
              <a:t>URINE ACETONE- NEGATIVE </a:t>
            </a:r>
            <a:endParaRPr dirty="0"/>
          </a:p>
          <a:p>
            <a:pPr marL="604761" lvl="0" indent="-60476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VCTC 								- NON REACTIVE</a:t>
            </a:r>
            <a:endParaRPr dirty="0"/>
          </a:p>
          <a:p>
            <a:pPr marL="604761" lvl="0" indent="-60476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VIRAL MARKERS		- NEGATIVE</a:t>
            </a:r>
            <a:endParaRPr lang="en-IN"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 idx="4294967295"/>
          </p:nvPr>
        </p:nvSpPr>
        <p:spPr>
          <a:xfrm>
            <a:off x="1257288" y="531900"/>
            <a:ext cx="218694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u="sng">
                <a:latin typeface="Bookman Old Style"/>
                <a:ea typeface="Bookman Old Style"/>
                <a:cs typeface="Bookman Old Style"/>
                <a:sym typeface="Bookman Old Style"/>
              </a:rPr>
              <a:t>INVESTIGATIONS</a:t>
            </a:r>
            <a:endParaRPr sz="6600" b="1" u="sng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/>
        </p:nvSpPr>
        <p:spPr>
          <a:xfrm>
            <a:off x="6840756" y="781964"/>
            <a:ext cx="10702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ookman Old Style"/>
              <a:buNone/>
            </a:pPr>
            <a:r>
              <a:rPr lang="en-US" sz="6600" b="1" i="0" u="sng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CSF ANALYSIS</a:t>
            </a:r>
            <a:endParaRPr sz="6600" b="1" i="0" u="sng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5" name="Google Shape;235;p34"/>
          <p:cNvSpPr txBox="1"/>
          <p:nvPr/>
        </p:nvSpPr>
        <p:spPr>
          <a:xfrm>
            <a:off x="4848450" y="3230299"/>
            <a:ext cx="15282000" cy="8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CELLS		- 1-2 Lymphocytes/10 HPF</a:t>
            </a: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Few Scattered RBC seen. </a:t>
            </a: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SUGAR		- 119 mg/dl</a:t>
            </a: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PROTEIN	- 55 mg/dl</a:t>
            </a: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LDH				- 83 U/L</a:t>
            </a: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CBG 			- 299 at the time of CSF Analysis</a:t>
            </a: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/>
        </p:nvSpPr>
        <p:spPr>
          <a:xfrm>
            <a:off x="9954275" y="825500"/>
            <a:ext cx="10864200" cy="1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PERIPHERAL SMEAR</a:t>
            </a:r>
            <a:endParaRPr sz="6600" b="1" i="0" u="sng" strike="noStrike" cap="none">
              <a:solidFill>
                <a:schemeClr val="lt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4294967295"/>
          </p:nvPr>
        </p:nvSpPr>
        <p:spPr>
          <a:xfrm>
            <a:off x="10538975" y="3429275"/>
            <a:ext cx="9694800" cy="8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IMPRESSION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Neutrophilic Leukocytosis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476" y="420487"/>
            <a:ext cx="8660474" cy="128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/>
        </p:nvSpPr>
        <p:spPr>
          <a:xfrm>
            <a:off x="12931876" y="5287950"/>
            <a:ext cx="92886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ookman Old Style"/>
              <a:buNone/>
            </a:pPr>
            <a:r>
              <a:rPr lang="en-US" sz="6600" b="1" i="0" u="sng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USG ABDOMEN</a:t>
            </a:r>
            <a:endParaRPr sz="6600" b="1" i="0" u="sng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ookman Old Style"/>
              <a:buNone/>
            </a:pPr>
            <a:r>
              <a:rPr lang="en-US" sz="6600" b="1" i="0" u="sng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AND</a:t>
            </a:r>
            <a:endParaRPr sz="6600" b="1" i="0" u="sng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ookman Old Style"/>
              <a:buNone/>
            </a:pPr>
            <a:r>
              <a:rPr lang="en-US" sz="6600" b="1" i="0" u="sng" strike="noStrike" cap="none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PELVIS </a:t>
            </a:r>
            <a:endParaRPr sz="6600" b="1" i="0" u="sng" strike="noStrike" cap="none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750" y="494713"/>
            <a:ext cx="11056199" cy="1272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2787277" y="406422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ECHO</a:t>
            </a:r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body" idx="2"/>
          </p:nvPr>
        </p:nvSpPr>
        <p:spPr>
          <a:xfrm>
            <a:off x="1257300" y="4010510"/>
            <a:ext cx="21869400" cy="78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RWMA </a:t>
            </a:r>
            <a:endParaRPr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EF - 60%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MILD MR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evidence of vegetations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>
            <a:spLocks noGrp="1"/>
          </p:cNvSpPr>
          <p:nvPr>
            <p:ph type="title"/>
          </p:nvPr>
        </p:nvSpPr>
        <p:spPr>
          <a:xfrm>
            <a:off x="2787277" y="739181"/>
            <a:ext cx="18809446" cy="280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OPHTHALMOLOGY OPINION </a:t>
            </a:r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body" idx="2"/>
          </p:nvPr>
        </p:nvSpPr>
        <p:spPr>
          <a:xfrm>
            <a:off x="1257300" y="4168847"/>
            <a:ext cx="21869400" cy="376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2189" lvl="0" indent="-532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20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Right eye - No view due to mature cataract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32190" lvl="0" indent="-532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20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Left eye – Macular exudates with hemorrhages seen inferior to fovea</a:t>
            </a:r>
            <a:endParaRPr lang="en-IN" sz="4400" dirty="0">
              <a:ea typeface="Bookman Old Style"/>
              <a:cs typeface="Bookman Old Style"/>
            </a:endParaRPr>
          </a:p>
          <a:p>
            <a:pPr marL="532190" lvl="0" indent="-532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20"/>
              <a:buChar char="►"/>
            </a:pPr>
            <a:r>
              <a:rPr lang="en-IN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?R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etinitis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/ ?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Vitrtis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>
            <a:spLocks noGrp="1"/>
          </p:cNvSpPr>
          <p:nvPr>
            <p:ph type="title"/>
          </p:nvPr>
        </p:nvSpPr>
        <p:spPr>
          <a:xfrm>
            <a:off x="2787277" y="739181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u="sng">
                <a:latin typeface="Bookman Old Style"/>
                <a:ea typeface="Bookman Old Style"/>
                <a:cs typeface="Bookman Old Style"/>
                <a:sym typeface="Bookman Old Style"/>
              </a:rPr>
              <a:t>NEURO MEDICINE</a:t>
            </a:r>
            <a:r>
              <a:rPr lang="en-US" sz="66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OPINION </a:t>
            </a:r>
            <a:endParaRPr/>
          </a:p>
        </p:txBody>
      </p:sp>
      <p:sp>
        <p:nvSpPr>
          <p:cNvPr id="266" name="Google Shape;266;p39"/>
          <p:cNvSpPr txBox="1">
            <a:spLocks noGrp="1"/>
          </p:cNvSpPr>
          <p:nvPr>
            <p:ph type="body" idx="2"/>
          </p:nvPr>
        </p:nvSpPr>
        <p:spPr>
          <a:xfrm>
            <a:off x="1257300" y="4168847"/>
            <a:ext cx="21869400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2189" lvl="0" indent="-532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IMPRESSION - Type 2 DM / Acute meningoencephalitis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32189" lvl="0" indent="-532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CT Brain Normal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32189" lvl="0" indent="-5321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Suggested MRI Brain with MRA and MRV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1257300" y="1187177"/>
            <a:ext cx="21869400" cy="25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Bookman Old Style"/>
              <a:buNone/>
            </a:pPr>
            <a:r>
              <a:rPr lang="en-US" sz="72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CHIEF COMPLAINTS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2"/>
          </p:nvPr>
        </p:nvSpPr>
        <p:spPr>
          <a:xfrm>
            <a:off x="1257300" y="4345418"/>
            <a:ext cx="21869400" cy="7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77333" marR="0" lvl="0" indent="-672252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4400"/>
              <a:buFont typeface="Noto Sans Symbols"/>
              <a:buChar char="►"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 43 year old male patient was brought to GRH with chief complaints of FEVER for past 1 week and altered sensorium for the past </a:t>
            </a: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1</a:t>
            </a: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day.</a:t>
            </a:r>
            <a:endParaRPr sz="4400" b="0" i="0" u="none" strike="noStrike" cap="none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body" idx="1"/>
          </p:nvPr>
        </p:nvSpPr>
        <p:spPr>
          <a:xfrm>
            <a:off x="1257300" y="2625050"/>
            <a:ext cx="21869400" cy="10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Diabetic diet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IVF 3NS @ 75ml /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hr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Inj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ceftriaxone 2g iv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bd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Inj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Ampicillin 2g iv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qid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Inj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Acyclovir 500mg iv</a:t>
            </a:r>
            <a:r>
              <a:rPr lang="en-IN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IN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tds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Inj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dexamethasone 8mg iv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bd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Inj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levetiracetam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500mg iv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tds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T.paracetamol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500mg </a:t>
            </a: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tds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 err="1">
                <a:latin typeface="Bookman Old Style"/>
                <a:ea typeface="Bookman Old Style"/>
                <a:cs typeface="Bookman Old Style"/>
                <a:sym typeface="Bookman Old Style"/>
              </a:rPr>
              <a:t>Inj</a:t>
            </a: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 insulin according to CBG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 dirty="0">
                <a:latin typeface="Bookman Old Style"/>
                <a:ea typeface="Bookman Old Style"/>
                <a:cs typeface="Bookman Old Style"/>
                <a:sym typeface="Bookman Old Style"/>
              </a:rPr>
              <a:t>TPR/ I/O Chart</a:t>
            </a:r>
            <a:endParaRPr sz="4400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endParaRPr sz="72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2" name="Google Shape;272;p40"/>
          <p:cNvSpPr txBox="1">
            <a:spLocks noGrp="1"/>
          </p:cNvSpPr>
          <p:nvPr>
            <p:ph type="title" idx="4294967295"/>
          </p:nvPr>
        </p:nvSpPr>
        <p:spPr>
          <a:xfrm>
            <a:off x="2787302" y="297831"/>
            <a:ext cx="18809400" cy="28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6600" b="1" u="sng">
                <a:latin typeface="Bookman Old Style"/>
                <a:ea typeface="Bookman Old Style"/>
                <a:cs typeface="Bookman Old Style"/>
                <a:sym typeface="Bookman Old Style"/>
              </a:rPr>
              <a:t>TREATMENT GIVEN</a:t>
            </a:r>
            <a:r>
              <a:rPr lang="en-US" sz="66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body" idx="1"/>
          </p:nvPr>
        </p:nvSpPr>
        <p:spPr>
          <a:xfrm>
            <a:off x="1257300" y="1606550"/>
            <a:ext cx="21869400" cy="10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85800" lvl="0" indent="-685800" algn="just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On the 3rd day of admission the patient developed erythematous skin lesions over the palms and 2 days later developed nodules on the pulp of the fingers.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Also developed blackish discoloration of the fingertips.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endParaRPr sz="72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 title="WhatsApp Image 2025-08-15 at 19.14.16_fc189a2b.jpg"/>
          <p:cNvPicPr preferRelativeResize="0"/>
          <p:nvPr/>
        </p:nvPicPr>
        <p:blipFill rotWithShape="1">
          <a:blip r:embed="rId3">
            <a:alphaModFix/>
          </a:blip>
          <a:srcRect r="11031" b="18186"/>
          <a:stretch/>
        </p:blipFill>
        <p:spPr>
          <a:xfrm>
            <a:off x="6647862" y="2478125"/>
            <a:ext cx="11088275" cy="87597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3" title="WhatsApp Image 2025-08-15 at 19.14.16_6de5ba8b.jpg"/>
          <p:cNvPicPr preferRelativeResize="0"/>
          <p:nvPr/>
        </p:nvPicPr>
        <p:blipFill rotWithShape="1">
          <a:blip r:embed="rId3">
            <a:alphaModFix/>
          </a:blip>
          <a:srcRect l="10658" t="9282" r="15069" b="16339"/>
          <a:stretch/>
        </p:blipFill>
        <p:spPr>
          <a:xfrm rot="5400000">
            <a:off x="8426850" y="1837774"/>
            <a:ext cx="7530300" cy="1004045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4" title="WhatsApp Image 2025-08-15 at 19.14.19_fdbdaa44.jpg"/>
          <p:cNvPicPr preferRelativeResize="0"/>
          <p:nvPr/>
        </p:nvPicPr>
        <p:blipFill rotWithShape="1">
          <a:blip r:embed="rId3">
            <a:alphaModFix/>
          </a:blip>
          <a:srcRect t="14768" r="15145" b="10452"/>
          <a:stretch/>
        </p:blipFill>
        <p:spPr>
          <a:xfrm rot="5400000">
            <a:off x="7863100" y="1563276"/>
            <a:ext cx="8657801" cy="105894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body" idx="1"/>
          </p:nvPr>
        </p:nvSpPr>
        <p:spPr>
          <a:xfrm>
            <a:off x="1257300" y="214575"/>
            <a:ext cx="21869400" cy="130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Rheumatology opinion obtained 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Impression - ? vasculitis 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Advised ANA ,anti-beta2 glycoprotein IgM, IgG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Dermatology opinion obtained 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impression- sepsis induced gangrene.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576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body" idx="1"/>
          </p:nvPr>
        </p:nvSpPr>
        <p:spPr>
          <a:xfrm>
            <a:off x="1257300" y="1854200"/>
            <a:ext cx="21869400" cy="10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ANA- negative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Urine culture- negative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CSF-C/S No growth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Igm scrub-negative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Igm lepto- negative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/>
          <p:nvPr/>
        </p:nvSpPr>
        <p:spPr>
          <a:xfrm>
            <a:off x="9051600" y="4413600"/>
            <a:ext cx="6280800" cy="4888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1" i="0" u="none" strike="noStrike" cap="none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WHAT’s NEXT ?</a:t>
            </a:r>
            <a:endParaRPr sz="10000" b="1" i="0" u="none" strike="noStrike" cap="none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1257295" y="2405648"/>
            <a:ext cx="21869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PATIENT WAS APPARENTLY NORMAL BEFORE 1 WEEK AFTER WHICH THE PATIENT DEVELOPED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257300" y="409863"/>
            <a:ext cx="21869400" cy="181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72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HISTORY OF PRESENTING ILLNESS</a:t>
            </a:r>
            <a:endParaRPr sz="72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2"/>
          </p:nvPr>
        </p:nvSpPr>
        <p:spPr>
          <a:xfrm>
            <a:off x="1257300" y="3972663"/>
            <a:ext cx="21869400" cy="9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Fever - low grade, intermittent in nature, not associated with chills and rigor.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H/o Altered sensorium for past 1 day.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H/o one episode of seizure - GTCS - Involving all 4 limbs, lasting for 2 mins.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Headache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Projectile Vomiting 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Deviation of angle of mouth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Difficulty in swallowing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Speech disturbances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Tremors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2"/>
          </p:nvPr>
        </p:nvSpPr>
        <p:spPr>
          <a:xfrm>
            <a:off x="1257300" y="849217"/>
            <a:ext cx="21869400" cy="9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Bowel-Bladder disturbances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Sensory disturbances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Cough with expectoration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Breathlessness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Chest Pain/Palpitation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LOA/LOW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Burning micturition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Abdominal Pain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Loose Stools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Rashes over body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Ear Discharge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Trauma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recent Vaccination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257300" y="1725280"/>
            <a:ext cx="21869400" cy="16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700"/>
              <a:buFont typeface="Bookman Old Style"/>
              <a:buNone/>
            </a:pPr>
            <a:r>
              <a:rPr lang="en-US" sz="72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PAST HISTORY </a:t>
            </a:r>
            <a:endParaRPr sz="72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2"/>
          </p:nvPr>
        </p:nvSpPr>
        <p:spPr>
          <a:xfrm>
            <a:off x="1257300" y="5054431"/>
            <a:ext cx="21869400" cy="736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Recently Diagnosed T2DM on Tab.Metformin 500mg 1-0-1 for the past month.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Not a k/c/o SHTN/Tuberculosis/Bronchial Asthma/Epilepsy/CAD/Thyroid Disorder.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1257300" y="683268"/>
            <a:ext cx="21869400" cy="175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72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PERSONAL HISTORY </a:t>
            </a:r>
            <a:endParaRPr sz="72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2"/>
          </p:nvPr>
        </p:nvSpPr>
        <p:spPr>
          <a:xfrm>
            <a:off x="1257299" y="3258222"/>
            <a:ext cx="21869401" cy="906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Mixed diet </a:t>
            </a:r>
            <a:endParaRPr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Bowel and bladder habits - normal </a:t>
            </a:r>
            <a:endParaRPr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Sleep pattern - normal 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Known smoker and alcoholic for the past 15 years - last alcohol intake 1 month ago.</a:t>
            </a:r>
            <a:endParaRPr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H/O IV drug Abuse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1257300" y="887845"/>
            <a:ext cx="21869400" cy="208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72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GENERAL EXAMINATION </a:t>
            </a:r>
            <a:endParaRPr sz="72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2"/>
          </p:nvPr>
        </p:nvSpPr>
        <p:spPr>
          <a:xfrm>
            <a:off x="1257300" y="2752779"/>
            <a:ext cx="21869400" cy="105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68476" lvl="0" indent="-56847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Pt drowsy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Partly obeys oral commands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Afebrile</a:t>
            </a:r>
            <a:endParaRPr/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Pallor +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Clubbing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Icterus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cyanosis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pedal edema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52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generalized lymphadenopathy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External markers for HIV/Tuberculosis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68476" lvl="0" indent="-568476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External Neurocutaneous markers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1257300" y="1295400"/>
            <a:ext cx="21869400" cy="156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72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SYSTEMIC EXAMINATION</a:t>
            </a:r>
            <a:endParaRPr sz="7200"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2"/>
          </p:nvPr>
        </p:nvSpPr>
        <p:spPr>
          <a:xfrm>
            <a:off x="1257300" y="3129304"/>
            <a:ext cx="10985700" cy="105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CVS - S1 S2 + 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Late systolic Murmur + over mitral area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71500" lvl="0" indent="-5715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440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RS - BAE +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71500" lvl="0" indent="-5715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440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added sounds </a:t>
            </a:r>
            <a:endParaRPr/>
          </a:p>
          <a:p>
            <a:pPr marL="571500" lvl="0" indent="-5715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440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P/A - soft BS+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71500" lvl="0" indent="-5715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4400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No organomegaly</a:t>
            </a:r>
            <a:endParaRPr/>
          </a:p>
          <a:p>
            <a:pPr marL="68580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1257300" y="548500"/>
            <a:ext cx="21869400" cy="1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Bookman Old Style"/>
              <a:buNone/>
            </a:pPr>
            <a:r>
              <a:rPr lang="en-US" sz="7200" b="1" i="0" u="sng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SYSTEMIC EXAMINATION</a:t>
            </a:r>
            <a:endParaRPr sz="7200"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2"/>
          </p:nvPr>
        </p:nvSpPr>
        <p:spPr>
          <a:xfrm>
            <a:off x="1257300" y="2857800"/>
            <a:ext cx="6829800" cy="105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80571" lvl="0" indent="-58057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CNS – Drowsy</a:t>
            </a:r>
            <a:endParaRPr/>
          </a:p>
          <a:p>
            <a:pPr marL="580571" lvl="0" indent="-58057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Partly obeys oral commands 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80571" lvl="0" indent="-58057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Pupils 3mm equally reacting to light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40"/>
              <a:buNone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MENINGEAL SIGNS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80571" lvl="0" indent="-58057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Neck stiffness present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80571" lvl="0" indent="-58057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Kernig sign negative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580571" lvl="0" indent="-580571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Bookman Old Style"/>
              <a:buChar char="►"/>
            </a:pPr>
            <a:r>
              <a:rPr lang="en-US" sz="4400">
                <a:latin typeface="Bookman Old Style"/>
                <a:ea typeface="Bookman Old Style"/>
                <a:cs typeface="Bookman Old Style"/>
                <a:sym typeface="Bookman Old Style"/>
              </a:rPr>
              <a:t>Brudzinski sign negative</a:t>
            </a:r>
            <a:endParaRPr sz="44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205" name="Google Shape;205;p29"/>
          <p:cNvGraphicFramePr/>
          <p:nvPr/>
        </p:nvGraphicFramePr>
        <p:xfrm>
          <a:off x="11545800" y="25966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{36FB8CDA-7198-4018-9E11-50C961D6BE50}</a:tableStyleId>
              </a:tblPr>
              <a:tblGrid>
                <a:gridCol w="289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5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RIGHT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LEFT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TONE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UPPER LIMB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LOWER LIMB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N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POWER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Power couldn't be elicited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2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DEEP TENDON REFLEX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UPPER LIMB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+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+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LOWER LIMB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+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+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2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PLANTAR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MUTE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u="none" strike="noStrike" cap="none">
                          <a:solidFill>
                            <a:schemeClr val="lt1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MUTE</a:t>
                      </a:r>
                      <a:endParaRPr sz="4400" u="none" strike="noStrike" cap="none">
                        <a:solidFill>
                          <a:schemeClr val="lt1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Ion</vt:lpstr>
      <vt:lpstr>PowerPoint Presentation</vt:lpstr>
      <vt:lpstr>CHIEF COMPLAINTS</vt:lpstr>
      <vt:lpstr>HISTORY OF PRESENTING ILLNESS</vt:lpstr>
      <vt:lpstr>PowerPoint Presentation</vt:lpstr>
      <vt:lpstr>PAST HISTORY </vt:lpstr>
      <vt:lpstr>PERSONAL HISTORY </vt:lpstr>
      <vt:lpstr>GENERAL EXAMINATION </vt:lpstr>
      <vt:lpstr>SYSTEMIC EXAMINATION</vt:lpstr>
      <vt:lpstr>SYSTEMIC EXAMINATION</vt:lpstr>
      <vt:lpstr>VITALS</vt:lpstr>
      <vt:lpstr>INVESTIGATIONS</vt:lpstr>
      <vt:lpstr>INVESTIGATIONS</vt:lpstr>
      <vt:lpstr>INVESTIGATIONS</vt:lpstr>
      <vt:lpstr>PowerPoint Presentation</vt:lpstr>
      <vt:lpstr>PowerPoint Presentation</vt:lpstr>
      <vt:lpstr>PowerPoint Presentation</vt:lpstr>
      <vt:lpstr>ECHO</vt:lpstr>
      <vt:lpstr>OPHTHALMOLOGY OPINION </vt:lpstr>
      <vt:lpstr>NEURO MEDICINE OPINION </vt:lpstr>
      <vt:lpstr>TREATMENT GIVEN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kruthikarishwanth@gmail.com</cp:lastModifiedBy>
  <cp:revision>2</cp:revision>
  <dcterms:modified xsi:type="dcterms:W3CDTF">2025-10-07T14:33:39Z</dcterms:modified>
</cp:coreProperties>
</file>