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86" r:id="rId14"/>
    <p:sldId id="287" r:id="rId15"/>
    <p:sldId id="288" r:id="rId16"/>
    <p:sldId id="277" r:id="rId17"/>
    <p:sldId id="273" r:id="rId18"/>
    <p:sldId id="274" r:id="rId19"/>
    <p:sldId id="275" r:id="rId20"/>
    <p:sldId id="276" r:id="rId21"/>
    <p:sldId id="280" r:id="rId22"/>
    <p:sldId id="281" r:id="rId23"/>
    <p:sldId id="293" r:id="rId24"/>
    <p:sldId id="269" r:id="rId25"/>
    <p:sldId id="296" r:id="rId26"/>
    <p:sldId id="279" r:id="rId27"/>
    <p:sldId id="289" r:id="rId28"/>
    <p:sldId id="282" r:id="rId29"/>
    <p:sldId id="283" r:id="rId30"/>
    <p:sldId id="284" r:id="rId31"/>
    <p:sldId id="285" r:id="rId32"/>
    <p:sldId id="294" r:id="rId33"/>
    <p:sldId id="291" r:id="rId34"/>
    <p:sldId id="292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2D809-279F-4950-AF3A-25C93FBD7122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3A54-3DEF-443E-827D-20ADD6E5170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3A54-3DEF-443E-827D-20ADD6E51709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4BE1-5D6A-43C8-82B1-2FEF3D353AB8}" type="datetimeFigureOut">
              <a:rPr lang="en-US" smtClean="0"/>
              <a:pPr/>
              <a:t>6/12/2016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E953-D02E-4EF1-870E-2D5D4C5985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murugayya\IMG_1261.MOV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FAHR’S DISEASE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 medical unit</a:t>
            </a:r>
          </a:p>
          <a:p>
            <a:r>
              <a:rPr lang="en-US" dirty="0" smtClean="0"/>
              <a:t>PROF.DR.C DHARMARAJ MD.DCH</a:t>
            </a:r>
          </a:p>
          <a:p>
            <a:r>
              <a:rPr lang="en-US" dirty="0" smtClean="0"/>
              <a:t>DR M RAJKUMAR MD</a:t>
            </a:r>
          </a:p>
          <a:p>
            <a:r>
              <a:rPr lang="en-US" dirty="0" smtClean="0"/>
              <a:t>DR SENTHUR RAJA PANDIAN MD.DM</a:t>
            </a:r>
          </a:p>
          <a:p>
            <a:r>
              <a:rPr lang="en-US" dirty="0" smtClean="0"/>
              <a:t>DR ARUN GOVIND PG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BP		: 140/100 mm Hg in </a:t>
            </a:r>
            <a:r>
              <a:rPr lang="en-US" dirty="0" err="1" smtClean="0"/>
              <a:t>Rt</a:t>
            </a:r>
            <a:r>
              <a:rPr lang="en-US" dirty="0" smtClean="0"/>
              <a:t> upper limb</a:t>
            </a:r>
          </a:p>
          <a:p>
            <a:r>
              <a:rPr lang="en-US" dirty="0" smtClean="0"/>
              <a:t>PR		: 84/min, regular</a:t>
            </a:r>
          </a:p>
          <a:p>
            <a:r>
              <a:rPr lang="en-US" dirty="0" smtClean="0"/>
              <a:t>SpO2	: 98% in room air</a:t>
            </a:r>
          </a:p>
          <a:p>
            <a:r>
              <a:rPr lang="en-US" dirty="0" smtClean="0"/>
              <a:t>Carotid pulse &amp; all other peripheral pulses felt  equally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Rt</a:t>
            </a:r>
            <a:r>
              <a:rPr lang="en-US" dirty="0" smtClean="0"/>
              <a:t> handed person</a:t>
            </a:r>
          </a:p>
          <a:p>
            <a:r>
              <a:rPr lang="en-US" dirty="0" smtClean="0"/>
              <a:t>Conscious, oriented</a:t>
            </a:r>
          </a:p>
          <a:p>
            <a:r>
              <a:rPr lang="en-US" dirty="0" smtClean="0"/>
              <a:t>Speech, memory - intact</a:t>
            </a:r>
          </a:p>
          <a:p>
            <a:r>
              <a:rPr lang="en-US" dirty="0" smtClean="0"/>
              <a:t>Normal intelligence</a:t>
            </a:r>
          </a:p>
          <a:p>
            <a:r>
              <a:rPr lang="en-US" dirty="0" smtClean="0"/>
              <a:t>Sleep - normal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NERVES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09" y="1102138"/>
          <a:ext cx="7858182" cy="518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4"/>
                <a:gridCol w="2619394"/>
                <a:gridCol w="2619394"/>
              </a:tblGrid>
              <a:tr h="51389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513891">
                <a:tc>
                  <a:txBody>
                    <a:bodyPr/>
                    <a:lstStyle/>
                    <a:p>
                      <a:r>
                        <a:rPr lang="en-US" dirty="0" smtClean="0"/>
                        <a:t>OLFACTORY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513891">
                <a:tc>
                  <a:txBody>
                    <a:bodyPr/>
                    <a:lstStyle/>
                    <a:p>
                      <a:r>
                        <a:rPr lang="en-US" dirty="0" smtClean="0"/>
                        <a:t>OPTIC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484940">
                <a:tc>
                  <a:txBody>
                    <a:bodyPr/>
                    <a:lstStyle/>
                    <a:p>
                      <a:r>
                        <a:rPr lang="en-US" dirty="0" smtClean="0"/>
                        <a:t>3,4,6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513891">
                <a:tc>
                  <a:txBody>
                    <a:bodyPr/>
                    <a:lstStyle/>
                    <a:p>
                      <a:r>
                        <a:rPr lang="en-US" dirty="0" smtClean="0"/>
                        <a:t>TRIGEMINAL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513891">
                <a:tc>
                  <a:txBody>
                    <a:bodyPr/>
                    <a:lstStyle/>
                    <a:p>
                      <a:r>
                        <a:rPr lang="en-US" dirty="0" smtClean="0"/>
                        <a:t>FACIAL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UMN</a:t>
                      </a:r>
                      <a:r>
                        <a:rPr lang="en-US" baseline="0" dirty="0" smtClean="0"/>
                        <a:t> facial palsy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1616095">
                <a:tc>
                  <a:txBody>
                    <a:bodyPr/>
                    <a:lstStyle/>
                    <a:p>
                      <a:r>
                        <a:rPr lang="en-US" dirty="0" smtClean="0"/>
                        <a:t>VESTIBULO COCHLEAR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hearing loss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hearing loss</a:t>
                      </a:r>
                      <a:endParaRPr lang="en-IN" dirty="0"/>
                    </a:p>
                  </a:txBody>
                  <a:tcPr/>
                </a:tc>
              </a:tr>
              <a:tr h="513891">
                <a:tc>
                  <a:txBody>
                    <a:bodyPr/>
                    <a:lstStyle/>
                    <a:p>
                      <a:r>
                        <a:rPr lang="en-US" dirty="0" smtClean="0"/>
                        <a:t>9,10,11,12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SYSTEM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BULK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obvious wasting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Clasp knife spasticity on </a:t>
                      </a:r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UL &amp;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4/5 over </a:t>
                      </a:r>
                      <a:r>
                        <a:rPr lang="en-US" dirty="0" err="1" smtClean="0"/>
                        <a:t>Rt</a:t>
                      </a:r>
                      <a:r>
                        <a:rPr lang="en-US" dirty="0" smtClean="0"/>
                        <a:t> UL &amp;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3058111"/>
          <a:ext cx="6643734" cy="351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214578"/>
                <a:gridCol w="2214578"/>
              </a:tblGrid>
              <a:tr h="695109">
                <a:tc>
                  <a:txBody>
                    <a:bodyPr/>
                    <a:lstStyle/>
                    <a:p>
                      <a:r>
                        <a:rPr lang="en-US" dirty="0" smtClean="0"/>
                        <a:t>SUPERFICIAL REFLEXES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CORNEAL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CONJUNCTIVAL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PALATAL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PHARYNGEAL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ABDOMINAL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--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CREMASTRIC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+</a:t>
                      </a:r>
                      <a:endParaRPr lang="en-IN" dirty="0"/>
                    </a:p>
                  </a:txBody>
                  <a:tcPr/>
                </a:tc>
              </a:tr>
              <a:tr h="402722">
                <a:tc>
                  <a:txBody>
                    <a:bodyPr/>
                    <a:lstStyle/>
                    <a:p>
                      <a:r>
                        <a:rPr lang="en-US" dirty="0" smtClean="0"/>
                        <a:t>PLANTAR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withdrawal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 flipH="1" flipV="1">
            <a:off x="3894133" y="639288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9" cy="297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DEEP</a:t>
                      </a:r>
                      <a:r>
                        <a:rPr lang="en-US" baseline="0" dirty="0" smtClean="0"/>
                        <a:t>  TENDON REFLEXES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BICEPS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</a:tr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SUPINATOR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</a:tr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TRICEPS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</a:tr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KNEE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</a:t>
                      </a:r>
                      <a:endParaRPr lang="en-IN" dirty="0"/>
                    </a:p>
                  </a:txBody>
                  <a:tcPr/>
                </a:tc>
              </a:tr>
              <a:tr h="495301">
                <a:tc>
                  <a:txBody>
                    <a:bodyPr/>
                    <a:lstStyle/>
                    <a:p>
                      <a:r>
                        <a:rPr lang="en-US" dirty="0" smtClean="0"/>
                        <a:t>ANKLE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EXTRAPYRAMIDAL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Slow writhing involuntary movements </a:t>
            </a:r>
            <a:r>
              <a:rPr lang="en-US" dirty="0" smtClean="0"/>
              <a:t>noted over distal aspect of Lt UL-</a:t>
            </a:r>
            <a:r>
              <a:rPr lang="en-US" dirty="0" err="1" smtClean="0">
                <a:solidFill>
                  <a:srgbClr val="FF0000"/>
                </a:solidFill>
              </a:rPr>
              <a:t>athetosis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 mask like </a:t>
            </a:r>
            <a:r>
              <a:rPr lang="en-US" dirty="0" err="1" smtClean="0"/>
              <a:t>facies</a:t>
            </a:r>
            <a:endParaRPr lang="en-US" dirty="0" smtClean="0"/>
          </a:p>
          <a:p>
            <a:r>
              <a:rPr lang="en-US" dirty="0" smtClean="0"/>
              <a:t>Blink rate normal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bradykinesia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No cogwheel/</a:t>
            </a:r>
            <a:r>
              <a:rPr lang="en-US" dirty="0" err="1" smtClean="0"/>
              <a:t>leadpipe</a:t>
            </a:r>
            <a:r>
              <a:rPr lang="en-US" dirty="0" smtClean="0"/>
              <a:t> rigidity noted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IMG_1261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r>
              <a:rPr lang="en-US" dirty="0" smtClean="0"/>
              <a:t>SENSORY SYSTEM</a:t>
            </a:r>
          </a:p>
          <a:p>
            <a:pPr lvl="1"/>
            <a:r>
              <a:rPr lang="en-US" dirty="0" smtClean="0"/>
              <a:t>glove &amp; stocking type peripheral neuropathy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CEREBELLAR SYSTEM</a:t>
            </a:r>
          </a:p>
          <a:p>
            <a:pPr lvl="1"/>
            <a:r>
              <a:rPr lang="en-US" dirty="0" smtClean="0"/>
              <a:t>normal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meningeal</a:t>
            </a:r>
            <a:r>
              <a:rPr lang="en-US" dirty="0" smtClean="0"/>
              <a:t> signs </a:t>
            </a:r>
          </a:p>
          <a:p>
            <a:r>
              <a:rPr lang="en-US" dirty="0" err="1" smtClean="0"/>
              <a:t>Cirumduction</a:t>
            </a:r>
            <a:r>
              <a:rPr lang="en-US" dirty="0" smtClean="0"/>
              <a:t> gait</a:t>
            </a:r>
          </a:p>
          <a:p>
            <a:r>
              <a:rPr lang="en-US" dirty="0" smtClean="0"/>
              <a:t>Spine and cranium normal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Hb</a:t>
            </a:r>
            <a:r>
              <a:rPr lang="en-US" dirty="0" smtClean="0"/>
              <a:t>		: 10.5g/dl</a:t>
            </a:r>
          </a:p>
          <a:p>
            <a:r>
              <a:rPr lang="en-US" dirty="0" smtClean="0"/>
              <a:t>TC		: 7500</a:t>
            </a:r>
          </a:p>
          <a:p>
            <a:r>
              <a:rPr lang="en-US" dirty="0" smtClean="0"/>
              <a:t>DC		: P67/L32/M1</a:t>
            </a:r>
          </a:p>
          <a:p>
            <a:r>
              <a:rPr lang="en-US" dirty="0" smtClean="0"/>
              <a:t>ESR	: 26</a:t>
            </a:r>
          </a:p>
          <a:p>
            <a:r>
              <a:rPr lang="en-US" dirty="0" err="1" smtClean="0"/>
              <a:t>Plt</a:t>
            </a:r>
            <a:r>
              <a:rPr lang="en-US" dirty="0" smtClean="0"/>
              <a:t>		: 3.77 </a:t>
            </a:r>
            <a:r>
              <a:rPr lang="en-US" dirty="0" err="1" smtClean="0"/>
              <a:t>lakh</a:t>
            </a:r>
            <a:endParaRPr lang="en-US" dirty="0" smtClean="0"/>
          </a:p>
          <a:p>
            <a:r>
              <a:rPr lang="en-US" dirty="0" smtClean="0"/>
              <a:t>PCV	: 29%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RBS		: 230 mg/dl</a:t>
            </a:r>
          </a:p>
          <a:p>
            <a:r>
              <a:rPr lang="en-US" dirty="0" err="1" smtClean="0"/>
              <a:t>Bl.Urea</a:t>
            </a:r>
            <a:r>
              <a:rPr lang="en-US" dirty="0" smtClean="0"/>
              <a:t>		: 29 mg/dl</a:t>
            </a:r>
          </a:p>
          <a:p>
            <a:r>
              <a:rPr lang="en-US" dirty="0" err="1" smtClean="0"/>
              <a:t>S.Cr</a:t>
            </a:r>
            <a:r>
              <a:rPr lang="en-US" dirty="0" smtClean="0"/>
              <a:t>		: 1.1mg/dl</a:t>
            </a:r>
          </a:p>
          <a:p>
            <a:r>
              <a:rPr lang="en-US" dirty="0" smtClean="0"/>
              <a:t>Urine		: alb - nil</a:t>
            </a:r>
          </a:p>
          <a:p>
            <a:pPr>
              <a:buNone/>
            </a:pPr>
            <a:r>
              <a:rPr lang="en-US" dirty="0" smtClean="0"/>
              <a:t>               	  	  </a:t>
            </a:r>
            <a:r>
              <a:rPr lang="en-US" dirty="0" err="1" smtClean="0"/>
              <a:t>sug</a:t>
            </a:r>
            <a:r>
              <a:rPr lang="en-US" dirty="0" smtClean="0"/>
              <a:t> - nil</a:t>
            </a:r>
          </a:p>
          <a:p>
            <a:pPr>
              <a:buNone/>
            </a:pPr>
            <a:r>
              <a:rPr lang="en-US" dirty="0" smtClean="0"/>
              <a:t>               	  	  </a:t>
            </a:r>
            <a:r>
              <a:rPr lang="en-US" dirty="0" err="1" smtClean="0"/>
              <a:t>dep</a:t>
            </a:r>
            <a:r>
              <a:rPr lang="en-US" dirty="0" smtClean="0"/>
              <a:t> - 0-2 pc/</a:t>
            </a:r>
            <a:r>
              <a:rPr lang="en-US" dirty="0" err="1" smtClean="0"/>
              <a:t>hpf</a:t>
            </a:r>
            <a:endParaRPr lang="en-US" dirty="0" smtClean="0"/>
          </a:p>
          <a:p>
            <a:r>
              <a:rPr lang="en-US" dirty="0" smtClean="0"/>
              <a:t>Lipid Profile	: 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42 year old male patient </a:t>
            </a:r>
          </a:p>
          <a:p>
            <a:r>
              <a:rPr lang="en-US" dirty="0" smtClean="0"/>
              <a:t>Presented with H/o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abnormal  involuntary movements of Lt UL - 1yr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Weakness of </a:t>
            </a:r>
            <a:r>
              <a:rPr lang="en-US" dirty="0" err="1" smtClean="0">
                <a:solidFill>
                  <a:srgbClr val="FF0000"/>
                </a:solidFill>
              </a:rPr>
              <a:t>Rt</a:t>
            </a:r>
            <a:r>
              <a:rPr lang="en-US" dirty="0" smtClean="0">
                <a:solidFill>
                  <a:srgbClr val="FF0000"/>
                </a:solidFill>
              </a:rPr>
              <a:t> UL and LL - 5 days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S.Calcium</a:t>
            </a:r>
            <a:r>
              <a:rPr lang="en-US" dirty="0" smtClean="0"/>
              <a:t>	: 9.2 mg/dl(corrected-9.84)</a:t>
            </a:r>
          </a:p>
          <a:p>
            <a:r>
              <a:rPr lang="en-US" dirty="0" err="1" smtClean="0"/>
              <a:t>S.Phosphorus</a:t>
            </a:r>
            <a:r>
              <a:rPr lang="en-US" dirty="0" smtClean="0"/>
              <a:t>	: 4.1 mg/dl</a:t>
            </a:r>
          </a:p>
          <a:p>
            <a:r>
              <a:rPr lang="en-US" dirty="0" smtClean="0"/>
              <a:t>T Proteins	: 5.5 g/dl</a:t>
            </a:r>
          </a:p>
          <a:p>
            <a:pPr>
              <a:buNone/>
            </a:pPr>
            <a:r>
              <a:rPr lang="en-US" dirty="0" smtClean="0"/>
              <a:t>    		alb	: 3.2 g/dl</a:t>
            </a:r>
          </a:p>
          <a:p>
            <a:pPr>
              <a:buNone/>
            </a:pPr>
            <a:r>
              <a:rPr lang="en-US" dirty="0" smtClean="0"/>
              <a:t>    		glob	: 2.3 g/dl</a:t>
            </a:r>
          </a:p>
          <a:p>
            <a:r>
              <a:rPr lang="en-US" dirty="0" smtClean="0"/>
              <a:t>S. PTH		: 27.40 pg/ml (14-72)</a:t>
            </a:r>
          </a:p>
          <a:p>
            <a:r>
              <a:rPr lang="en-US" dirty="0" smtClean="0"/>
              <a:t>S.CPK		: 71</a:t>
            </a:r>
          </a:p>
          <a:p>
            <a:r>
              <a:rPr lang="en-US" dirty="0" smtClean="0"/>
              <a:t>Total T4		: 10.09 mcg/dl (5.2-12.7)</a:t>
            </a:r>
          </a:p>
          <a:p>
            <a:r>
              <a:rPr lang="en-US" dirty="0" smtClean="0"/>
              <a:t>TSH		: 2.28 HIU/ml (0.3-5.5)</a:t>
            </a:r>
          </a:p>
          <a:p>
            <a:r>
              <a:rPr lang="en-US" dirty="0" smtClean="0"/>
              <a:t>S.CERULOPLASMIN:29mg/dl</a:t>
            </a:r>
          </a:p>
          <a:p>
            <a:r>
              <a:rPr lang="en-US" dirty="0" err="1" smtClean="0"/>
              <a:t>S.Osmolality</a:t>
            </a:r>
            <a:r>
              <a:rPr lang="en-US" dirty="0" smtClean="0"/>
              <a:t>: 298 </a:t>
            </a:r>
            <a:r>
              <a:rPr lang="en-US" dirty="0" err="1" smtClean="0"/>
              <a:t>mosm</a:t>
            </a:r>
            <a:r>
              <a:rPr lang="en-US" dirty="0" smtClean="0"/>
              <a:t>/kg</a:t>
            </a:r>
          </a:p>
          <a:p>
            <a:r>
              <a:rPr lang="en-US" dirty="0" smtClean="0"/>
              <a:t>ANA               :NEGATIVE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ABG</a:t>
            </a:r>
          </a:p>
          <a:p>
            <a:r>
              <a:rPr lang="en-US" dirty="0" smtClean="0"/>
              <a:t>ph		: 7.38 (7.35-7.45)</a:t>
            </a:r>
          </a:p>
          <a:p>
            <a:r>
              <a:rPr lang="en-US" dirty="0" smtClean="0"/>
              <a:t>pCO2	: 34.7 </a:t>
            </a:r>
            <a:r>
              <a:rPr lang="en-US" dirty="0" err="1" smtClean="0"/>
              <a:t>mmhg</a:t>
            </a:r>
            <a:r>
              <a:rPr lang="en-US" dirty="0" smtClean="0"/>
              <a:t> (32-48)</a:t>
            </a:r>
          </a:p>
          <a:p>
            <a:r>
              <a:rPr lang="en-US" dirty="0" smtClean="0"/>
              <a:t>pO2	: 107 (92-108)</a:t>
            </a:r>
          </a:p>
          <a:p>
            <a:r>
              <a:rPr lang="en-US" dirty="0" smtClean="0"/>
              <a:t>Na		: 140 (135-145)</a:t>
            </a:r>
          </a:p>
          <a:p>
            <a:r>
              <a:rPr lang="en-US" dirty="0" smtClean="0"/>
              <a:t>K		: 4.24 (3.5-4.5)</a:t>
            </a:r>
          </a:p>
          <a:p>
            <a:r>
              <a:rPr lang="en-US" dirty="0" smtClean="0"/>
              <a:t>Ca		: 1.16 (1.15-1.29)</a:t>
            </a:r>
          </a:p>
          <a:p>
            <a:r>
              <a:rPr lang="en-US" dirty="0" err="1" smtClean="0"/>
              <a:t>Cl</a:t>
            </a:r>
            <a:r>
              <a:rPr lang="en-US" dirty="0" smtClean="0"/>
              <a:t>		: 107 (98-106)</a:t>
            </a:r>
          </a:p>
          <a:p>
            <a:r>
              <a:rPr lang="en-US" dirty="0" err="1" smtClean="0"/>
              <a:t>Hb</a:t>
            </a:r>
            <a:r>
              <a:rPr lang="en-US" dirty="0" smtClean="0"/>
              <a:t>		: 10g/dl</a:t>
            </a:r>
          </a:p>
          <a:p>
            <a:r>
              <a:rPr lang="en-US" dirty="0" smtClean="0"/>
              <a:t>HCO3	: 18.4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HIV 1&amp;2		: negative</a:t>
            </a:r>
          </a:p>
          <a:p>
            <a:r>
              <a:rPr lang="en-US" dirty="0" smtClean="0"/>
              <a:t>VDRL		: negative</a:t>
            </a:r>
          </a:p>
          <a:p>
            <a:r>
              <a:rPr lang="en-US" dirty="0" smtClean="0"/>
              <a:t>CHG/PS		: normal and no </a:t>
            </a:r>
            <a:r>
              <a:rPr lang="en-US" dirty="0" err="1" smtClean="0"/>
              <a:t>acanthocytes</a:t>
            </a:r>
            <a:endParaRPr lang="en-US" dirty="0" smtClean="0"/>
          </a:p>
          <a:p>
            <a:r>
              <a:rPr lang="en-US" dirty="0" smtClean="0"/>
              <a:t>CSF:</a:t>
            </a:r>
          </a:p>
          <a:p>
            <a:pPr>
              <a:buNone/>
            </a:pPr>
            <a:r>
              <a:rPr lang="en-US" dirty="0" smtClean="0"/>
              <a:t>		Protein 	: 40mg/dl</a:t>
            </a:r>
          </a:p>
          <a:p>
            <a:pPr>
              <a:buNone/>
            </a:pPr>
            <a:r>
              <a:rPr lang="en-US" dirty="0" smtClean="0"/>
              <a:t>		Sugar	: 74mg/dl</a:t>
            </a:r>
          </a:p>
          <a:p>
            <a:pPr>
              <a:buNone/>
            </a:pPr>
            <a:r>
              <a:rPr lang="en-US" dirty="0" smtClean="0"/>
              <a:t>		Cells		: 0-2 lymphocytes</a:t>
            </a:r>
          </a:p>
          <a:p>
            <a:pPr>
              <a:buNone/>
            </a:pPr>
            <a:r>
              <a:rPr lang="en-US" dirty="0" smtClean="0"/>
              <a:t>          chloride     : negative</a:t>
            </a:r>
          </a:p>
          <a:p>
            <a:pPr>
              <a:buNone/>
            </a:pPr>
            <a:r>
              <a:rPr lang="en-US" dirty="0" smtClean="0"/>
              <a:t>          globulin      : negative</a:t>
            </a:r>
          </a:p>
          <a:p>
            <a:pPr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ECG		: LVH+</a:t>
            </a:r>
          </a:p>
          <a:p>
            <a:r>
              <a:rPr lang="en-US" dirty="0" smtClean="0"/>
              <a:t>ECHO		: Concentric LVH</a:t>
            </a:r>
          </a:p>
          <a:p>
            <a:pPr>
              <a:buNone/>
            </a:pPr>
            <a:r>
              <a:rPr lang="en-US" dirty="0" smtClean="0"/>
              <a:t>                	  	  </a:t>
            </a:r>
            <a:r>
              <a:rPr lang="en-US" dirty="0" err="1" smtClean="0"/>
              <a:t>Gr</a:t>
            </a:r>
            <a:r>
              <a:rPr lang="en-US" dirty="0" smtClean="0"/>
              <a:t> 1 diastolic dysfunction</a:t>
            </a:r>
          </a:p>
          <a:p>
            <a:pPr>
              <a:buNone/>
            </a:pPr>
            <a:r>
              <a:rPr lang="en-US" dirty="0" smtClean="0"/>
              <a:t>                	  	  LVEF - 60%</a:t>
            </a:r>
            <a:endParaRPr lang="en-IN" dirty="0" smtClean="0"/>
          </a:p>
          <a:p>
            <a:r>
              <a:rPr lang="en-US" dirty="0" smtClean="0"/>
              <a:t>USG Abdomen: normal and no pancreatic pathology</a:t>
            </a:r>
          </a:p>
          <a:p>
            <a:r>
              <a:rPr lang="en-US" dirty="0" smtClean="0"/>
              <a:t>CV Doppler	: normal flow and wave pattern</a:t>
            </a:r>
          </a:p>
          <a:p>
            <a:r>
              <a:rPr lang="en-US" dirty="0" smtClean="0"/>
              <a:t>NCS: axonal form of  peripheral  neuropathy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1819306"/>
            <a:ext cx="4618024" cy="4752966"/>
          </a:xfrm>
          <a:prstGeom prst="rect">
            <a:avLst/>
          </a:prstGeom>
        </p:spPr>
      </p:pic>
      <p:pic>
        <p:nvPicPr>
          <p:cNvPr id="7" name="Picture 6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21151"/>
            <a:ext cx="4572032" cy="475112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4282" y="142852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CT Brain:</a:t>
            </a:r>
          </a:p>
          <a:p>
            <a:pPr algn="ctr"/>
            <a:r>
              <a:rPr lang="en-US" sz="2800" b="1" dirty="0" smtClean="0"/>
              <a:t>Symmetric Calcification in bilateral basal ganglia, thalamus and </a:t>
            </a:r>
            <a:r>
              <a:rPr lang="en-US" sz="2800" b="1" dirty="0" err="1" smtClean="0"/>
              <a:t>centrum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semiovale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MRI Brain: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Ischaemic</a:t>
            </a:r>
            <a:r>
              <a:rPr lang="en-US" dirty="0" smtClean="0"/>
              <a:t> infarct  with </a:t>
            </a:r>
            <a:r>
              <a:rPr lang="en-US" dirty="0" err="1" smtClean="0"/>
              <a:t>haemorrhagic</a:t>
            </a:r>
            <a:r>
              <a:rPr lang="en-US" dirty="0" smtClean="0"/>
              <a:t> transformation in left corona </a:t>
            </a:r>
            <a:r>
              <a:rPr lang="en-US" dirty="0" err="1" smtClean="0"/>
              <a:t>radiata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Fahrs</a:t>
            </a:r>
            <a:r>
              <a:rPr lang="en-US" dirty="0" smtClean="0"/>
              <a:t> disease </a:t>
            </a:r>
          </a:p>
          <a:p>
            <a:r>
              <a:rPr lang="en-US" dirty="0" smtClean="0"/>
              <a:t>To R/o </a:t>
            </a:r>
            <a:r>
              <a:rPr lang="en-US" dirty="0" err="1" smtClean="0"/>
              <a:t>Hypoparathyroidism</a:t>
            </a:r>
            <a:r>
              <a:rPr lang="en-US" dirty="0" smtClean="0"/>
              <a:t>, </a:t>
            </a:r>
            <a:r>
              <a:rPr lang="en-US" dirty="0" err="1" smtClean="0"/>
              <a:t>pseudohypoparathyroidsm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642536"/>
            <a:ext cx="4357718" cy="5429670"/>
          </a:xfrm>
          <a:prstGeom prst="rect">
            <a:avLst/>
          </a:prstGeom>
        </p:spPr>
      </p:pic>
      <p:pic>
        <p:nvPicPr>
          <p:cNvPr id="11" name="Picture 10" descr="Pictur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722" y="857232"/>
            <a:ext cx="4648310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given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diet</a:t>
            </a:r>
          </a:p>
          <a:p>
            <a:r>
              <a:rPr lang="en-US" dirty="0" smtClean="0"/>
              <a:t>HA 10-0-5</a:t>
            </a:r>
          </a:p>
          <a:p>
            <a:pPr>
              <a:buNone/>
            </a:pPr>
            <a:r>
              <a:rPr lang="en-US" dirty="0" smtClean="0"/>
              <a:t>    HM 10-0-5</a:t>
            </a:r>
          </a:p>
          <a:p>
            <a:r>
              <a:rPr lang="en-US" dirty="0" smtClean="0"/>
              <a:t>T </a:t>
            </a:r>
            <a:r>
              <a:rPr lang="en-US" dirty="0" err="1" smtClean="0"/>
              <a:t>Enalapril</a:t>
            </a:r>
            <a:r>
              <a:rPr lang="en-US" dirty="0" smtClean="0"/>
              <a:t> 2.5mg 1 BD</a:t>
            </a:r>
          </a:p>
          <a:p>
            <a:r>
              <a:rPr lang="en-US" dirty="0" smtClean="0"/>
              <a:t>T </a:t>
            </a:r>
            <a:r>
              <a:rPr lang="en-US" dirty="0" err="1" smtClean="0"/>
              <a:t>Atorvastatin</a:t>
            </a:r>
            <a:r>
              <a:rPr lang="en-US" dirty="0" smtClean="0"/>
              <a:t> 10mg 2HS</a:t>
            </a:r>
          </a:p>
          <a:p>
            <a:r>
              <a:rPr lang="en-US" dirty="0" smtClean="0"/>
              <a:t>T Haloperidol 0.5mg ½ BD</a:t>
            </a:r>
          </a:p>
          <a:p>
            <a:r>
              <a:rPr lang="en-US" dirty="0" smtClean="0"/>
              <a:t>Physiotherapy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Neurologist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Young Stroke -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 err="1" smtClean="0"/>
              <a:t>Hemiparesis</a:t>
            </a:r>
            <a:endParaRPr lang="en-US" dirty="0" smtClean="0"/>
          </a:p>
          <a:p>
            <a:r>
              <a:rPr lang="en-US" dirty="0" smtClean="0"/>
              <a:t>DM</a:t>
            </a:r>
          </a:p>
          <a:p>
            <a:r>
              <a:rPr lang="en-US" dirty="0" smtClean="0"/>
              <a:t>Diabetic Peripheral Neuropathy</a:t>
            </a:r>
          </a:p>
          <a:p>
            <a:r>
              <a:rPr lang="en-US" dirty="0" err="1" smtClean="0"/>
              <a:t>Fahr’s</a:t>
            </a:r>
            <a:r>
              <a:rPr lang="en-US" dirty="0" smtClean="0"/>
              <a:t> disease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Adv</a:t>
            </a:r>
          </a:p>
          <a:p>
            <a:r>
              <a:rPr lang="en-US" dirty="0" smtClean="0"/>
              <a:t>Carotid , Vertebral Artery Doppler - N</a:t>
            </a:r>
          </a:p>
          <a:p>
            <a:r>
              <a:rPr lang="en-US" dirty="0" smtClean="0"/>
              <a:t>Nerve Conduction Study - Peripheral neuropathy</a:t>
            </a:r>
          </a:p>
          <a:p>
            <a:r>
              <a:rPr lang="en-US" dirty="0" err="1" smtClean="0"/>
              <a:t>Atorvastatin</a:t>
            </a:r>
            <a:endParaRPr lang="en-US" dirty="0" smtClean="0"/>
          </a:p>
          <a:p>
            <a:r>
              <a:rPr lang="en-US" dirty="0" smtClean="0"/>
              <a:t>Haloperidol</a:t>
            </a:r>
          </a:p>
          <a:p>
            <a:r>
              <a:rPr lang="en-US" dirty="0" smtClean="0"/>
              <a:t>Adequate control of blood sugar</a:t>
            </a:r>
          </a:p>
          <a:p>
            <a:r>
              <a:rPr lang="en-US" dirty="0" smtClean="0"/>
              <a:t>Physiotherapy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Endocrinologist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 R/o </a:t>
            </a:r>
            <a:r>
              <a:rPr lang="en-US" dirty="0" err="1" smtClean="0"/>
              <a:t>Hypoparathyroidism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Adv</a:t>
            </a:r>
          </a:p>
          <a:p>
            <a:r>
              <a:rPr lang="en-US" dirty="0" smtClean="0"/>
              <a:t>S. Calcium</a:t>
            </a:r>
          </a:p>
          <a:p>
            <a:r>
              <a:rPr lang="en-US" dirty="0" smtClean="0"/>
              <a:t>S. Phosphorus</a:t>
            </a:r>
          </a:p>
          <a:p>
            <a:r>
              <a:rPr lang="en-US" dirty="0" smtClean="0"/>
              <a:t>PTH</a:t>
            </a:r>
          </a:p>
          <a:p>
            <a:r>
              <a:rPr lang="en-US" dirty="0" smtClean="0"/>
              <a:t>Thyroid function - N</a:t>
            </a:r>
          </a:p>
          <a:p>
            <a:endParaRPr lang="en-US" dirty="0" smtClean="0"/>
          </a:p>
          <a:p>
            <a:r>
              <a:rPr lang="en-US" dirty="0" smtClean="0"/>
              <a:t>Ruled out </a:t>
            </a:r>
            <a:r>
              <a:rPr lang="en-US" dirty="0" err="1" smtClean="0"/>
              <a:t>Hypoparathyroidism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89003"/>
            <a:ext cx="8229600" cy="4411699"/>
          </a:xfrm>
        </p:spPr>
        <p:txBody>
          <a:bodyPr/>
          <a:lstStyle/>
          <a:p>
            <a:r>
              <a:rPr lang="en-US" dirty="0" smtClean="0"/>
              <a:t>Patient  has been having abnormal movements of the Lt upper limb - 1yr</a:t>
            </a:r>
          </a:p>
          <a:p>
            <a:pPr lvl="1"/>
            <a:r>
              <a:rPr lang="en-US" dirty="0" smtClean="0"/>
              <a:t>Not evaluated or treated </a:t>
            </a:r>
          </a:p>
          <a:p>
            <a:pPr lvl="1"/>
            <a:r>
              <a:rPr lang="en-US" dirty="0" smtClean="0"/>
              <a:t>Slow  involuntary movements limited to the distal aspect</a:t>
            </a:r>
          </a:p>
          <a:p>
            <a:pPr lvl="1"/>
            <a:r>
              <a:rPr lang="en-US" dirty="0" smtClean="0"/>
              <a:t>Slowly progressive</a:t>
            </a:r>
          </a:p>
          <a:p>
            <a:pPr lvl="1"/>
            <a:r>
              <a:rPr lang="en-US" dirty="0" smtClean="0"/>
              <a:t>Disappears during sleep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Ophthalmologist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Lens 	- clear</a:t>
            </a:r>
          </a:p>
          <a:p>
            <a:r>
              <a:rPr lang="en-US" dirty="0" smtClean="0"/>
              <a:t>BE		- no e/o KF ring</a:t>
            </a:r>
          </a:p>
          <a:p>
            <a:r>
              <a:rPr lang="en-US" dirty="0" smtClean="0"/>
              <a:t>RE		- grade III hypertensive retinopathy</a:t>
            </a:r>
          </a:p>
          <a:p>
            <a:pPr>
              <a:buNone/>
            </a:pPr>
            <a:r>
              <a:rPr lang="en-US" dirty="0" smtClean="0"/>
              <a:t>                      with macular venous occlusion -     		  resolving</a:t>
            </a:r>
            <a:endParaRPr lang="en-IN" dirty="0" smtClean="0"/>
          </a:p>
          <a:p>
            <a:r>
              <a:rPr lang="en-US" dirty="0" smtClean="0"/>
              <a:t>LE		- grade II hypertensive retinopathy</a:t>
            </a:r>
          </a:p>
          <a:p>
            <a:r>
              <a:rPr lang="en-US" dirty="0" smtClean="0"/>
              <a:t>No e/o Diabetic Retinopathy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ENT opinion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43306" y="1500174"/>
          <a:ext cx="5111760" cy="1621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920"/>
                <a:gridCol w="1703920"/>
                <a:gridCol w="1703920"/>
              </a:tblGrid>
              <a:tr h="36790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R</a:t>
                      </a:r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L</a:t>
                      </a:r>
                      <a:endParaRPr lang="en-IN" dirty="0"/>
                    </a:p>
                  </a:txBody>
                  <a:tcPr marL="122086" marR="122086"/>
                </a:tc>
              </a:tr>
              <a:tr h="367903">
                <a:tc>
                  <a:txBody>
                    <a:bodyPr/>
                    <a:lstStyle/>
                    <a:p>
                      <a:r>
                        <a:rPr lang="en-US" dirty="0" smtClean="0"/>
                        <a:t>RINNES</a:t>
                      </a:r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+</a:t>
                      </a:r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+</a:t>
                      </a:r>
                      <a:endParaRPr lang="en-IN" dirty="0"/>
                    </a:p>
                  </a:txBody>
                  <a:tcPr marL="122086" marR="122086"/>
                </a:tc>
              </a:tr>
              <a:tr h="367903">
                <a:tc>
                  <a:txBody>
                    <a:bodyPr/>
                    <a:lstStyle/>
                    <a:p>
                      <a:r>
                        <a:rPr lang="en-US" dirty="0" smtClean="0"/>
                        <a:t>WEBER</a:t>
                      </a:r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122086" marR="122086"/>
                </a:tc>
              </a:tr>
              <a:tr h="367903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endParaRPr lang="en-IN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AS EXAMINER</a:t>
                      </a:r>
                      <a:endParaRPr lang="en-IN" sz="1400" dirty="0"/>
                    </a:p>
                  </a:txBody>
                  <a:tcPr marL="122086" marR="1220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</a:t>
                      </a:r>
                      <a:endParaRPr lang="en-IN" sz="1400" dirty="0"/>
                    </a:p>
                  </a:txBody>
                  <a:tcPr marL="122086" marR="122086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Audiogram-</a:t>
            </a:r>
          </a:p>
          <a:p>
            <a:r>
              <a:rPr lang="en-US" sz="1800" dirty="0" err="1" smtClean="0"/>
              <a:t>mild,mixed</a:t>
            </a:r>
            <a:r>
              <a:rPr lang="en-US" sz="1800" dirty="0" smtClean="0"/>
              <a:t> hearing loss </a:t>
            </a:r>
            <a:r>
              <a:rPr lang="en-US" sz="1800" dirty="0" err="1" smtClean="0"/>
              <a:t>b/l</a:t>
            </a:r>
            <a:endParaRPr lang="en-IN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57884" y="2428868"/>
            <a:ext cx="221457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PSYCHIATRIST OPINION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Clinical and Psychiatric evaluation done</a:t>
            </a:r>
          </a:p>
          <a:p>
            <a:pPr lvl="1"/>
            <a:r>
              <a:rPr lang="en-US" dirty="0" smtClean="0"/>
              <a:t>patient doesn’t have features of any primary Psychiatric illness at present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T2DM</a:t>
            </a:r>
          </a:p>
          <a:p>
            <a:r>
              <a:rPr lang="en-US" dirty="0" smtClean="0"/>
              <a:t>Systemic HTN</a:t>
            </a:r>
          </a:p>
          <a:p>
            <a:r>
              <a:rPr lang="en-US" dirty="0" smtClean="0"/>
              <a:t>Young stroke -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 err="1" smtClean="0"/>
              <a:t>Hemiparesis</a:t>
            </a:r>
            <a:endParaRPr lang="en-US" dirty="0" smtClean="0"/>
          </a:p>
          <a:p>
            <a:r>
              <a:rPr lang="en-US" dirty="0" smtClean="0"/>
              <a:t>Mixed Hearing loss</a:t>
            </a:r>
          </a:p>
          <a:p>
            <a:r>
              <a:rPr lang="en-US" dirty="0" smtClean="0"/>
              <a:t>Peripheral Neuropathy</a:t>
            </a:r>
          </a:p>
          <a:p>
            <a:r>
              <a:rPr lang="en-US" sz="3600" b="1" dirty="0" smtClean="0"/>
              <a:t>FAHR’S DISEASE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 of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Rarity</a:t>
            </a:r>
          </a:p>
          <a:p>
            <a:r>
              <a:rPr lang="en-US" dirty="0" smtClean="0"/>
              <a:t>Discussion of Movement disorder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 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en-US" dirty="0" smtClean="0"/>
              <a:t>10 days ago he had H/o early morning giddiness</a:t>
            </a:r>
          </a:p>
          <a:p>
            <a:pPr lvl="1"/>
            <a:r>
              <a:rPr lang="en-US" dirty="0" smtClean="0"/>
              <a:t>For which taken to a nearby hospital –treated symptomatically and recovered</a:t>
            </a:r>
          </a:p>
          <a:p>
            <a:r>
              <a:rPr lang="en-US" dirty="0" smtClean="0"/>
              <a:t>5 days ago he again developed giddiness</a:t>
            </a:r>
          </a:p>
          <a:p>
            <a:pPr lvl="1"/>
            <a:r>
              <a:rPr lang="en-US" dirty="0" smtClean="0"/>
              <a:t>Taken to GSVMCH</a:t>
            </a:r>
          </a:p>
          <a:p>
            <a:pPr lvl="1"/>
            <a:r>
              <a:rPr lang="en-US" dirty="0" smtClean="0"/>
              <a:t>Found to have elevated blood sugar- corrected</a:t>
            </a:r>
          </a:p>
          <a:p>
            <a:pPr lvl="1"/>
            <a:r>
              <a:rPr lang="en-US" dirty="0" smtClean="0"/>
              <a:t>And weakness involving </a:t>
            </a:r>
            <a:r>
              <a:rPr lang="en-US" dirty="0" err="1" smtClean="0"/>
              <a:t>Rt</a:t>
            </a:r>
            <a:r>
              <a:rPr lang="en-US" dirty="0" smtClean="0"/>
              <a:t> UL and LL</a:t>
            </a:r>
          </a:p>
          <a:p>
            <a:pPr lvl="1"/>
            <a:r>
              <a:rPr lang="en-US" dirty="0" smtClean="0"/>
              <a:t>Referred to GRH for evaluation of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 err="1" smtClean="0"/>
              <a:t>hemiparesis</a:t>
            </a:r>
            <a:r>
              <a:rPr lang="en-US" dirty="0" smtClean="0"/>
              <a:t> and involuntary movements of Lt UL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H/o LOC, headache, seizures, vomiting, altered </a:t>
            </a:r>
            <a:r>
              <a:rPr lang="en-US" dirty="0" err="1" smtClean="0"/>
              <a:t>sensorium</a:t>
            </a:r>
            <a:endParaRPr lang="en-US" dirty="0" smtClean="0"/>
          </a:p>
          <a:p>
            <a:r>
              <a:rPr lang="en-US" dirty="0" smtClean="0"/>
              <a:t>H/o difficulty in buttoning &amp; unbuttoning shirt</a:t>
            </a:r>
          </a:p>
          <a:p>
            <a:r>
              <a:rPr lang="en-US" dirty="0" smtClean="0"/>
              <a:t>No H/o difficulty in combing hair</a:t>
            </a:r>
          </a:p>
          <a:p>
            <a:r>
              <a:rPr lang="en-US" dirty="0" smtClean="0"/>
              <a:t>H/o slipping of </a:t>
            </a:r>
            <a:r>
              <a:rPr lang="en-US" dirty="0" err="1" smtClean="0"/>
              <a:t>chappels</a:t>
            </a:r>
            <a:r>
              <a:rPr lang="en-US" dirty="0" smtClean="0"/>
              <a:t> on </a:t>
            </a:r>
            <a:r>
              <a:rPr lang="en-US" dirty="0" err="1" smtClean="0"/>
              <a:t>Rt</a:t>
            </a:r>
            <a:r>
              <a:rPr lang="en-US" dirty="0" smtClean="0"/>
              <a:t> foot while walking</a:t>
            </a:r>
          </a:p>
          <a:p>
            <a:r>
              <a:rPr lang="en-US" dirty="0" smtClean="0"/>
              <a:t>No  H/o difficulty in rolling over in bed</a:t>
            </a:r>
          </a:p>
          <a:p>
            <a:r>
              <a:rPr lang="en-US" dirty="0" smtClean="0"/>
              <a:t>No H/o  spasms</a:t>
            </a:r>
          </a:p>
          <a:p>
            <a:r>
              <a:rPr lang="en-US" dirty="0" smtClean="0"/>
              <a:t>h/o  numbness over both hands and feet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medical history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K/c/o </a:t>
            </a:r>
            <a:r>
              <a:rPr lang="en-US" dirty="0" smtClean="0">
                <a:solidFill>
                  <a:srgbClr val="FF0000"/>
                </a:solidFill>
              </a:rPr>
              <a:t>Type 2 DM/HT </a:t>
            </a:r>
            <a:r>
              <a:rPr lang="en-US" dirty="0" smtClean="0"/>
              <a:t>for past 7 yrs on irregular treatment</a:t>
            </a:r>
          </a:p>
          <a:p>
            <a:r>
              <a:rPr lang="en-US" dirty="0" smtClean="0"/>
              <a:t>Not a </a:t>
            </a:r>
            <a:r>
              <a:rPr lang="en-US" smtClean="0"/>
              <a:t>K/c/o CAD</a:t>
            </a:r>
            <a:r>
              <a:rPr lang="en-US" dirty="0" smtClean="0"/>
              <a:t>, CKD, TB, Epilepsy </a:t>
            </a:r>
          </a:p>
          <a:p>
            <a:r>
              <a:rPr lang="en-US" dirty="0" smtClean="0"/>
              <a:t>Not a K/c/o Parkinsonism</a:t>
            </a:r>
          </a:p>
          <a:p>
            <a:r>
              <a:rPr lang="en-US" dirty="0" smtClean="0"/>
              <a:t>No H/o Psychiatric illness or cognitive defect</a:t>
            </a:r>
          </a:p>
          <a:p>
            <a:r>
              <a:rPr lang="en-US" dirty="0" smtClean="0"/>
              <a:t>No H/o drug abuse/toxin exposure              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history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H/o Alcoholism for past 10 yrs</a:t>
            </a:r>
          </a:p>
          <a:p>
            <a:r>
              <a:rPr lang="en-US" dirty="0" smtClean="0"/>
              <a:t>Not a smoker</a:t>
            </a:r>
          </a:p>
          <a:p>
            <a:r>
              <a:rPr lang="en-US" dirty="0" smtClean="0"/>
              <a:t>Married - having 2 children</a:t>
            </a:r>
          </a:p>
          <a:p>
            <a:r>
              <a:rPr lang="en-US" dirty="0" smtClean="0"/>
              <a:t>Sleep &amp; appetite normal</a:t>
            </a:r>
          </a:p>
          <a:p>
            <a:r>
              <a:rPr lang="en-US" dirty="0" smtClean="0"/>
              <a:t>Mixed diet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H/o movement disorders or psychiatric illness in the family</a:t>
            </a:r>
          </a:p>
          <a:p>
            <a:r>
              <a:rPr lang="en-US" dirty="0" smtClean="0"/>
              <a:t>Mother died at 36 yrs during child birth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3578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Conscious </a:t>
            </a:r>
          </a:p>
          <a:p>
            <a:r>
              <a:rPr lang="en-US" dirty="0" smtClean="0"/>
              <a:t>Oriented</a:t>
            </a:r>
          </a:p>
          <a:p>
            <a:r>
              <a:rPr lang="en-US" dirty="0" smtClean="0"/>
              <a:t>No pallor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icterus</a:t>
            </a:r>
            <a:endParaRPr lang="en-US" dirty="0" smtClean="0"/>
          </a:p>
          <a:p>
            <a:r>
              <a:rPr lang="en-US" dirty="0" smtClean="0"/>
              <a:t>No KF ring</a:t>
            </a:r>
          </a:p>
          <a:p>
            <a:r>
              <a:rPr lang="en-US" dirty="0" smtClean="0"/>
              <a:t>No cyanosis</a:t>
            </a:r>
          </a:p>
          <a:p>
            <a:r>
              <a:rPr lang="en-US" dirty="0" smtClean="0"/>
              <a:t>No clubbing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goitre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Chvostek</a:t>
            </a:r>
            <a:r>
              <a:rPr lang="en-US" dirty="0" smtClean="0"/>
              <a:t> sign 		- negative</a:t>
            </a:r>
          </a:p>
          <a:p>
            <a:r>
              <a:rPr lang="en-US" dirty="0" smtClean="0"/>
              <a:t>Trousseau sign   	- negative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5" name="Picture 4" descr="IMG_12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518664" y="1482072"/>
            <a:ext cx="3643337" cy="36795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72132" y="3071810"/>
            <a:ext cx="1285884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669</Words>
  <Application>Microsoft Office PowerPoint</Application>
  <PresentationFormat>On-screen Show (4:3)</PresentationFormat>
  <Paragraphs>294</Paragraphs>
  <Slides>35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FAHR’S DISEASE</vt:lpstr>
      <vt:lpstr>Slide 2</vt:lpstr>
      <vt:lpstr>Slide 3</vt:lpstr>
      <vt:lpstr>Slide 4</vt:lpstr>
      <vt:lpstr>Slide 5</vt:lpstr>
      <vt:lpstr>Past medical history </vt:lpstr>
      <vt:lpstr>Personal history </vt:lpstr>
      <vt:lpstr>Family history </vt:lpstr>
      <vt:lpstr>General examination</vt:lpstr>
      <vt:lpstr>VITALS</vt:lpstr>
      <vt:lpstr>HMF</vt:lpstr>
      <vt:lpstr>CRANIAL NERVES</vt:lpstr>
      <vt:lpstr>MOTOR SYSTEM</vt:lpstr>
      <vt:lpstr>Slide 14</vt:lpstr>
      <vt:lpstr>Slide 15</vt:lpstr>
      <vt:lpstr>Slide 16</vt:lpstr>
      <vt:lpstr>Slide 17</vt:lpstr>
      <vt:lpstr>INVESTIGATIONS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Treatment given</vt:lpstr>
      <vt:lpstr>Neurologist opinion</vt:lpstr>
      <vt:lpstr>Endocrinologist opinion</vt:lpstr>
      <vt:lpstr>Ophthalmologist opinion</vt:lpstr>
      <vt:lpstr>ENT opinion</vt:lpstr>
      <vt:lpstr>PSYCHIATRIST OPINION</vt:lpstr>
      <vt:lpstr>DIAGNOSIS</vt:lpstr>
      <vt:lpstr>Aim of presentation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2016-05-30T07:15:17Z</dcterms:created>
  <dcterms:modified xsi:type="dcterms:W3CDTF">2016-06-12T16:42:58Z</dcterms:modified>
</cp:coreProperties>
</file>