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7" r:id="rId2"/>
    <p:sldId id="258" r:id="rId3"/>
    <p:sldId id="264" r:id="rId4"/>
    <p:sldId id="263" r:id="rId5"/>
    <p:sldId id="259" r:id="rId6"/>
    <p:sldId id="272" r:id="rId7"/>
    <p:sldId id="260" r:id="rId8"/>
    <p:sldId id="269" r:id="rId9"/>
    <p:sldId id="268" r:id="rId10"/>
    <p:sldId id="270" r:id="rId11"/>
    <p:sldId id="271" r:id="rId12"/>
    <p:sldId id="265" r:id="rId13"/>
    <p:sldId id="27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97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21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9739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8157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068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827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863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509A250-FF31-4206-8172-F9D3106AACB1}" type="datetimeFigureOut">
              <a:rPr lang="en-US" smtClean="0"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5637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509A250-FF31-4206-8172-F9D3106AACB1}" type="datetimeFigureOut">
              <a:rPr lang="en-US" smtClean="0"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05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410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620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818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474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697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757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540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86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81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8643" y="875764"/>
            <a:ext cx="10615970" cy="2446985"/>
          </a:xfrm>
        </p:spPr>
        <p:txBody>
          <a:bodyPr>
            <a:noAutofit/>
          </a:bodyPr>
          <a:lstStyle/>
          <a:p>
            <a:r>
              <a:rPr lang="en-IN" sz="6000" b="1" dirty="0" smtClean="0"/>
              <a:t>AN INTERESTING AUTOMATED HEMOGRAM FOR DISCUSSION</a:t>
            </a:r>
            <a:endParaRPr lang="en-IN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3631843"/>
            <a:ext cx="8915399" cy="2271820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CHIEF – PROF.DR. M. NATARAJAN MD</a:t>
            </a:r>
          </a:p>
          <a:p>
            <a:r>
              <a:rPr lang="en-IN" dirty="0" smtClean="0"/>
              <a:t>ASST PROF – DR. P S. ARUL RAJA MURUGAN MD.,DM</a:t>
            </a:r>
          </a:p>
          <a:p>
            <a:r>
              <a:rPr lang="en-IN" dirty="0"/>
              <a:t> </a:t>
            </a:r>
            <a:r>
              <a:rPr lang="en-IN" dirty="0" smtClean="0"/>
              <a:t>                     DR.B.PALANIKUMAR MD</a:t>
            </a:r>
          </a:p>
          <a:p>
            <a:r>
              <a:rPr lang="en-IN" dirty="0"/>
              <a:t> </a:t>
            </a:r>
            <a:r>
              <a:rPr lang="en-IN" dirty="0" smtClean="0"/>
              <a:t>                     DR PREMKUMAR MD.,DM</a:t>
            </a:r>
          </a:p>
          <a:p>
            <a:endParaRPr lang="en-IN" dirty="0"/>
          </a:p>
          <a:p>
            <a:r>
              <a:rPr lang="en-IN" dirty="0" smtClean="0"/>
              <a:t>PRESENTED BY DR. THIRUNAVUKKARASU (PG)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0817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600" dirty="0" smtClean="0"/>
              <a:t>Serum Ferritin – 6 </a:t>
            </a:r>
            <a:r>
              <a:rPr lang="en-IN" sz="3600" dirty="0" err="1" smtClean="0"/>
              <a:t>ng</a:t>
            </a:r>
            <a:r>
              <a:rPr lang="en-IN" sz="3600" dirty="0" smtClean="0"/>
              <a:t>/ml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325872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Hemoglobin</a:t>
            </a:r>
            <a:r>
              <a:rPr lang="en-IN" dirty="0" smtClean="0"/>
              <a:t> electrophoresis</a:t>
            </a: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IN" sz="2400" dirty="0" err="1" smtClean="0"/>
              <a:t>Hb</a:t>
            </a:r>
            <a:r>
              <a:rPr lang="en-IN" sz="2400" dirty="0" smtClean="0"/>
              <a:t> A0   71.8%</a:t>
            </a:r>
          </a:p>
          <a:p>
            <a:r>
              <a:rPr lang="en-IN" sz="2400" dirty="0" err="1" smtClean="0"/>
              <a:t>Hb</a:t>
            </a:r>
            <a:r>
              <a:rPr lang="en-IN" sz="2400" dirty="0" smtClean="0"/>
              <a:t> F      0</a:t>
            </a:r>
          </a:p>
          <a:p>
            <a:r>
              <a:rPr lang="en-IN" sz="2400" dirty="0" err="1" smtClean="0"/>
              <a:t>Hb</a:t>
            </a:r>
            <a:r>
              <a:rPr lang="en-IN" sz="2400" dirty="0" smtClean="0"/>
              <a:t> S      0</a:t>
            </a:r>
          </a:p>
          <a:p>
            <a:r>
              <a:rPr lang="en-IN" sz="2400" dirty="0" err="1" smtClean="0"/>
              <a:t>Hb</a:t>
            </a:r>
            <a:r>
              <a:rPr lang="en-IN" sz="2400" dirty="0" smtClean="0"/>
              <a:t> A2    3.5%</a:t>
            </a:r>
          </a:p>
          <a:p>
            <a:r>
              <a:rPr lang="en-IN" sz="2400" dirty="0" err="1" smtClean="0"/>
              <a:t>Hb</a:t>
            </a:r>
            <a:r>
              <a:rPr lang="en-IN" sz="2400" dirty="0" smtClean="0"/>
              <a:t> D      0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IN" sz="2400" b="1" dirty="0" err="1" smtClean="0">
                <a:solidFill>
                  <a:srgbClr val="FF0000"/>
                </a:solidFill>
              </a:rPr>
              <a:t>Hb</a:t>
            </a:r>
            <a:r>
              <a:rPr lang="en-IN" sz="2400" b="1" dirty="0" smtClean="0">
                <a:solidFill>
                  <a:srgbClr val="FF0000"/>
                </a:solidFill>
              </a:rPr>
              <a:t> E    24.7%</a:t>
            </a:r>
          </a:p>
          <a:p>
            <a:r>
              <a:rPr lang="en-IN" sz="2400" dirty="0" err="1" smtClean="0"/>
              <a:t>Hb</a:t>
            </a:r>
            <a:r>
              <a:rPr lang="en-IN" sz="2400" dirty="0" smtClean="0"/>
              <a:t> H    0</a:t>
            </a:r>
          </a:p>
          <a:p>
            <a:r>
              <a:rPr lang="en-IN" sz="2400" dirty="0" err="1" smtClean="0"/>
              <a:t>Hb</a:t>
            </a:r>
            <a:r>
              <a:rPr lang="en-IN" sz="2400" dirty="0" smtClean="0"/>
              <a:t> Q    0</a:t>
            </a:r>
          </a:p>
          <a:p>
            <a:r>
              <a:rPr lang="en-IN" sz="2400" dirty="0" smtClean="0"/>
              <a:t>P3         0</a:t>
            </a:r>
          </a:p>
          <a:p>
            <a:r>
              <a:rPr lang="en-IN" sz="2400" dirty="0" err="1" smtClean="0"/>
              <a:t>Hb</a:t>
            </a:r>
            <a:r>
              <a:rPr lang="en-IN" sz="2400" dirty="0" smtClean="0"/>
              <a:t> </a:t>
            </a:r>
            <a:r>
              <a:rPr lang="en-IN" sz="2400" dirty="0" err="1" smtClean="0"/>
              <a:t>Lepore</a:t>
            </a:r>
            <a:r>
              <a:rPr lang="en-IN" sz="2400" dirty="0" smtClean="0"/>
              <a:t> 0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14041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585541"/>
            <a:ext cx="8761413" cy="706964"/>
          </a:xfrm>
        </p:spPr>
        <p:txBody>
          <a:bodyPr/>
          <a:lstStyle/>
          <a:p>
            <a:r>
              <a:rPr lang="en-IN" dirty="0" err="1" smtClean="0">
                <a:solidFill>
                  <a:srgbClr val="FFC000"/>
                </a:solidFill>
              </a:rPr>
              <a:t>Hemoglobin</a:t>
            </a:r>
            <a:r>
              <a:rPr lang="en-IN" dirty="0" smtClean="0">
                <a:solidFill>
                  <a:srgbClr val="FFC000"/>
                </a:solidFill>
              </a:rPr>
              <a:t> </a:t>
            </a:r>
            <a:r>
              <a:rPr lang="en-IN" dirty="0" smtClean="0">
                <a:solidFill>
                  <a:srgbClr val="FFC000"/>
                </a:solidFill>
              </a:rPr>
              <a:t>Electrophoresis</a:t>
            </a:r>
            <a:endParaRPr lang="en-IN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 dirty="0" err="1" smtClean="0"/>
              <a:t>Hb</a:t>
            </a:r>
            <a:r>
              <a:rPr lang="en-IN" sz="3200" dirty="0" smtClean="0"/>
              <a:t> A   -   71.8%</a:t>
            </a:r>
          </a:p>
          <a:p>
            <a:r>
              <a:rPr lang="en-IN" sz="3200" dirty="0" err="1" smtClean="0"/>
              <a:t>Hb</a:t>
            </a:r>
            <a:r>
              <a:rPr lang="en-IN" sz="3200" dirty="0" smtClean="0"/>
              <a:t> E    -   24.7%</a:t>
            </a:r>
          </a:p>
          <a:p>
            <a:r>
              <a:rPr lang="en-IN" sz="3200" dirty="0" err="1" smtClean="0"/>
              <a:t>Hb</a:t>
            </a:r>
            <a:r>
              <a:rPr lang="en-IN" sz="3200" dirty="0" smtClean="0"/>
              <a:t> A2  -   3.5%</a:t>
            </a:r>
            <a:endParaRPr lang="en-IN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86" t="20000" r="14231" b="33134"/>
          <a:stretch/>
        </p:blipFill>
        <p:spPr>
          <a:xfrm>
            <a:off x="4713668" y="1680632"/>
            <a:ext cx="7478332" cy="5080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56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9600" dirty="0" smtClean="0">
                <a:solidFill>
                  <a:srgbClr val="00B0F0"/>
                </a:solidFill>
                <a:sym typeface="Wingdings" panose="05000000000000000000" pitchFamily="2" charset="2"/>
              </a:rPr>
              <a:t></a:t>
            </a:r>
            <a:r>
              <a:rPr lang="en-IN" sz="9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r>
              <a:rPr lang="en-IN" sz="9600" dirty="0" smtClean="0">
                <a:solidFill>
                  <a:srgbClr val="FFFF00"/>
                </a:solidFill>
                <a:sym typeface="Wingdings" panose="05000000000000000000" pitchFamily="2" charset="2"/>
              </a:rPr>
              <a:t></a:t>
            </a:r>
            <a:r>
              <a:rPr lang="en-IN" sz="9600" dirty="0" smtClean="0">
                <a:solidFill>
                  <a:srgbClr val="92D050"/>
                </a:solidFill>
                <a:sym typeface="Wingdings" panose="05000000000000000000" pitchFamily="2" charset="2"/>
              </a:rPr>
              <a:t></a:t>
            </a:r>
            <a:endParaRPr lang="en-IN" sz="9600" dirty="0">
              <a:solidFill>
                <a:srgbClr val="92D05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IN" sz="9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Thank u</a:t>
            </a:r>
            <a:endParaRPr lang="en-IN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72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sz="2800" dirty="0" smtClean="0"/>
              <a:t>47 year old male</a:t>
            </a:r>
          </a:p>
          <a:p>
            <a:r>
              <a:rPr lang="en-IN" sz="2800" dirty="0" smtClean="0"/>
              <a:t>k/c/o type 2 diabetes mellitus on oral </a:t>
            </a:r>
            <a:r>
              <a:rPr lang="en-IN" sz="2800" dirty="0" err="1" smtClean="0"/>
              <a:t>hypoglycemic</a:t>
            </a:r>
            <a:r>
              <a:rPr lang="en-IN" sz="2800" dirty="0" smtClean="0"/>
              <a:t> agents for past 5 years</a:t>
            </a:r>
          </a:p>
          <a:p>
            <a:r>
              <a:rPr lang="en-IN" sz="2800" dirty="0" smtClean="0"/>
              <a:t>No significant </a:t>
            </a:r>
            <a:r>
              <a:rPr lang="en-IN" sz="2800" dirty="0" err="1" smtClean="0"/>
              <a:t>comorbities</a:t>
            </a:r>
            <a:r>
              <a:rPr lang="en-IN" sz="2800" dirty="0" smtClean="0"/>
              <a:t> / past history / family history</a:t>
            </a:r>
          </a:p>
          <a:p>
            <a:r>
              <a:rPr lang="en-IN" sz="2800" dirty="0" smtClean="0"/>
              <a:t>During a master health </a:t>
            </a:r>
            <a:r>
              <a:rPr lang="en-IN" sz="2800" dirty="0" err="1" smtClean="0"/>
              <a:t>checkup</a:t>
            </a:r>
            <a:r>
              <a:rPr lang="en-IN" sz="2800" dirty="0" smtClean="0"/>
              <a:t> found to have the following laboratory values….</a:t>
            </a:r>
          </a:p>
          <a:p>
            <a:pPr marL="0" indent="0">
              <a:buNone/>
            </a:pP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9362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619518" y="770586"/>
            <a:ext cx="7543800" cy="9144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9751671"/>
              </p:ext>
            </p:extLst>
          </p:nvPr>
        </p:nvGraphicFramePr>
        <p:xfrm>
          <a:off x="373486" y="2263249"/>
          <a:ext cx="7727326" cy="4594751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3863663"/>
                <a:gridCol w="3863663"/>
              </a:tblGrid>
              <a:tr h="633004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HbA1c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baseline="0" dirty="0" smtClean="0"/>
                        <a:t> 8.02%</a:t>
                      </a:r>
                      <a:endParaRPr lang="en-US" sz="3200" b="0" dirty="0"/>
                    </a:p>
                  </a:txBody>
                  <a:tcPr/>
                </a:tc>
              </a:tr>
              <a:tr h="651351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Blood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dirty="0" smtClean="0"/>
                        <a:t>Urea</a:t>
                      </a:r>
                      <a:r>
                        <a:rPr lang="en-US" sz="3200" baseline="0" dirty="0" smtClean="0"/>
                        <a:t>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18</a:t>
                      </a:r>
                      <a:r>
                        <a:rPr lang="en-US" sz="3200" baseline="0" dirty="0" smtClean="0"/>
                        <a:t> mg/dl</a:t>
                      </a:r>
                      <a:endParaRPr lang="en-US" sz="3200" dirty="0"/>
                    </a:p>
                  </a:txBody>
                  <a:tcPr/>
                </a:tc>
              </a:tr>
              <a:tr h="651351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Serum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dirty="0" smtClean="0"/>
                        <a:t>Creatinine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 0.79 mg/dl</a:t>
                      </a:r>
                      <a:endParaRPr lang="en-US" sz="3200" dirty="0"/>
                    </a:p>
                  </a:txBody>
                  <a:tcPr/>
                </a:tc>
              </a:tr>
              <a:tr h="651351">
                <a:tc gridSpan="2"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</a:tr>
              <a:tr h="651351">
                <a:tc>
                  <a:txBody>
                    <a:bodyPr/>
                    <a:lstStyle/>
                    <a:p>
                      <a:r>
                        <a:rPr lang="en-US" sz="3200" baseline="0" dirty="0" smtClean="0"/>
                        <a:t>Urine </a:t>
                      </a:r>
                      <a:r>
                        <a:rPr lang="en-US" sz="3200" dirty="0" smtClean="0"/>
                        <a:t>Albumin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Nil</a:t>
                      </a:r>
                      <a:endParaRPr lang="en-US" sz="3200" dirty="0"/>
                    </a:p>
                  </a:txBody>
                  <a:tcPr/>
                </a:tc>
              </a:tr>
              <a:tr h="651351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Glucose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Nil</a:t>
                      </a:r>
                      <a:endParaRPr lang="en-US" sz="3200" dirty="0"/>
                    </a:p>
                  </a:txBody>
                  <a:tcPr/>
                </a:tc>
              </a:tr>
              <a:tr h="704992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Urine</a:t>
                      </a:r>
                      <a:r>
                        <a:rPr lang="en-US" sz="3200" baseline="0" dirty="0" smtClean="0"/>
                        <a:t> deposits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no</a:t>
                      </a:r>
                      <a:r>
                        <a:rPr lang="en-US" sz="2000" b="1" baseline="0" dirty="0" smtClean="0"/>
                        <a:t> pus cells, RBC casts and crystals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3842" y="437881"/>
            <a:ext cx="3835087" cy="642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45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/>
          </a:p>
          <a:p>
            <a:endParaRPr lang="en-IN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828156"/>
              </p:ext>
            </p:extLst>
          </p:nvPr>
        </p:nvGraphicFramePr>
        <p:xfrm>
          <a:off x="1581241" y="2067054"/>
          <a:ext cx="8128000" cy="4790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798491">
                <a:tc>
                  <a:txBody>
                    <a:bodyPr/>
                    <a:lstStyle/>
                    <a:p>
                      <a:r>
                        <a:rPr lang="en-IN" sz="2800" dirty="0" smtClean="0">
                          <a:solidFill>
                            <a:srgbClr val="FF0000"/>
                          </a:solidFill>
                        </a:rPr>
                        <a:t>Fasting</a:t>
                      </a:r>
                      <a:r>
                        <a:rPr lang="en-IN" sz="2800" baseline="0" dirty="0" smtClean="0">
                          <a:solidFill>
                            <a:srgbClr val="FF0000"/>
                          </a:solidFill>
                        </a:rPr>
                        <a:t> lipid profile</a:t>
                      </a:r>
                      <a:endParaRPr lang="en-IN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800" dirty="0" smtClean="0">
                          <a:solidFill>
                            <a:srgbClr val="FF0000"/>
                          </a:solidFill>
                        </a:rPr>
                        <a:t>             mg/dl</a:t>
                      </a:r>
                      <a:endParaRPr lang="en-IN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98491">
                <a:tc>
                  <a:txBody>
                    <a:bodyPr/>
                    <a:lstStyle/>
                    <a:p>
                      <a:r>
                        <a:rPr lang="en-IN" sz="28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Total </a:t>
                      </a:r>
                      <a:r>
                        <a:rPr lang="en-IN" sz="28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cholestrol</a:t>
                      </a:r>
                      <a:endParaRPr lang="en-IN" sz="2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800" dirty="0" smtClean="0"/>
                        <a:t>                144</a:t>
                      </a:r>
                      <a:endParaRPr lang="en-IN" sz="2800" dirty="0"/>
                    </a:p>
                  </a:txBody>
                  <a:tcPr/>
                </a:tc>
              </a:tr>
              <a:tr h="798491">
                <a:tc>
                  <a:txBody>
                    <a:bodyPr/>
                    <a:lstStyle/>
                    <a:p>
                      <a:r>
                        <a:rPr lang="en-IN" sz="2800" dirty="0" smtClean="0"/>
                        <a:t>Direct</a:t>
                      </a:r>
                      <a:r>
                        <a:rPr lang="en-IN" sz="2800" baseline="0" dirty="0" smtClean="0"/>
                        <a:t> HDL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                   </a:t>
                      </a:r>
                      <a:r>
                        <a:rPr lang="en-IN" sz="2800" dirty="0" smtClean="0"/>
                        <a:t>38</a:t>
                      </a:r>
                      <a:endParaRPr lang="en-IN" dirty="0"/>
                    </a:p>
                  </a:txBody>
                  <a:tcPr/>
                </a:tc>
              </a:tr>
              <a:tr h="798491">
                <a:tc>
                  <a:txBody>
                    <a:bodyPr/>
                    <a:lstStyle/>
                    <a:p>
                      <a:r>
                        <a:rPr lang="en-IN" sz="2800" dirty="0" smtClean="0"/>
                        <a:t>DIRECT</a:t>
                      </a:r>
                      <a:r>
                        <a:rPr lang="en-IN" sz="2800" baseline="0" dirty="0" smtClean="0"/>
                        <a:t> LDL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    </a:t>
                      </a:r>
                      <a:r>
                        <a:rPr lang="en-IN" sz="2800" dirty="0" smtClean="0"/>
                        <a:t>              78</a:t>
                      </a:r>
                    </a:p>
                    <a:p>
                      <a:endParaRPr lang="en-IN" dirty="0"/>
                    </a:p>
                  </a:txBody>
                  <a:tcPr/>
                </a:tc>
              </a:tr>
              <a:tr h="798491">
                <a:tc>
                  <a:txBody>
                    <a:bodyPr/>
                    <a:lstStyle/>
                    <a:p>
                      <a:r>
                        <a:rPr lang="en-IN" sz="2800" dirty="0" smtClean="0"/>
                        <a:t>VLDL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                  </a:t>
                      </a:r>
                      <a:r>
                        <a:rPr lang="en-IN" sz="2800" dirty="0" smtClean="0"/>
                        <a:t>25</a:t>
                      </a:r>
                      <a:r>
                        <a:rPr lang="en-IN" dirty="0" smtClean="0"/>
                        <a:t>          </a:t>
                      </a:r>
                      <a:endParaRPr lang="en-IN" dirty="0"/>
                    </a:p>
                  </a:txBody>
                  <a:tcPr/>
                </a:tc>
              </a:tr>
              <a:tr h="798491">
                <a:tc>
                  <a:txBody>
                    <a:bodyPr/>
                    <a:lstStyle/>
                    <a:p>
                      <a:r>
                        <a:rPr lang="en-IN" sz="2800" dirty="0" smtClean="0"/>
                        <a:t>TRIGLYCERIDES</a:t>
                      </a:r>
                      <a:endParaRPr lang="en-IN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                          </a:t>
                      </a:r>
                      <a:r>
                        <a:rPr lang="en-IN" sz="2800" dirty="0" smtClean="0"/>
                        <a:t>123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825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61198127"/>
              </p:ext>
            </p:extLst>
          </p:nvPr>
        </p:nvGraphicFramePr>
        <p:xfrm>
          <a:off x="643944" y="90152"/>
          <a:ext cx="9633397" cy="286475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258061"/>
                <a:gridCol w="5375336"/>
              </a:tblGrid>
              <a:tr h="846386">
                <a:tc gridSpan="2">
                  <a:txBody>
                    <a:bodyPr/>
                    <a:lstStyle/>
                    <a:p>
                      <a:r>
                        <a:rPr lang="en-IN" sz="3600" dirty="0" smtClean="0"/>
                        <a:t>COMPLETE BLOOD</a:t>
                      </a:r>
                      <a:r>
                        <a:rPr lang="en-IN" sz="3600" baseline="0" dirty="0" smtClean="0"/>
                        <a:t> COUNT</a:t>
                      </a:r>
                      <a:endParaRPr lang="en-IN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485779">
                <a:tc>
                  <a:txBody>
                    <a:bodyPr/>
                    <a:lstStyle/>
                    <a:p>
                      <a:r>
                        <a:rPr lang="en-IN" sz="2000" b="0" dirty="0" smtClean="0">
                          <a:solidFill>
                            <a:schemeClr val="tx1"/>
                          </a:solidFill>
                        </a:rPr>
                        <a:t>TOTAL WBC COUNT</a:t>
                      </a:r>
                      <a:endParaRPr lang="en-IN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0" dirty="0" smtClean="0">
                          <a:solidFill>
                            <a:schemeClr val="tx1"/>
                          </a:solidFill>
                        </a:rPr>
                        <a:t>8,500</a:t>
                      </a:r>
                      <a:r>
                        <a:rPr lang="en-IN" sz="2000" b="0" baseline="0" dirty="0" smtClean="0">
                          <a:solidFill>
                            <a:schemeClr val="tx1"/>
                          </a:solidFill>
                        </a:rPr>
                        <a:t> cells/cu.mm</a:t>
                      </a:r>
                      <a:endParaRPr lang="en-IN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1029">
                <a:tc>
                  <a:txBody>
                    <a:bodyPr/>
                    <a:lstStyle/>
                    <a:p>
                      <a:r>
                        <a:rPr lang="en-IN" sz="2000" b="0" dirty="0" smtClean="0">
                          <a:solidFill>
                            <a:schemeClr val="tx1"/>
                          </a:solidFill>
                        </a:rPr>
                        <a:t>DIFFERENTIAL</a:t>
                      </a:r>
                      <a:r>
                        <a:rPr lang="en-IN" sz="2000" b="0" baseline="0" dirty="0" smtClean="0">
                          <a:solidFill>
                            <a:schemeClr val="tx1"/>
                          </a:solidFill>
                        </a:rPr>
                        <a:t> WBC COUNT</a:t>
                      </a:r>
                      <a:endParaRPr lang="en-IN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0" dirty="0" smtClean="0">
                          <a:solidFill>
                            <a:schemeClr val="tx1"/>
                          </a:solidFill>
                        </a:rPr>
                        <a:t>N 58.9%  L 34.7%  E 2.3%  M 3.6% </a:t>
                      </a:r>
                      <a:r>
                        <a:rPr lang="en-IN" sz="2000" b="0" baseline="0" dirty="0" smtClean="0">
                          <a:solidFill>
                            <a:schemeClr val="tx1"/>
                          </a:solidFill>
                        </a:rPr>
                        <a:t> B 0.5%</a:t>
                      </a:r>
                      <a:endParaRPr lang="en-IN" sz="2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5779">
                <a:tc>
                  <a:txBody>
                    <a:bodyPr/>
                    <a:lstStyle/>
                    <a:p>
                      <a:r>
                        <a:rPr lang="en-IN" sz="2000" b="0" dirty="0" smtClean="0">
                          <a:solidFill>
                            <a:schemeClr val="tx1"/>
                          </a:solidFill>
                        </a:rPr>
                        <a:t>HEMOGLOBIN</a:t>
                      </a:r>
                      <a:endParaRPr lang="en-IN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0" dirty="0" smtClean="0">
                          <a:solidFill>
                            <a:schemeClr val="tx1"/>
                          </a:solidFill>
                        </a:rPr>
                        <a:t>11.7 g/dl</a:t>
                      </a:r>
                      <a:endParaRPr lang="en-IN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5779">
                <a:tc>
                  <a:txBody>
                    <a:bodyPr/>
                    <a:lstStyle/>
                    <a:p>
                      <a:r>
                        <a:rPr lang="en-IN" sz="2000" b="0" dirty="0" smtClean="0">
                          <a:solidFill>
                            <a:schemeClr val="tx1"/>
                          </a:solidFill>
                        </a:rPr>
                        <a:t>TOTAL RBC COUNT</a:t>
                      </a:r>
                      <a:endParaRPr lang="en-IN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0" dirty="0" smtClean="0">
                          <a:solidFill>
                            <a:schemeClr val="tx1"/>
                          </a:solidFill>
                        </a:rPr>
                        <a:t>5.75 million/cu.mm</a:t>
                      </a:r>
                      <a:endParaRPr lang="en-IN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717557"/>
              </p:ext>
            </p:extLst>
          </p:nvPr>
        </p:nvGraphicFramePr>
        <p:xfrm>
          <a:off x="641080" y="2973466"/>
          <a:ext cx="9623381" cy="375330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278650"/>
                <a:gridCol w="5344731"/>
              </a:tblGrid>
              <a:tr h="458199">
                <a:tc>
                  <a:txBody>
                    <a:bodyPr/>
                    <a:lstStyle/>
                    <a:p>
                      <a:r>
                        <a:rPr lang="en-IN" b="0" dirty="0" smtClean="0"/>
                        <a:t>PACKED</a:t>
                      </a:r>
                      <a:r>
                        <a:rPr lang="en-IN" b="0" baseline="0" dirty="0" smtClean="0"/>
                        <a:t> CELL VOLUME</a:t>
                      </a:r>
                      <a:endParaRPr lang="en-IN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0" dirty="0" smtClean="0"/>
                        <a:t>39.4%</a:t>
                      </a:r>
                      <a:endParaRPr lang="en-IN" sz="2000" b="0" dirty="0"/>
                    </a:p>
                  </a:txBody>
                  <a:tcPr/>
                </a:tc>
              </a:tr>
              <a:tr h="458199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MCV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68.4 </a:t>
                      </a:r>
                      <a:r>
                        <a:rPr lang="en-IN" sz="2000" dirty="0" err="1" smtClean="0"/>
                        <a:t>fL</a:t>
                      </a:r>
                      <a:endParaRPr lang="en-IN" sz="2000" dirty="0"/>
                    </a:p>
                  </a:txBody>
                  <a:tcPr/>
                </a:tc>
              </a:tr>
              <a:tr h="458199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MCH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20.3 </a:t>
                      </a:r>
                      <a:r>
                        <a:rPr lang="en-IN" sz="2000" dirty="0" err="1" smtClean="0"/>
                        <a:t>pg</a:t>
                      </a:r>
                      <a:endParaRPr lang="en-IN" sz="2000" dirty="0"/>
                    </a:p>
                  </a:txBody>
                  <a:tcPr/>
                </a:tc>
              </a:tr>
              <a:tr h="545909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MCHC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29.7%</a:t>
                      </a:r>
                      <a:endParaRPr lang="en-IN" sz="2000" dirty="0"/>
                    </a:p>
                  </a:txBody>
                  <a:tcPr/>
                </a:tc>
              </a:tr>
              <a:tr h="458199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PLATELET COUNT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2,78,000</a:t>
                      </a:r>
                      <a:r>
                        <a:rPr lang="en-IN" sz="2000" baseline="0" dirty="0" smtClean="0"/>
                        <a:t> cells/cu.mm</a:t>
                      </a:r>
                      <a:endParaRPr lang="en-IN" sz="2000" dirty="0"/>
                    </a:p>
                  </a:txBody>
                  <a:tcPr/>
                </a:tc>
              </a:tr>
              <a:tr h="458199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RDW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16.4%</a:t>
                      </a:r>
                      <a:endParaRPr lang="en-IN" sz="2000" dirty="0"/>
                    </a:p>
                  </a:txBody>
                  <a:tcPr/>
                </a:tc>
              </a:tr>
              <a:tr h="458199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ABSOLUTE EOSINOPHIL COUNT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200 cells/cu.mm</a:t>
                      </a:r>
                      <a:endParaRPr lang="en-IN" sz="2000" dirty="0"/>
                    </a:p>
                  </a:txBody>
                  <a:tcPr/>
                </a:tc>
              </a:tr>
              <a:tr h="458199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RETICULOCYTE COUNT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1.05%</a:t>
                      </a:r>
                      <a:endParaRPr lang="en-IN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087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9600" dirty="0" smtClean="0"/>
              <a:t>???</a:t>
            </a:r>
            <a:endParaRPr lang="en-IN" sz="96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7" y="334851"/>
            <a:ext cx="4700789" cy="6078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16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FF00"/>
                </a:solidFill>
              </a:rPr>
              <a:t>CLASSIFICATION OF NORMOCYTIC ANEMIAS ON BASIS OF RDW</a:t>
            </a:r>
            <a:endParaRPr lang="en-IN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4305490"/>
              </p:ext>
            </p:extLst>
          </p:nvPr>
        </p:nvGraphicFramePr>
        <p:xfrm>
          <a:off x="1154954" y="2459865"/>
          <a:ext cx="8824914" cy="4354657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4412457"/>
                <a:gridCol w="4412457"/>
              </a:tblGrid>
              <a:tr h="901521"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MCV normal </a:t>
                      </a:r>
                      <a:r>
                        <a:rPr lang="en-IN" sz="2000" b="1" dirty="0" smtClean="0"/>
                        <a:t>and RDW normal (normocytic</a:t>
                      </a:r>
                      <a:r>
                        <a:rPr lang="en-IN" sz="2000" b="1" baseline="0" dirty="0" smtClean="0"/>
                        <a:t> homogenous)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MCV normal and RDW high (normocytic </a:t>
                      </a:r>
                      <a:r>
                        <a:rPr lang="en-IN" sz="2000" dirty="0" err="1" smtClean="0"/>
                        <a:t>heterogenous</a:t>
                      </a:r>
                      <a:r>
                        <a:rPr lang="en-IN" sz="2000" dirty="0" smtClean="0"/>
                        <a:t>)</a:t>
                      </a:r>
                      <a:endParaRPr lang="en-IN" sz="2000" dirty="0"/>
                    </a:p>
                  </a:txBody>
                  <a:tcPr/>
                </a:tc>
              </a:tr>
              <a:tr h="3453136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IN" sz="2000" b="1" dirty="0" smtClean="0"/>
                        <a:t>Normal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IN" sz="2000" b="1" dirty="0" smtClean="0"/>
                        <a:t>Chronic liver disease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IN" sz="2000" b="1" dirty="0" err="1" smtClean="0"/>
                        <a:t>Hb</a:t>
                      </a:r>
                      <a:r>
                        <a:rPr lang="en-IN" sz="2000" b="1" dirty="0" smtClean="0"/>
                        <a:t> S and C trait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IN" sz="2000" b="1" dirty="0" smtClean="0"/>
                        <a:t>Transfusion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IN" sz="2000" b="1" dirty="0" smtClean="0"/>
                        <a:t>Acute bleeding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IN" sz="2000" b="1" dirty="0" smtClean="0"/>
                        <a:t>Hereditary spherocytosis without spleen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IN" sz="2000" b="1" dirty="0" err="1" smtClean="0"/>
                        <a:t>Chemotheerapy</a:t>
                      </a:r>
                      <a:endParaRPr lang="en-IN" sz="2000" b="1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IN" sz="2000" b="1" dirty="0" smtClean="0"/>
                        <a:t>CLL, CML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IN" sz="2000" b="1" dirty="0" smtClean="0"/>
                        <a:t>Early</a:t>
                      </a:r>
                      <a:r>
                        <a:rPr lang="en-IN" sz="2000" b="1" baseline="0" dirty="0" smtClean="0"/>
                        <a:t> iron deficiency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IN" sz="2000" b="1" baseline="0" dirty="0" err="1" smtClean="0"/>
                        <a:t>Microangiopathic</a:t>
                      </a:r>
                      <a:r>
                        <a:rPr lang="en-IN" sz="2000" b="1" baseline="0" dirty="0" smtClean="0"/>
                        <a:t> </a:t>
                      </a:r>
                      <a:r>
                        <a:rPr lang="en-IN" sz="2000" b="1" baseline="0" dirty="0" err="1" smtClean="0"/>
                        <a:t>hemolytic</a:t>
                      </a:r>
                      <a:r>
                        <a:rPr lang="en-IN" sz="2000" b="1" baseline="0" dirty="0" smtClean="0"/>
                        <a:t> </a:t>
                      </a:r>
                      <a:r>
                        <a:rPr lang="en-IN" sz="2000" b="1" baseline="0" dirty="0" err="1" smtClean="0"/>
                        <a:t>anemia</a:t>
                      </a:r>
                      <a:endParaRPr lang="en-IN" sz="2000" b="1" baseline="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IN" sz="2000" b="1" baseline="0" dirty="0" smtClean="0"/>
                        <a:t>Hereditary spherocytosis with spleen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IN" sz="2000" b="1" baseline="0" dirty="0" err="1" smtClean="0"/>
                        <a:t>Myelofibrosis</a:t>
                      </a:r>
                      <a:endParaRPr lang="en-IN" sz="2000" b="1" baseline="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IN" sz="2000" b="1" baseline="0" dirty="0" err="1" smtClean="0"/>
                        <a:t>Hb</a:t>
                      </a:r>
                      <a:r>
                        <a:rPr lang="en-IN" sz="2000" b="1" baseline="0" dirty="0" smtClean="0"/>
                        <a:t> SS disease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IN" sz="2000" b="1" baseline="0" dirty="0" err="1" smtClean="0"/>
                        <a:t>Hb</a:t>
                      </a:r>
                      <a:r>
                        <a:rPr lang="en-IN" sz="2000" b="1" baseline="0" dirty="0" smtClean="0"/>
                        <a:t> SC disease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IN" sz="2000" b="1" baseline="0" dirty="0" err="1" smtClean="0"/>
                        <a:t>Anemia</a:t>
                      </a:r>
                      <a:r>
                        <a:rPr lang="en-IN" sz="2000" b="1" baseline="0" dirty="0" smtClean="0"/>
                        <a:t> of cancer- acute </a:t>
                      </a:r>
                      <a:r>
                        <a:rPr lang="en-IN" sz="2000" b="1" baseline="0" dirty="0" err="1" smtClean="0"/>
                        <a:t>leukemia</a:t>
                      </a:r>
                      <a:r>
                        <a:rPr lang="en-IN" sz="2000" b="1" baseline="0" dirty="0" smtClean="0"/>
                        <a:t>, solid </a:t>
                      </a:r>
                      <a:r>
                        <a:rPr lang="en-IN" sz="2000" b="1" baseline="0" dirty="0" err="1" smtClean="0"/>
                        <a:t>tumors</a:t>
                      </a:r>
                      <a:endParaRPr lang="en-IN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741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FF00"/>
                </a:solidFill>
              </a:rPr>
              <a:t>CLASSIFICATION OF </a:t>
            </a:r>
            <a:r>
              <a:rPr lang="en-IN" b="1" dirty="0" smtClean="0">
                <a:solidFill>
                  <a:srgbClr val="FFFF00"/>
                </a:solidFill>
              </a:rPr>
              <a:t>MICROCYTIC </a:t>
            </a:r>
            <a:r>
              <a:rPr lang="en-IN" b="1" dirty="0" smtClean="0">
                <a:solidFill>
                  <a:srgbClr val="FFFF00"/>
                </a:solidFill>
              </a:rPr>
              <a:t>ANEMIAS ON BASIS OF RDW</a:t>
            </a:r>
            <a:endParaRPr lang="en-IN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1062883"/>
              </p:ext>
            </p:extLst>
          </p:nvPr>
        </p:nvGraphicFramePr>
        <p:xfrm>
          <a:off x="1154954" y="2459865"/>
          <a:ext cx="8824914" cy="4354657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4412457"/>
                <a:gridCol w="4412457"/>
              </a:tblGrid>
              <a:tr h="901521"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MCV</a:t>
                      </a:r>
                      <a:r>
                        <a:rPr lang="en-IN" sz="2000" b="1" baseline="0" dirty="0" smtClean="0"/>
                        <a:t> low</a:t>
                      </a:r>
                      <a:r>
                        <a:rPr lang="en-IN" sz="2000" b="1" dirty="0" smtClean="0"/>
                        <a:t> and RDW normal (microcytic</a:t>
                      </a:r>
                      <a:r>
                        <a:rPr lang="en-IN" sz="2000" b="1" baseline="0" dirty="0" smtClean="0"/>
                        <a:t> homogenous)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MCV low and RDW high (microcytic </a:t>
                      </a:r>
                      <a:r>
                        <a:rPr lang="en-IN" sz="2000" dirty="0" err="1" smtClean="0"/>
                        <a:t>heterogenous</a:t>
                      </a:r>
                      <a:r>
                        <a:rPr lang="en-IN" sz="2000" dirty="0" smtClean="0"/>
                        <a:t>)</a:t>
                      </a:r>
                      <a:endParaRPr lang="en-IN" sz="2000" dirty="0"/>
                    </a:p>
                  </a:txBody>
                  <a:tcPr/>
                </a:tc>
              </a:tr>
              <a:tr h="3453136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IN" sz="2000" b="1" dirty="0" smtClean="0"/>
                        <a:t>Alpha</a:t>
                      </a:r>
                      <a:r>
                        <a:rPr lang="en-IN" sz="2000" b="1" baseline="0" dirty="0" smtClean="0"/>
                        <a:t> thalassemia minor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IN" sz="2000" b="1" baseline="0" dirty="0" smtClean="0"/>
                        <a:t>Beta thalassemia minor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IN" sz="2000" b="1" baseline="0" dirty="0" err="1" smtClean="0"/>
                        <a:t>Hb</a:t>
                      </a:r>
                      <a:r>
                        <a:rPr lang="en-IN" sz="2000" b="1" baseline="0" dirty="0" smtClean="0"/>
                        <a:t> E trait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IN" sz="2000" b="1" baseline="0" dirty="0" smtClean="0"/>
                        <a:t>Iron deficiency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IN" sz="2000" b="1" baseline="0" dirty="0" err="1" smtClean="0"/>
                        <a:t>HbS</a:t>
                      </a:r>
                      <a:r>
                        <a:rPr lang="en-IN" sz="2000" b="1" baseline="0" dirty="0" smtClean="0"/>
                        <a:t> – beta thalassemia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IN" sz="2000" b="1" baseline="0" dirty="0" smtClean="0"/>
                        <a:t>Homozygous </a:t>
                      </a:r>
                      <a:r>
                        <a:rPr lang="en-IN" sz="2000" b="1" baseline="0" dirty="0" err="1" smtClean="0"/>
                        <a:t>Hb</a:t>
                      </a:r>
                      <a:r>
                        <a:rPr lang="en-IN" sz="2000" b="1" baseline="0" dirty="0" smtClean="0"/>
                        <a:t> 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IN" sz="2000" b="1" baseline="0" dirty="0" err="1" smtClean="0"/>
                        <a:t>Anemia</a:t>
                      </a:r>
                      <a:r>
                        <a:rPr lang="en-IN" sz="2000" b="1" baseline="0" dirty="0" smtClean="0"/>
                        <a:t> of chronic disease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IN" sz="2000" b="1" baseline="0" dirty="0" smtClean="0"/>
                        <a:t>Severe thalassemia – </a:t>
                      </a:r>
                      <a:r>
                        <a:rPr lang="en-IN" sz="2000" b="1" baseline="0" dirty="0" err="1" smtClean="0"/>
                        <a:t>HbH</a:t>
                      </a:r>
                      <a:r>
                        <a:rPr lang="en-IN" sz="2000" b="1" baseline="0" dirty="0" smtClean="0"/>
                        <a:t> disease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IN" sz="2000" b="1" baseline="0" dirty="0" err="1" smtClean="0"/>
                        <a:t>HbE</a:t>
                      </a:r>
                      <a:r>
                        <a:rPr lang="en-IN" sz="2000" b="1" baseline="0" dirty="0" smtClean="0"/>
                        <a:t> / beta thalassemia, homozygous beta thalassemia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IN" sz="2000" b="1" baseline="0" dirty="0" smtClean="0"/>
                        <a:t>Red cell fragmentation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574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FF00"/>
                </a:solidFill>
              </a:rPr>
              <a:t>CLASSIFICATION OF </a:t>
            </a:r>
            <a:r>
              <a:rPr lang="en-IN" b="1" dirty="0" smtClean="0">
                <a:solidFill>
                  <a:srgbClr val="FFFF00"/>
                </a:solidFill>
              </a:rPr>
              <a:t>MACROCYTIC </a:t>
            </a:r>
            <a:r>
              <a:rPr lang="en-IN" b="1" dirty="0" smtClean="0">
                <a:solidFill>
                  <a:srgbClr val="FFFF00"/>
                </a:solidFill>
              </a:rPr>
              <a:t>ANEMIAS ON BASIS OF RDW</a:t>
            </a:r>
            <a:endParaRPr lang="en-IN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2683401"/>
              </p:ext>
            </p:extLst>
          </p:nvPr>
        </p:nvGraphicFramePr>
        <p:xfrm>
          <a:off x="1154954" y="2459865"/>
          <a:ext cx="8824914" cy="4354657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4412457"/>
                <a:gridCol w="4412457"/>
              </a:tblGrid>
              <a:tr h="901521"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MCV </a:t>
                      </a:r>
                      <a:r>
                        <a:rPr lang="en-IN" sz="2000" b="1" dirty="0" smtClean="0"/>
                        <a:t>high and RDW normal (macrocytic</a:t>
                      </a:r>
                      <a:r>
                        <a:rPr lang="en-IN" sz="2000" b="1" baseline="0" dirty="0" smtClean="0"/>
                        <a:t> homogenous)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MCV high and RDW high (macrocytic </a:t>
                      </a:r>
                      <a:r>
                        <a:rPr lang="en-IN" sz="2000" dirty="0" err="1" smtClean="0"/>
                        <a:t>heterogenous</a:t>
                      </a:r>
                      <a:r>
                        <a:rPr lang="en-IN" sz="2000" dirty="0" smtClean="0"/>
                        <a:t>)</a:t>
                      </a:r>
                      <a:endParaRPr lang="en-IN" sz="2000" dirty="0"/>
                    </a:p>
                  </a:txBody>
                  <a:tcPr/>
                </a:tc>
              </a:tr>
              <a:tr h="3453136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IN" sz="2000" b="1" dirty="0" smtClean="0"/>
                        <a:t>Aplastic</a:t>
                      </a:r>
                      <a:r>
                        <a:rPr lang="en-IN" sz="2000" b="1" baseline="0" dirty="0" smtClean="0"/>
                        <a:t> </a:t>
                      </a:r>
                      <a:r>
                        <a:rPr lang="en-IN" sz="2000" b="1" baseline="0" dirty="0" err="1" smtClean="0"/>
                        <a:t>anemia</a:t>
                      </a:r>
                      <a:endParaRPr lang="en-IN" sz="2000" b="1" baseline="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IN" sz="2000" b="1" baseline="0" dirty="0" err="1" smtClean="0"/>
                        <a:t>Preleukemia</a:t>
                      </a:r>
                      <a:r>
                        <a:rPr lang="en-IN" sz="2000" b="1" baseline="0" dirty="0" smtClean="0"/>
                        <a:t> </a:t>
                      </a:r>
                      <a:endParaRPr lang="en-IN" sz="2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IN" sz="2000" b="1" baseline="0" dirty="0" smtClean="0"/>
                        <a:t>Normal </a:t>
                      </a:r>
                      <a:r>
                        <a:rPr lang="en-IN" sz="2000" b="1" baseline="0" dirty="0" err="1" smtClean="0"/>
                        <a:t>newborn</a:t>
                      </a:r>
                      <a:r>
                        <a:rPr lang="en-IN" sz="2000" b="1" baseline="0" dirty="0" smtClean="0"/>
                        <a:t> infants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IN" sz="2000" b="1" baseline="0" dirty="0" smtClean="0"/>
                        <a:t>Folate deficiency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IN" sz="2000" b="1" baseline="0" dirty="0" smtClean="0"/>
                        <a:t>Vitamin B12 deficiency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IN" sz="2000" b="1" baseline="0" dirty="0" smtClean="0"/>
                        <a:t>Immune haemolytic </a:t>
                      </a:r>
                      <a:r>
                        <a:rPr lang="en-IN" sz="2000" b="1" baseline="0" dirty="0" err="1" smtClean="0"/>
                        <a:t>anemia</a:t>
                      </a:r>
                      <a:endParaRPr lang="en-IN" sz="2000" b="1" baseline="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IN" sz="2000" b="1" baseline="0" dirty="0" err="1" smtClean="0"/>
                        <a:t>Hemolytic</a:t>
                      </a:r>
                      <a:r>
                        <a:rPr lang="en-IN" sz="2000" b="1" baseline="0" dirty="0" smtClean="0"/>
                        <a:t> disease of </a:t>
                      </a:r>
                      <a:r>
                        <a:rPr lang="en-IN" sz="2000" b="1" baseline="0" dirty="0" err="1" smtClean="0"/>
                        <a:t>newborn</a:t>
                      </a:r>
                      <a:endParaRPr lang="en-IN" sz="2000" b="1" baseline="0" dirty="0" smtClean="0"/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IN" sz="2000" b="1" baseline="0" dirty="0" smtClean="0"/>
                        <a:t>Aplastic </a:t>
                      </a:r>
                      <a:r>
                        <a:rPr lang="en-IN" sz="2000" b="1" baseline="0" dirty="0" err="1" smtClean="0"/>
                        <a:t>anemia</a:t>
                      </a:r>
                      <a:r>
                        <a:rPr lang="en-IN" sz="2000" b="1" baseline="0" dirty="0" smtClean="0"/>
                        <a:t> in remission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IN" sz="2000" b="1" baseline="0" dirty="0" smtClean="0"/>
                        <a:t>Cold agglutinins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n-IN" sz="2000" b="1" baseline="0" dirty="0" smtClean="0"/>
                        <a:t>Acute </a:t>
                      </a:r>
                      <a:r>
                        <a:rPr lang="en-IN" sz="2000" b="1" baseline="0" dirty="0" err="1" smtClean="0"/>
                        <a:t>leukemia</a:t>
                      </a:r>
                      <a:r>
                        <a:rPr lang="en-IN" sz="2000" b="1" baseline="0" dirty="0" smtClean="0"/>
                        <a:t> (on treatment)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36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133</TotalTime>
  <Words>451</Words>
  <Application>Microsoft Office PowerPoint</Application>
  <PresentationFormat>Widescreen</PresentationFormat>
  <Paragraphs>125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Wingdings</vt:lpstr>
      <vt:lpstr>Wingdings 3</vt:lpstr>
      <vt:lpstr>Ion Boardroom</vt:lpstr>
      <vt:lpstr>AN INTERESTING AUTOMATED HEMOGRAM FOR DISCUSSION</vt:lpstr>
      <vt:lpstr>PowerPoint Presentation</vt:lpstr>
      <vt:lpstr> </vt:lpstr>
      <vt:lpstr>PowerPoint Presentation</vt:lpstr>
      <vt:lpstr>PowerPoint Presentation</vt:lpstr>
      <vt:lpstr>PowerPoint Presentation</vt:lpstr>
      <vt:lpstr>CLASSIFICATION OF NORMOCYTIC ANEMIAS ON BASIS OF RDW</vt:lpstr>
      <vt:lpstr>CLASSIFICATION OF MICROCYTIC ANEMIAS ON BASIS OF RDW</vt:lpstr>
      <vt:lpstr>CLASSIFICATION OF MACROCYTIC ANEMIAS ON BASIS OF RDW</vt:lpstr>
      <vt:lpstr>PowerPoint Presentation</vt:lpstr>
      <vt:lpstr>Hemoglobin electrophoresis</vt:lpstr>
      <vt:lpstr>Hemoglobin Electrophoresis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INTERESTING AUTOMATED HEMOGRAM FOR DISCUSSION</dc:title>
  <dc:creator>Windows User</dc:creator>
  <cp:lastModifiedBy>Windows User</cp:lastModifiedBy>
  <cp:revision>17</cp:revision>
  <dcterms:created xsi:type="dcterms:W3CDTF">2016-10-18T12:41:56Z</dcterms:created>
  <dcterms:modified xsi:type="dcterms:W3CDTF">2016-10-18T17:01:54Z</dcterms:modified>
</cp:coreProperties>
</file>