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9" r:id="rId2"/>
    <p:sldId id="271" r:id="rId3"/>
    <p:sldId id="273" r:id="rId4"/>
    <p:sldId id="291" r:id="rId5"/>
    <p:sldId id="274" r:id="rId6"/>
    <p:sldId id="275" r:id="rId7"/>
    <p:sldId id="279" r:id="rId8"/>
    <p:sldId id="294" r:id="rId9"/>
    <p:sldId id="280" r:id="rId10"/>
    <p:sldId id="285" r:id="rId11"/>
    <p:sldId id="292" r:id="rId12"/>
    <p:sldId id="293" r:id="rId13"/>
    <p:sldId id="297" r:id="rId14"/>
    <p:sldId id="295" r:id="rId15"/>
    <p:sldId id="288" r:id="rId16"/>
    <p:sldId id="290" r:id="rId17"/>
    <p:sldId id="296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3" autoAdjust="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7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0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798DB-46F4-4E7F-8214-F604104794D0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1048710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104871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1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1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8DA2D-719A-4E7C-92F1-BD0015C3E21C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7" descr="Droplets-SD-Title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77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12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  <p:sp>
        <p:nvSpPr>
          <p:cNvPr id="1048668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69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6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13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8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1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3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69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6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2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3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34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6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40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6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7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4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7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9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5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6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1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6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6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0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0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1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5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5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65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6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6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5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0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60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8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99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7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2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27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6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</p:spPr>
      </p:pic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6162C7-28ED-4069-A2A2-B53D998771B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FF7C0A-AD4D-4C91-9557-6C5856F4AA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786C-9EF8-E7E5-FB11-47744A1E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3338" cy="159617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REFRACTORY HYPERTENSION</a:t>
            </a:r>
            <a:endParaRPr lang="en-IN" sz="5400" b="1" dirty="0">
              <a:solidFill>
                <a:srgbClr val="FF0000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6646BBC-C52F-FCA0-ABF7-663A8FDA34EF}"/>
              </a:ext>
            </a:extLst>
          </p:cNvPr>
          <p:cNvSpPr>
            <a:spLocks noGrp="1"/>
          </p:cNvSpPr>
          <p:nvPr/>
        </p:nvSpPr>
        <p:spPr>
          <a:xfrm>
            <a:off x="533400" y="3148262"/>
            <a:ext cx="8347804" cy="2990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5000"/>
          </a:bodyPr>
          <a:lstStyle>
            <a:lvl1pPr marL="0" indent="0" algn="l" defTabSz="914400">
              <a:lnSpc>
                <a:spcPct val="90000"/>
              </a:lnSpc>
              <a:spcBef>
                <a:spcPts val="1200"/>
              </a:spcBef>
              <a:buNone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N" dirty="0">
                <a:latin typeface="Rockwell"/>
              </a:rPr>
              <a:t>BY FIRST MEDICAL UNIT</a:t>
            </a:r>
          </a:p>
          <a:p>
            <a:pPr algn="r"/>
            <a:r>
              <a:rPr lang="en-IN" sz="2000" dirty="0">
                <a:latin typeface="Rockwell"/>
              </a:rPr>
              <a:t>CHIEF:PROF. DR.M.NATARAJAN M.D.,</a:t>
            </a:r>
          </a:p>
          <a:p>
            <a:pPr algn="r"/>
            <a:r>
              <a:rPr lang="en-IN" sz="2000" dirty="0">
                <a:latin typeface="Rockwell"/>
              </a:rPr>
              <a:t>ASST. PROFESSORS: </a:t>
            </a:r>
            <a:r>
              <a:rPr lang="en-IN" sz="2000" dirty="0" err="1">
                <a:latin typeface="Rockwell"/>
              </a:rPr>
              <a:t>DR.V.PALANIKUMARAN</a:t>
            </a:r>
            <a:r>
              <a:rPr lang="en-IN" sz="2000" dirty="0">
                <a:latin typeface="Rockwell"/>
              </a:rPr>
              <a:t> M.D.,D.DIAB</a:t>
            </a:r>
          </a:p>
          <a:p>
            <a:pPr algn="r"/>
            <a:r>
              <a:rPr lang="en-IN" sz="2000" dirty="0">
                <a:latin typeface="Rockwell"/>
              </a:rPr>
              <a:t>DR. </a:t>
            </a:r>
            <a:r>
              <a:rPr lang="en-IN" sz="2000" dirty="0" err="1">
                <a:latin typeface="Rockwell"/>
              </a:rPr>
              <a:t>VASANTHAKALYANI</a:t>
            </a:r>
            <a:r>
              <a:rPr lang="en-IN" sz="2000" dirty="0">
                <a:latin typeface="Rockwell"/>
              </a:rPr>
              <a:t> M.D.,DCP</a:t>
            </a:r>
          </a:p>
          <a:p>
            <a:pPr algn="r"/>
            <a:r>
              <a:rPr lang="en-IN" sz="2000" dirty="0">
                <a:latin typeface="Rockwell"/>
              </a:rPr>
              <a:t>DR. </a:t>
            </a:r>
            <a:r>
              <a:rPr lang="en-IN" sz="2000" dirty="0" err="1">
                <a:latin typeface="Rockwell"/>
              </a:rPr>
              <a:t>SURESHKUMAR</a:t>
            </a:r>
            <a:r>
              <a:rPr lang="en-IN" sz="2000" dirty="0">
                <a:latin typeface="Rockwell"/>
              </a:rPr>
              <a:t> M.D.,</a:t>
            </a:r>
          </a:p>
          <a:p>
            <a:pPr algn="r"/>
            <a:endParaRPr lang="en-IN" sz="2000" dirty="0"/>
          </a:p>
          <a:p>
            <a:pPr algn="r"/>
            <a:r>
              <a:rPr lang="en-IN" sz="2000" dirty="0">
                <a:latin typeface="Rockwell"/>
              </a:rPr>
              <a:t>PRESENTOR : DR.</a:t>
            </a:r>
            <a:r>
              <a:rPr lang="en-US" sz="2000" dirty="0">
                <a:latin typeface="Rockwell"/>
              </a:rPr>
              <a:t>MANOJ PRABHU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7579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A7DE97-143C-BEE1-A356-EF7309668D01}"/>
              </a:ext>
            </a:extLst>
          </p:cNvPr>
          <p:cNvSpPr txBox="1"/>
          <p:nvPr/>
        </p:nvSpPr>
        <p:spPr>
          <a:xfrm>
            <a:off x="304800" y="304800"/>
            <a:ext cx="2583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LIPID PROFILE</a:t>
            </a:r>
            <a:endParaRPr lang="en-IN" sz="32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D4969B-EFDC-E7F8-8F33-BABF8ED97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85812"/>
              </p:ext>
            </p:extLst>
          </p:nvPr>
        </p:nvGraphicFramePr>
        <p:xfrm>
          <a:off x="533400" y="1295400"/>
          <a:ext cx="6400800" cy="343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91459669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599166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92226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85339351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09/07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12/07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13/07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(OUTSIDE)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249277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S. CHOLESTEROL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833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686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566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51078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S. TGL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313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317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286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4539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S. HDL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6916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S. LDL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4962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S. VLDL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546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29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2177E4-6613-D51A-F8AC-AC123AC6C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20000" r="3209" b="30000"/>
          <a:stretch/>
        </p:blipFill>
        <p:spPr>
          <a:xfrm rot="16200000">
            <a:off x="1528916" y="-76200"/>
            <a:ext cx="5791200" cy="7772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3AA523-F027-9B7C-9761-AFD47C48171A}"/>
              </a:ext>
            </a:extLst>
          </p:cNvPr>
          <p:cNvSpPr/>
          <p:nvPr/>
        </p:nvSpPr>
        <p:spPr>
          <a:xfrm>
            <a:off x="7624917" y="6324600"/>
            <a:ext cx="685800" cy="381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9064D-1330-8D01-38B6-4060335B243B}"/>
              </a:ext>
            </a:extLst>
          </p:cNvPr>
          <p:cNvSpPr txBox="1"/>
          <p:nvPr/>
        </p:nvSpPr>
        <p:spPr>
          <a:xfrm>
            <a:off x="3572047" y="61592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rgbClr val="FF0000"/>
                </a:solidFill>
              </a:rPr>
              <a:t>ECG</a:t>
            </a:r>
          </a:p>
        </p:txBody>
      </p:sp>
    </p:spTree>
    <p:extLst>
      <p:ext uri="{BB962C8B-B14F-4D97-AF65-F5344CB8AC3E}">
        <p14:creationId xmlns:p14="http://schemas.microsoft.com/office/powerpoint/2010/main" val="137405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6D19-1F64-536D-4B09-69138F86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61317"/>
            <a:ext cx="6553200" cy="905482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ECHO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298BF-7A4A-A3C2-8919-7920110E2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5555" r="9249" b="31111"/>
          <a:stretch/>
        </p:blipFill>
        <p:spPr>
          <a:xfrm>
            <a:off x="1981200" y="993059"/>
            <a:ext cx="5562600" cy="570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F602AD-81EE-5B5E-22D9-C952EB201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4445" r="8518" b="11112"/>
          <a:stretch/>
        </p:blipFill>
        <p:spPr>
          <a:xfrm>
            <a:off x="1676400" y="685800"/>
            <a:ext cx="6019800" cy="60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AAEB3-2A83-8F94-2706-47FC30362EE6}"/>
              </a:ext>
            </a:extLst>
          </p:cNvPr>
          <p:cNvSpPr txBox="1"/>
          <p:nvPr/>
        </p:nvSpPr>
        <p:spPr>
          <a:xfrm>
            <a:off x="3149565" y="76200"/>
            <a:ext cx="3073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CHEST XRAY- PA VIEW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993039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BEF9C1-B297-9975-B2D9-0EEEF22FA9B8}"/>
              </a:ext>
            </a:extLst>
          </p:cNvPr>
          <p:cNvSpPr txBox="1"/>
          <p:nvPr/>
        </p:nvSpPr>
        <p:spPr>
          <a:xfrm>
            <a:off x="228600" y="1676400"/>
            <a:ext cx="6433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/>
              <a:t>FUNDUS EXAMINATION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64B48-5F47-26C5-0DA4-0C5BC71994F4}"/>
              </a:ext>
            </a:extLst>
          </p:cNvPr>
          <p:cNvSpPr txBox="1"/>
          <p:nvPr/>
        </p:nvSpPr>
        <p:spPr>
          <a:xfrm>
            <a:off x="1219200" y="2743200"/>
            <a:ext cx="58664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(BE) GRADE 1 HTR AT PRESENT</a:t>
            </a:r>
          </a:p>
          <a:p>
            <a:r>
              <a:rPr lang="en-IN" sz="3200" dirty="0"/>
              <a:t>(BE) MODERATE NPDR AT PRESENT</a:t>
            </a:r>
          </a:p>
        </p:txBody>
      </p:sp>
    </p:spTree>
    <p:extLst>
      <p:ext uri="{BB962C8B-B14F-4D97-AF65-F5344CB8AC3E}">
        <p14:creationId xmlns:p14="http://schemas.microsoft.com/office/powerpoint/2010/main" val="3583372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9CAD23-7077-C6BD-466A-7BE6356E0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3" b="23333"/>
          <a:stretch/>
        </p:blipFill>
        <p:spPr>
          <a:xfrm>
            <a:off x="1066800" y="0"/>
            <a:ext cx="7086600" cy="6781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2297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4DE17-69CD-1486-B595-0A8231A6DB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2222" b="25556"/>
          <a:stretch/>
        </p:blipFill>
        <p:spPr>
          <a:xfrm>
            <a:off x="1295400" y="0"/>
            <a:ext cx="62484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6865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0B520E-E94B-54F6-B5F4-268D9FAD1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16918"/>
              </p:ext>
            </p:extLst>
          </p:nvPr>
        </p:nvGraphicFramePr>
        <p:xfrm>
          <a:off x="133350" y="381000"/>
          <a:ext cx="8877300" cy="7064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60889314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3818804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94266396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310936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13190474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9154987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998864354"/>
                    </a:ext>
                  </a:extLst>
                </a:gridCol>
              </a:tblGrid>
              <a:tr h="559790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DAY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DAY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DAY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DAY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DAY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DAY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DAY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93354"/>
                  </a:ext>
                </a:extLst>
              </a:tr>
              <a:tr h="586419">
                <a:tc>
                  <a:txBody>
                    <a:bodyPr/>
                    <a:lstStyle/>
                    <a:p>
                      <a:r>
                        <a:rPr lang="en-IN" b="1" dirty="0"/>
                        <a:t>BP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230/100mm/hg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220/110mm/hg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220/110mm/hg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210/110mm/hg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200/100mm/hg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190/100mm/hg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231353"/>
                  </a:ext>
                </a:extLst>
              </a:tr>
              <a:tr h="5864191">
                <a:tc>
                  <a:txBody>
                    <a:bodyPr/>
                    <a:lstStyle/>
                    <a:p>
                      <a:r>
                        <a:rPr lang="en-IN" b="1" dirty="0"/>
                        <a:t>DRUGS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T.AMLODIPINE 5MG 1OD</a:t>
                      </a:r>
                    </a:p>
                    <a:p>
                      <a:endParaRPr lang="en-IN" dirty="0"/>
                    </a:p>
                    <a:p>
                      <a:r>
                        <a:rPr lang="en-IN" dirty="0"/>
                        <a:t>T.METOPROLOL 50 MG 1BD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T.NIFEDIPINE 10MG 2 QID</a:t>
                      </a:r>
                    </a:p>
                    <a:p>
                      <a:endParaRPr lang="en-I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T.METOPROLOL 50 MG 1BD</a:t>
                      </a:r>
                    </a:p>
                    <a:p>
                      <a:endParaRPr lang="en-IN" dirty="0"/>
                    </a:p>
                    <a:p>
                      <a:r>
                        <a:rPr lang="en-IN" dirty="0"/>
                        <a:t>T.ENALAPRIL 2.5MG 4 BD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T.NIFEDIPINE 10MG 2 QID</a:t>
                      </a:r>
                    </a:p>
                    <a:p>
                      <a:endParaRPr lang="en-I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T.METOPROLOL 50 MG 1BD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T.ENALAPRIL 2.5MG 4 BD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T.SPIRONOLACTONE 25MG 2OD</a:t>
                      </a: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T.NIFEDIPINE 10MG 2 QID</a:t>
                      </a:r>
                    </a:p>
                    <a:p>
                      <a:endParaRPr lang="en-I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T.METOPROLOL 50 MG 1BD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T.TELMISARTAN 40MG 1OD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T.SPIRONOLACTONE 25MG 2OD</a:t>
                      </a: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T.NIFEDIPINE 10MG 2 QID</a:t>
                      </a:r>
                    </a:p>
                    <a:p>
                      <a:endParaRPr lang="en-I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T.METOPROLOL 50 MG 1BD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T.TELMISARTAN 40MG 1OD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T.SPIRONOLACTONE 25MG 2OD</a:t>
                      </a:r>
                    </a:p>
                    <a:p>
                      <a:endParaRPr lang="en-IN" dirty="0"/>
                    </a:p>
                    <a:p>
                      <a:r>
                        <a:rPr lang="en-IN" dirty="0"/>
                        <a:t>T.PRAZOSIN 2MG 2TDS</a:t>
                      </a:r>
                    </a:p>
                    <a:p>
                      <a:endParaRPr lang="en-IN" dirty="0"/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T.NIFEDIPINE 10MG 2 QID</a:t>
                      </a:r>
                    </a:p>
                    <a:p>
                      <a:endParaRPr lang="en-I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T.METOPROLOL 50 MG 1BD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T.TELMISARTAN 40MG 1OD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T.SPIRONOLACTONE 25MG 2OD</a:t>
                      </a:r>
                    </a:p>
                    <a:p>
                      <a:endParaRPr lang="en-IN" dirty="0"/>
                    </a:p>
                    <a:p>
                      <a:r>
                        <a:rPr lang="en-IN" dirty="0"/>
                        <a:t>T.PRAZOSIN 2MG 2TDS</a:t>
                      </a: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408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FF11ED-6439-8A31-862A-2DFCD3833698}"/>
              </a:ext>
            </a:extLst>
          </p:cNvPr>
          <p:cNvSpPr txBox="1"/>
          <p:nvPr/>
        </p:nvSpPr>
        <p:spPr>
          <a:xfrm>
            <a:off x="3276600" y="-66020"/>
            <a:ext cx="1724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BP CHART</a:t>
            </a:r>
          </a:p>
        </p:txBody>
      </p:sp>
    </p:spTree>
    <p:extLst>
      <p:ext uri="{BB962C8B-B14F-4D97-AF65-F5344CB8AC3E}">
        <p14:creationId xmlns:p14="http://schemas.microsoft.com/office/powerpoint/2010/main" val="2669878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50+ Whats Next Stock Photos, Pictures &amp; Royalty-Free Images ...">
            <a:extLst>
              <a:ext uri="{FF2B5EF4-FFF2-40B4-BE49-F238E27FC236}">
                <a16:creationId xmlns:a16="http://schemas.microsoft.com/office/drawing/2014/main" id="{575A66EE-970E-2D6B-8B81-A973123F0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2296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A 63 year old female came to </a:t>
            </a:r>
            <a:r>
              <a:rPr lang="en-US" sz="1800" dirty="0" err="1"/>
              <a:t>grh</a:t>
            </a:r>
            <a:r>
              <a:rPr lang="en-US" sz="1800" dirty="0"/>
              <a:t> Madurai with</a:t>
            </a:r>
          </a:p>
          <a:p>
            <a:pPr marL="0" indent="0">
              <a:buNone/>
            </a:pPr>
            <a:r>
              <a:rPr lang="en-US" sz="1800" dirty="0"/>
              <a:t>       -chief complaints of giddiness for 2 days</a:t>
            </a:r>
            <a:endParaRPr lang="en-IN" sz="1800" dirty="0"/>
          </a:p>
          <a:p>
            <a:r>
              <a:rPr lang="en-IN" sz="1800" dirty="0"/>
              <a:t>   H/O </a:t>
            </a:r>
            <a:r>
              <a:rPr lang="en-US" sz="1800" dirty="0"/>
              <a:t>vomiting of 2-3 episodes/day, non projectile, contains food particles, not blood stained</a:t>
            </a:r>
          </a:p>
          <a:p>
            <a:r>
              <a:rPr lang="en-US" sz="1800" dirty="0"/>
              <a:t>   No h/o chest pain, palpitation</a:t>
            </a:r>
          </a:p>
          <a:p>
            <a:r>
              <a:rPr lang="en-US" sz="1800" dirty="0"/>
              <a:t>   No h/o abdominal pain</a:t>
            </a:r>
          </a:p>
          <a:p>
            <a:r>
              <a:rPr lang="en-US" sz="1800" dirty="0"/>
              <a:t>   no h/o headache</a:t>
            </a:r>
          </a:p>
          <a:p>
            <a:r>
              <a:rPr lang="en-US" sz="1800" dirty="0"/>
              <a:t>   No h/o decreased urine output</a:t>
            </a:r>
          </a:p>
          <a:p>
            <a:r>
              <a:rPr lang="en-US" sz="1800" dirty="0"/>
              <a:t>   no h/o facial puffiness</a:t>
            </a:r>
          </a:p>
          <a:p>
            <a:r>
              <a:rPr lang="en-US" sz="1800" dirty="0"/>
              <a:t>   no h/o swelling of legs</a:t>
            </a:r>
          </a:p>
          <a:p>
            <a:r>
              <a:rPr lang="en-US" sz="1800" dirty="0"/>
              <a:t>   no h/o altered sensorium  </a:t>
            </a:r>
          </a:p>
          <a:p>
            <a:r>
              <a:rPr lang="en-US" sz="1800" dirty="0"/>
              <a:t>   No h/o breathlessness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xfrm>
            <a:off x="152400" y="34413"/>
            <a:ext cx="7939454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rgbClr val="FF0000"/>
                </a:solidFill>
              </a:rPr>
              <a:t>PAST HISTORY:</a:t>
            </a:r>
          </a:p>
          <a:p>
            <a:r>
              <a:rPr lang="en-US" dirty="0"/>
              <a:t>    k/c/o t2dm/</a:t>
            </a:r>
            <a:r>
              <a:rPr lang="en-US" dirty="0" err="1"/>
              <a:t>htn</a:t>
            </a:r>
            <a:r>
              <a:rPr lang="en-US" dirty="0"/>
              <a:t> for 4 years and on regular treatment(on </a:t>
            </a:r>
            <a:r>
              <a:rPr lang="en-US" dirty="0" err="1"/>
              <a:t>t.amlodipine</a:t>
            </a:r>
            <a:r>
              <a:rPr lang="en-US" dirty="0"/>
              <a:t> 5mg 1od, </a:t>
            </a:r>
            <a:r>
              <a:rPr lang="en-US" dirty="0" err="1"/>
              <a:t>t.metoprolol</a:t>
            </a:r>
            <a:r>
              <a:rPr lang="en-US" dirty="0"/>
              <a:t> 25mg bd, </a:t>
            </a:r>
            <a:r>
              <a:rPr lang="en-US" dirty="0" err="1"/>
              <a:t>t.metformin</a:t>
            </a:r>
            <a:r>
              <a:rPr lang="en-US" dirty="0"/>
              <a:t> 500mg </a:t>
            </a:r>
            <a:r>
              <a:rPr lang="en-US" dirty="0" err="1"/>
              <a:t>tds</a:t>
            </a:r>
            <a:r>
              <a:rPr lang="en-US" dirty="0"/>
              <a:t>) </a:t>
            </a:r>
          </a:p>
          <a:p>
            <a:r>
              <a:rPr lang="en-US" dirty="0"/>
              <a:t>    Not a known case of  BA/TB/THYROID DISORDER/CAD/CKD</a:t>
            </a:r>
          </a:p>
          <a:p>
            <a:r>
              <a:rPr lang="en-US" dirty="0"/>
              <a:t>    h/o recurrent similar episodes in the past and got treated</a:t>
            </a:r>
          </a:p>
          <a:p>
            <a:pPr marL="0" indent="0">
              <a:buNone/>
            </a:pPr>
            <a:r>
              <a:rPr lang="en-US" sz="3900" b="1" dirty="0">
                <a:solidFill>
                  <a:srgbClr val="FF0000"/>
                </a:solidFill>
              </a:rPr>
              <a:t>PERSONAL HISTORY:</a:t>
            </a:r>
          </a:p>
          <a:p>
            <a:r>
              <a:rPr lang="en-US" dirty="0"/>
              <a:t>    Mixed diet </a:t>
            </a:r>
          </a:p>
          <a:p>
            <a:r>
              <a:rPr lang="en-US" dirty="0"/>
              <a:t>    Normal bowel bladder habits </a:t>
            </a:r>
          </a:p>
          <a:p>
            <a:r>
              <a:rPr lang="en-US" dirty="0"/>
              <a:t>    Sleep pattern normal</a:t>
            </a:r>
          </a:p>
          <a:p>
            <a:r>
              <a:rPr lang="en-US" dirty="0"/>
              <a:t>    NO ADVERSE SOCIAL HABITS</a:t>
            </a:r>
          </a:p>
          <a:p>
            <a:pPr marL="0" indent="0">
              <a:buNone/>
            </a:pPr>
            <a:endParaRPr lang="en-US" sz="2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9AB27B-830A-3DDB-594A-55070F7E4CF9}"/>
              </a:ext>
            </a:extLst>
          </p:cNvPr>
          <p:cNvSpPr txBox="1"/>
          <p:nvPr/>
        </p:nvSpPr>
        <p:spPr>
          <a:xfrm>
            <a:off x="381000" y="914400"/>
            <a:ext cx="5867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3200" b="1" dirty="0">
                <a:solidFill>
                  <a:srgbClr val="FF0000"/>
                </a:solidFill>
              </a:rPr>
              <a:t>MENSTRUAL</a:t>
            </a:r>
            <a:r>
              <a:rPr lang="en-US" sz="3200" b="1" dirty="0">
                <a:solidFill>
                  <a:srgbClr val="FF0000"/>
                </a:solidFill>
              </a:rPr>
              <a:t>AL HISTORY</a:t>
            </a:r>
            <a:endParaRPr lang="en-IN" sz="3200" b="1" dirty="0">
              <a:solidFill>
                <a:srgbClr val="FF0000"/>
              </a:solidFill>
            </a:endParaRPr>
          </a:p>
          <a:p>
            <a:r>
              <a:rPr lang="en-IN" b="1" dirty="0"/>
              <a:t>        </a:t>
            </a:r>
            <a:r>
              <a:rPr lang="en-US" sz="2000" dirty="0"/>
              <a:t>ATTAINED MENARCHE AT </a:t>
            </a:r>
            <a:r>
              <a:rPr lang="en-IN" sz="2000" b="1" dirty="0"/>
              <a:t> </a:t>
            </a:r>
            <a:r>
              <a:rPr lang="en-US" sz="2000" dirty="0"/>
              <a:t>14 YEARS</a:t>
            </a:r>
            <a:endParaRPr lang="zh-CN" altLang="en-US" sz="2000" dirty="0"/>
          </a:p>
          <a:p>
            <a:r>
              <a:rPr lang="en-US" sz="2000" dirty="0"/>
              <a:t>       </a:t>
            </a:r>
            <a:r>
              <a:rPr lang="en-IN" sz="2000" dirty="0"/>
              <a:t>Attained menopause 18 years back</a:t>
            </a:r>
          </a:p>
          <a:p>
            <a:pPr marL="0" indent="0">
              <a:buNone/>
            </a:pPr>
            <a:endParaRPr lang="en-IN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sz="3600" b="1" dirty="0">
                <a:solidFill>
                  <a:srgbClr val="FF0000"/>
                </a:solidFill>
              </a:rPr>
              <a:t>OBSTETRIC HISTORY</a:t>
            </a:r>
          </a:p>
          <a:p>
            <a:pPr marL="0" indent="0">
              <a:buNone/>
            </a:pPr>
            <a:r>
              <a:rPr lang="en-IN" sz="2800" b="1" dirty="0">
                <a:solidFill>
                  <a:srgbClr val="FF0000"/>
                </a:solidFill>
              </a:rPr>
              <a:t>      </a:t>
            </a:r>
            <a:r>
              <a:rPr lang="en-IN" sz="2000" dirty="0"/>
              <a:t>P2L2A1</a:t>
            </a:r>
          </a:p>
          <a:p>
            <a:pPr marL="0" indent="0">
              <a:buNone/>
            </a:pPr>
            <a:r>
              <a:rPr lang="en-IN" sz="2000" b="1" dirty="0">
                <a:solidFill>
                  <a:srgbClr val="FF0000"/>
                </a:solidFill>
              </a:rPr>
              <a:t>        </a:t>
            </a:r>
            <a:r>
              <a:rPr lang="en-IN" sz="2000" dirty="0"/>
              <a:t>STERILISATION NOT DONE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3200" b="1" dirty="0">
                <a:solidFill>
                  <a:srgbClr val="FF0000"/>
                </a:solidFill>
              </a:rPr>
              <a:t>FAMILY HISTORY</a:t>
            </a:r>
          </a:p>
          <a:p>
            <a:pPr marL="0" indent="0">
              <a:buNone/>
            </a:pPr>
            <a:r>
              <a:rPr lang="en-IN" sz="2000" dirty="0"/>
              <a:t>        NO SIGNIFICANT FAMILY HISTORY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049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382000" cy="6629400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On examination,</a:t>
            </a:r>
          </a:p>
          <a:p>
            <a:pPr marL="0" indent="0">
              <a:buNone/>
            </a:pPr>
            <a:r>
              <a:rPr lang="en-US" dirty="0"/>
              <a:t>                    Pt conscious</a:t>
            </a:r>
          </a:p>
          <a:p>
            <a:pPr marL="0" indent="0">
              <a:buNone/>
            </a:pPr>
            <a:r>
              <a:rPr lang="en-US" dirty="0"/>
              <a:t>                    oriented</a:t>
            </a:r>
          </a:p>
          <a:p>
            <a:pPr marL="0" indent="0">
              <a:buNone/>
            </a:pPr>
            <a:r>
              <a:rPr lang="en-US" dirty="0"/>
              <a:t>                    afebrile</a:t>
            </a:r>
          </a:p>
          <a:p>
            <a:pPr marL="0" indent="0">
              <a:buNone/>
            </a:pPr>
            <a:r>
              <a:rPr lang="en-US" dirty="0"/>
              <a:t>                    no pallor, cyanosis, clubbing, icterus, pedal edema</a:t>
            </a:r>
          </a:p>
          <a:p>
            <a:pPr marL="0" indent="0">
              <a:buNone/>
            </a:pPr>
            <a:r>
              <a:rPr lang="en-US" dirty="0"/>
              <a:t>                    no generalized lymphadenopathy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Vitals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BP:210/100mmhg(supine)</a:t>
            </a:r>
          </a:p>
          <a:p>
            <a:pPr marL="0" indent="0">
              <a:buNone/>
            </a:pPr>
            <a:r>
              <a:rPr lang="en-US" dirty="0"/>
              <a:t>              190/100mmhg(sitting)              BMI-24.7KG/</a:t>
            </a:r>
            <a:r>
              <a:rPr lang="en-US" cap="none" dirty="0"/>
              <a:t>m</a:t>
            </a:r>
            <a:r>
              <a:rPr lang="en-US" dirty="0"/>
              <a:t>2</a:t>
            </a:r>
          </a:p>
          <a:p>
            <a:pPr marL="0" indent="0">
              <a:buNone/>
            </a:pPr>
            <a:r>
              <a:rPr lang="en-US" dirty="0"/>
              <a:t>              190/100mmhg(standing)          ABPI-1.09(1.0-1.4)</a:t>
            </a:r>
          </a:p>
          <a:p>
            <a:pPr marL="0" indent="0">
              <a:buNone/>
            </a:pPr>
            <a:r>
              <a:rPr lang="en-US" dirty="0"/>
              <a:t>         r </a:t>
            </a:r>
            <a:r>
              <a:rPr lang="en-US" dirty="0" err="1"/>
              <a:t>ul</a:t>
            </a:r>
            <a:r>
              <a:rPr lang="en-US" dirty="0"/>
              <a:t>- 210/100mmhg                         PR:80/min</a:t>
            </a:r>
          </a:p>
          <a:p>
            <a:pPr marL="0" indent="0">
              <a:buNone/>
            </a:pPr>
            <a:r>
              <a:rPr lang="en-US" dirty="0"/>
              <a:t>         l </a:t>
            </a:r>
            <a:r>
              <a:rPr lang="en-US" dirty="0" err="1"/>
              <a:t>ul</a:t>
            </a:r>
            <a:r>
              <a:rPr lang="en-US" dirty="0"/>
              <a:t>- 210/100mmhg                         spo2:99%RA</a:t>
            </a:r>
          </a:p>
          <a:p>
            <a:pPr marL="0" indent="0">
              <a:buNone/>
            </a:pPr>
            <a:r>
              <a:rPr lang="en-US" dirty="0"/>
              <a:t>         r </a:t>
            </a:r>
            <a:r>
              <a:rPr lang="en-US" dirty="0" err="1"/>
              <a:t>ll</a:t>
            </a:r>
            <a:r>
              <a:rPr lang="en-US" dirty="0"/>
              <a:t>- 230/110mmhg                         cbg:319mg/</a:t>
            </a:r>
            <a:r>
              <a:rPr lang="en-US" cap="none" dirty="0"/>
              <a:t>d</a:t>
            </a:r>
            <a:r>
              <a:rPr lang="en-US" dirty="0"/>
              <a:t>l</a:t>
            </a:r>
          </a:p>
          <a:p>
            <a:pPr marL="0" indent="0">
              <a:buNone/>
            </a:pPr>
            <a:r>
              <a:rPr lang="en-US" dirty="0"/>
              <a:t>         l </a:t>
            </a:r>
            <a:r>
              <a:rPr lang="en-US" dirty="0" err="1"/>
              <a:t>ll</a:t>
            </a:r>
            <a:r>
              <a:rPr lang="en-US" dirty="0"/>
              <a:t>- 230/110mmhg                         urine acetone- negative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Content Placeholder 2"/>
          <p:cNvSpPr>
            <a:spLocks noGrp="1"/>
          </p:cNvSpPr>
          <p:nvPr>
            <p:ph idx="1"/>
          </p:nvPr>
        </p:nvSpPr>
        <p:spPr>
          <a:xfrm>
            <a:off x="0" y="-152400"/>
            <a:ext cx="82296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Systemic examination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dirty="0"/>
              <a:t>CVS :S1S2 +, no murmur</a:t>
            </a:r>
          </a:p>
          <a:p>
            <a:pPr marL="0" indent="0">
              <a:buNone/>
            </a:pPr>
            <a:r>
              <a:rPr lang="en-US" dirty="0"/>
              <a:t>          RS:   BAE+, </a:t>
            </a:r>
            <a:r>
              <a:rPr lang="en-US" dirty="0" err="1"/>
              <a:t>nvbs</a:t>
            </a:r>
            <a:r>
              <a:rPr lang="en-US" dirty="0"/>
              <a:t>+</a:t>
            </a:r>
          </a:p>
          <a:p>
            <a:pPr marL="0" indent="0">
              <a:buNone/>
            </a:pPr>
            <a:r>
              <a:rPr lang="en-US" dirty="0"/>
              <a:t>         P/A:  soft, bs+</a:t>
            </a:r>
          </a:p>
          <a:p>
            <a:pPr marL="0" indent="0">
              <a:buNone/>
            </a:pPr>
            <a:r>
              <a:rPr lang="en-US" dirty="0"/>
              <a:t>                  no organomegaly</a:t>
            </a:r>
          </a:p>
          <a:p>
            <a:pPr marL="0" indent="0">
              <a:buNone/>
            </a:pPr>
            <a:r>
              <a:rPr lang="en-US" dirty="0"/>
              <a:t>                  no guarding, rigidity</a:t>
            </a:r>
          </a:p>
          <a:p>
            <a:pPr marL="0" indent="0">
              <a:buNone/>
            </a:pPr>
            <a:r>
              <a:rPr lang="en-US" dirty="0"/>
              <a:t>                  no scars, sinuses</a:t>
            </a:r>
          </a:p>
          <a:p>
            <a:pPr marL="0" indent="0">
              <a:buNone/>
            </a:pPr>
            <a:r>
              <a:rPr lang="en-US" dirty="0"/>
              <a:t>                  no renal artery bruit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err="1"/>
              <a:t>cns</a:t>
            </a:r>
            <a:r>
              <a:rPr lang="en-US" dirty="0"/>
              <a:t>:  conscious</a:t>
            </a:r>
          </a:p>
          <a:p>
            <a:pPr marL="0" indent="0">
              <a:buNone/>
            </a:pPr>
            <a:r>
              <a:rPr lang="en-US" dirty="0"/>
              <a:t>                   oriented</a:t>
            </a:r>
          </a:p>
          <a:p>
            <a:pPr marL="0" indent="0">
              <a:buNone/>
            </a:pPr>
            <a:r>
              <a:rPr lang="en-US" dirty="0"/>
              <a:t>                   moves all 4 limbs</a:t>
            </a:r>
          </a:p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dirty="0" err="1"/>
              <a:t>b/l</a:t>
            </a:r>
            <a:r>
              <a:rPr lang="en-US" dirty="0"/>
              <a:t> plantar flexor</a:t>
            </a:r>
          </a:p>
          <a:p>
            <a:pPr marL="0" indent="0">
              <a:buNone/>
            </a:pPr>
            <a:r>
              <a:rPr lang="en-US" dirty="0"/>
              <a:t>                   ALL PERIPHERAL PULSES EQUALLY FELT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extBox 3"/>
          <p:cNvSpPr txBox="1"/>
          <p:nvPr/>
        </p:nvSpPr>
        <p:spPr>
          <a:xfrm>
            <a:off x="152400" y="304800"/>
            <a:ext cx="3159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INVESTIGATIONS</a:t>
            </a:r>
          </a:p>
        </p:txBody>
      </p:sp>
      <p:graphicFrame>
        <p:nvGraphicFramePr>
          <p:cNvPr id="419430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333422"/>
              </p:ext>
            </p:extLst>
          </p:nvPr>
        </p:nvGraphicFramePr>
        <p:xfrm>
          <a:off x="533400" y="1389380"/>
          <a:ext cx="754380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627">
                  <a:extLst>
                    <a:ext uri="{9D8B030D-6E8A-4147-A177-3AD203B41FA5}">
                      <a16:colId xmlns:a16="http://schemas.microsoft.com/office/drawing/2014/main" val="2860427806"/>
                    </a:ext>
                  </a:extLst>
                </a:gridCol>
                <a:gridCol w="973627">
                  <a:extLst>
                    <a:ext uri="{9D8B030D-6E8A-4147-A177-3AD203B41FA5}">
                      <a16:colId xmlns:a16="http://schemas.microsoft.com/office/drawing/2014/main" val="735736187"/>
                    </a:ext>
                  </a:extLst>
                </a:gridCol>
                <a:gridCol w="973627">
                  <a:extLst>
                    <a:ext uri="{9D8B030D-6E8A-4147-A177-3AD203B41FA5}">
                      <a16:colId xmlns:a16="http://schemas.microsoft.com/office/drawing/2014/main" val="4088393143"/>
                    </a:ext>
                  </a:extLst>
                </a:gridCol>
                <a:gridCol w="973627">
                  <a:extLst>
                    <a:ext uri="{9D8B030D-6E8A-4147-A177-3AD203B41FA5}">
                      <a16:colId xmlns:a16="http://schemas.microsoft.com/office/drawing/2014/main" val="1018647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08/07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10/07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11/07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12/07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13/07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15/07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WBC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RBC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6.17mil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6.01mil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344000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298000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Sr.Na</a:t>
                      </a:r>
                      <a:r>
                        <a:rPr lang="en-US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Sr.K</a:t>
                      </a:r>
                      <a:r>
                        <a:rPr lang="en-US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380971-9379-A353-70EB-176F7F87674D}"/>
              </a:ext>
            </a:extLst>
          </p:cNvPr>
          <p:cNvSpPr txBox="1"/>
          <p:nvPr/>
        </p:nvSpPr>
        <p:spPr>
          <a:xfrm>
            <a:off x="457200" y="840413"/>
            <a:ext cx="6750053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Sr.MAGNESIUM</a:t>
            </a:r>
            <a:r>
              <a:rPr lang="en-US" sz="2800" dirty="0"/>
              <a:t>- 1.94MG/dL(1.7-2.2MG/dL)</a:t>
            </a:r>
          </a:p>
          <a:p>
            <a:r>
              <a:rPr lang="en-US" sz="2800" dirty="0"/>
              <a:t>Sr.CK               -  706 U/L(30-135U/L)</a:t>
            </a:r>
          </a:p>
          <a:p>
            <a:r>
              <a:rPr lang="en-US" sz="2800" dirty="0"/>
              <a:t>HBA1C            -   8.1(4-5.6)</a:t>
            </a:r>
          </a:p>
          <a:p>
            <a:r>
              <a:rPr lang="en-US" sz="2800" dirty="0"/>
              <a:t>TSH                 -  2.25(0.5-5 </a:t>
            </a:r>
            <a:r>
              <a:rPr lang="en-US" sz="2800" dirty="0" err="1"/>
              <a:t>mIU</a:t>
            </a:r>
            <a:r>
              <a:rPr lang="en-US" sz="2800" dirty="0"/>
              <a:t>/L)</a:t>
            </a:r>
          </a:p>
          <a:p>
            <a:r>
              <a:rPr lang="en-US" sz="2800" dirty="0" err="1"/>
              <a:t>Sr.URIC</a:t>
            </a:r>
            <a:r>
              <a:rPr lang="en-US" sz="2800" dirty="0"/>
              <a:t> ACID    -  6.1MG/Dl(2.7-7.3MG/dl)</a:t>
            </a:r>
          </a:p>
          <a:p>
            <a:r>
              <a:rPr lang="en-US" sz="2800" dirty="0"/>
              <a:t>T.PROTEIN        -  4.6GM/dL(6-8GMG/dL)</a:t>
            </a:r>
          </a:p>
          <a:p>
            <a:r>
              <a:rPr lang="en-US" sz="2800" dirty="0"/>
              <a:t>ALBUMIN         -  2.9GM/dL(3.5-5GM/dL)</a:t>
            </a:r>
          </a:p>
          <a:p>
            <a:r>
              <a:rPr lang="en-US" sz="2800" dirty="0"/>
              <a:t>GLOBULIN       -  1.7GM/dL(2-3.5gm/dL)</a:t>
            </a:r>
          </a:p>
          <a:p>
            <a:r>
              <a:rPr lang="en-US" sz="2800" dirty="0"/>
              <a:t>ESR                  -  56mm/</a:t>
            </a:r>
            <a:r>
              <a:rPr lang="en-US" sz="2800" dirty="0" err="1"/>
              <a:t>hr</a:t>
            </a:r>
            <a:endParaRPr lang="en-US" sz="2800" dirty="0"/>
          </a:p>
          <a:p>
            <a:r>
              <a:rPr lang="en-US" sz="2800" dirty="0"/>
              <a:t>CRP                 -   NEGATIVE</a:t>
            </a:r>
          </a:p>
          <a:p>
            <a:r>
              <a:rPr lang="en-US" sz="2800" dirty="0"/>
              <a:t>VCTC               -  NR</a:t>
            </a:r>
          </a:p>
          <a:p>
            <a:r>
              <a:rPr lang="en-US" sz="2800" dirty="0"/>
              <a:t>VIRAL MARKERS-  NEGATIVE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0973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089B5D-00A5-3D42-BDBC-ED262FF0ADAA}"/>
              </a:ext>
            </a:extLst>
          </p:cNvPr>
          <p:cNvSpPr txBox="1"/>
          <p:nvPr/>
        </p:nvSpPr>
        <p:spPr>
          <a:xfrm>
            <a:off x="76200" y="76200"/>
            <a:ext cx="40911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URINE ROUTINE</a:t>
            </a:r>
          </a:p>
          <a:p>
            <a:r>
              <a:rPr lang="en-US" sz="2400" dirty="0"/>
              <a:t>      ALBUMIN- LOADED</a:t>
            </a:r>
          </a:p>
          <a:p>
            <a:r>
              <a:rPr lang="en-US" sz="2400" dirty="0"/>
              <a:t>      SUGAR   - ++</a:t>
            </a:r>
          </a:p>
          <a:p>
            <a:r>
              <a:rPr lang="en-US" sz="2400" dirty="0"/>
              <a:t>      DEPOSITS- 8-10 PUS CELLS</a:t>
            </a:r>
            <a:endParaRPr lang="en-I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4687F-7665-4F34-1042-C0A5D73D8E32}"/>
              </a:ext>
            </a:extLst>
          </p:cNvPr>
          <p:cNvSpPr txBox="1"/>
          <p:nvPr/>
        </p:nvSpPr>
        <p:spPr>
          <a:xfrm>
            <a:off x="76200" y="1752600"/>
            <a:ext cx="2965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URINE ELECTROLYTES</a:t>
            </a:r>
          </a:p>
          <a:p>
            <a:r>
              <a:rPr lang="en-US" sz="2400" b="1" dirty="0"/>
              <a:t>       </a:t>
            </a:r>
            <a:r>
              <a:rPr lang="en-US" sz="2400" dirty="0"/>
              <a:t>Na+- 100Meq/L</a:t>
            </a:r>
          </a:p>
          <a:p>
            <a:r>
              <a:rPr lang="en-US" sz="2400" b="1" dirty="0"/>
              <a:t>       </a:t>
            </a:r>
            <a:r>
              <a:rPr lang="en-US" sz="2400" dirty="0"/>
              <a:t>K+  -  84.5Meq/L</a:t>
            </a:r>
            <a:endParaRPr lang="en-I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CDB62-E788-B5A9-0D08-551F309CE3F8}"/>
              </a:ext>
            </a:extLst>
          </p:cNvPr>
          <p:cNvSpPr txBox="1"/>
          <p:nvPr/>
        </p:nvSpPr>
        <p:spPr>
          <a:xfrm>
            <a:off x="76200" y="3198167"/>
            <a:ext cx="312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URINE SPOT PCR- </a:t>
            </a:r>
            <a:r>
              <a:rPr lang="en-US" sz="2400" dirty="0"/>
              <a:t>51.8</a:t>
            </a:r>
            <a:endParaRPr lang="en-I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B699B-5B0D-2BCE-1DD2-6ACB978B3EC6}"/>
              </a:ext>
            </a:extLst>
          </p:cNvPr>
          <p:cNvSpPr txBox="1"/>
          <p:nvPr/>
        </p:nvSpPr>
        <p:spPr>
          <a:xfrm>
            <a:off x="76200" y="3962400"/>
            <a:ext cx="6136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24 HOUR URINARY</a:t>
            </a:r>
          </a:p>
          <a:p>
            <a:r>
              <a:rPr lang="en-US" sz="2400" dirty="0"/>
              <a:t>       PROTEIN- 11.84GM/DAY(&lt; 150 MG/DAY)</a:t>
            </a:r>
          </a:p>
          <a:p>
            <a:r>
              <a:rPr lang="en-US" sz="2400" dirty="0"/>
              <a:t>       K+        -  40.4mmol/L(30-99mmol/L)</a:t>
            </a:r>
            <a:endParaRPr lang="en-IN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851</Words>
  <Application>Microsoft Office PowerPoint</Application>
  <PresentationFormat>On-screen Show (4:3)</PresentationFormat>
  <Paragraphs>224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Rockwell</vt:lpstr>
      <vt:lpstr>Tw Cen MT</vt:lpstr>
      <vt:lpstr>Droplet</vt:lpstr>
      <vt:lpstr>REFRACTORY HYPERTENSION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Manoj Prabhu</cp:lastModifiedBy>
  <cp:revision>13</cp:revision>
  <dcterms:created xsi:type="dcterms:W3CDTF">2024-06-26T22:05:25Z</dcterms:created>
  <dcterms:modified xsi:type="dcterms:W3CDTF">2024-07-16T14:19:48Z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f74a44b94cc142af9570069a5ee810eb</vt:lpwstr>
  </property>
</Properties>
</file>