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26" r:id="rId11"/>
    <p:sldId id="265" r:id="rId12"/>
    <p:sldId id="271" r:id="rId13"/>
    <p:sldId id="272" r:id="rId14"/>
    <p:sldId id="277" r:id="rId15"/>
    <p:sldId id="278" r:id="rId16"/>
    <p:sldId id="279" r:id="rId17"/>
    <p:sldId id="280" r:id="rId18"/>
    <p:sldId id="294" r:id="rId19"/>
    <p:sldId id="300" r:id="rId20"/>
    <p:sldId id="301" r:id="rId21"/>
    <p:sldId id="285" r:id="rId22"/>
    <p:sldId id="286" r:id="rId23"/>
    <p:sldId id="287" r:id="rId24"/>
    <p:sldId id="288" r:id="rId25"/>
    <p:sldId id="316" r:id="rId26"/>
    <p:sldId id="289" r:id="rId27"/>
    <p:sldId id="290" r:id="rId28"/>
    <p:sldId id="282" r:id="rId29"/>
    <p:sldId id="283" r:id="rId30"/>
    <p:sldId id="291" r:id="rId31"/>
    <p:sldId id="292" r:id="rId32"/>
    <p:sldId id="293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1" r:id="rId41"/>
    <p:sldId id="312" r:id="rId42"/>
    <p:sldId id="313" r:id="rId43"/>
    <p:sldId id="314" r:id="rId44"/>
    <p:sldId id="315" r:id="rId45"/>
    <p:sldId id="297" r:id="rId46"/>
    <p:sldId id="299" r:id="rId47"/>
    <p:sldId id="367" r:id="rId48"/>
    <p:sldId id="368" r:id="rId49"/>
    <p:sldId id="363" r:id="rId50"/>
    <p:sldId id="270" r:id="rId51"/>
    <p:sldId id="369" r:id="rId52"/>
    <p:sldId id="269" r:id="rId53"/>
    <p:sldId id="362" r:id="rId54"/>
    <p:sldId id="358" r:id="rId55"/>
    <p:sldId id="359" r:id="rId56"/>
    <p:sldId id="317" r:id="rId57"/>
    <p:sldId id="318" r:id="rId58"/>
    <p:sldId id="360" r:id="rId59"/>
    <p:sldId id="345" r:id="rId60"/>
    <p:sldId id="319" r:id="rId61"/>
    <p:sldId id="320" r:id="rId62"/>
    <p:sldId id="357" r:id="rId63"/>
    <p:sldId id="348" r:id="rId64"/>
    <p:sldId id="321" r:id="rId65"/>
    <p:sldId id="327" r:id="rId66"/>
    <p:sldId id="347" r:id="rId67"/>
    <p:sldId id="361" r:id="rId68"/>
    <p:sldId id="364" r:id="rId69"/>
    <p:sldId id="322" r:id="rId70"/>
    <p:sldId id="323" r:id="rId71"/>
    <p:sldId id="324" r:id="rId72"/>
    <p:sldId id="349" r:id="rId73"/>
    <p:sldId id="346" r:id="rId74"/>
    <p:sldId id="350" r:id="rId75"/>
    <p:sldId id="365" r:id="rId76"/>
    <p:sldId id="352" r:id="rId77"/>
    <p:sldId id="366" r:id="rId78"/>
    <p:sldId id="343" r:id="rId79"/>
    <p:sldId id="344" r:id="rId80"/>
    <p:sldId id="351" r:id="rId81"/>
    <p:sldId id="371" r:id="rId82"/>
    <p:sldId id="370" r:id="rId83"/>
    <p:sldId id="353" r:id="rId84"/>
    <p:sldId id="328" r:id="rId85"/>
    <p:sldId id="325" r:id="rId86"/>
    <p:sldId id="341" r:id="rId87"/>
    <p:sldId id="329" r:id="rId88"/>
    <p:sldId id="330" r:id="rId89"/>
    <p:sldId id="331" r:id="rId90"/>
    <p:sldId id="332" r:id="rId91"/>
    <p:sldId id="336" r:id="rId92"/>
    <p:sldId id="342" r:id="rId93"/>
    <p:sldId id="354" r:id="rId94"/>
    <p:sldId id="335" r:id="rId95"/>
    <p:sldId id="333" r:id="rId96"/>
    <p:sldId id="339" r:id="rId97"/>
    <p:sldId id="334" r:id="rId98"/>
    <p:sldId id="340" r:id="rId99"/>
    <p:sldId id="337" r:id="rId100"/>
    <p:sldId id="338" r:id="rId101"/>
    <p:sldId id="355" r:id="rId102"/>
    <p:sldId id="356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2543F-BD6B-4441-844A-6BA76D104205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B2B86-F5E6-4F8F-B8AD-15381DE70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2B86-F5E6-4F8F-B8AD-15381DE70AB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ED7D9-92A0-4120-9CBF-0C510B23BED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F1335-9654-4176-A035-1A2DAD7DE8D0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ED85E-95F0-4969-A225-32E8B6BD594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40F28-D604-42BB-A5BB-32C548B04F5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B950-B104-42DC-9834-6F606B7210A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0E07D-EF66-4593-8E03-73C0475D7F5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D9157-2D41-45E7-A856-EF43B15DF9B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413C6-9027-4C74-8EB5-9ECCA91C14A6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85940-5E82-4EAC-BCAD-24C4DF73D72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BBF26-9B09-4BEF-8B10-B1020F96E3B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35D-6F5D-4209-A741-04358A7D1FA4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538-13C8-4D8A-B573-DA1F0D47B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35D-6F5D-4209-A741-04358A7D1FA4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538-13C8-4D8A-B573-DA1F0D47B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35D-6F5D-4209-A741-04358A7D1FA4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538-13C8-4D8A-B573-DA1F0D47B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35D-6F5D-4209-A741-04358A7D1FA4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538-13C8-4D8A-B573-DA1F0D47B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35D-6F5D-4209-A741-04358A7D1FA4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538-13C8-4D8A-B573-DA1F0D47B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35D-6F5D-4209-A741-04358A7D1FA4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538-13C8-4D8A-B573-DA1F0D47B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35D-6F5D-4209-A741-04358A7D1FA4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538-13C8-4D8A-B573-DA1F0D47B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35D-6F5D-4209-A741-04358A7D1FA4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538-13C8-4D8A-B573-DA1F0D47B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35D-6F5D-4209-A741-04358A7D1FA4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538-13C8-4D8A-B573-DA1F0D47B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35D-6F5D-4209-A741-04358A7D1FA4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E538-13C8-4D8A-B573-DA1F0D47B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35D-6F5D-4209-A741-04358A7D1FA4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5BE538-13C8-4D8A-B573-DA1F0D47B8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6E735D-6F5D-4209-A741-04358A7D1FA4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5BE538-13C8-4D8A-B573-DA1F0D47B8D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05000"/>
            <a:ext cx="80010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APPROACH TO CYANOTIC CONGENITAL HEART DISEASES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0" y="0"/>
            <a:ext cx="5791200" cy="838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SYMPTOMS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CCHD with  </a:t>
            </a:r>
            <a:r>
              <a:rPr lang="en-US" b="1" dirty="0" smtClean="0">
                <a:solidFill>
                  <a:srgbClr val="FF0000"/>
                </a:solidFill>
              </a:rPr>
              <a:t>↓</a:t>
            </a:r>
            <a:r>
              <a:rPr lang="en-US" sz="2800" b="1" dirty="0" smtClean="0">
                <a:solidFill>
                  <a:srgbClr val="FF0000"/>
                </a:solidFill>
              </a:rPr>
              <a:t> PBF- </a:t>
            </a:r>
          </a:p>
          <a:p>
            <a:r>
              <a:rPr lang="en-US" dirty="0" err="1" smtClean="0"/>
              <a:t>Exertional</a:t>
            </a:r>
            <a:r>
              <a:rPr lang="en-US" dirty="0" smtClean="0"/>
              <a:t> </a:t>
            </a:r>
            <a:r>
              <a:rPr lang="en-US" dirty="0" err="1" smtClean="0"/>
              <a:t>dyspnoea</a:t>
            </a:r>
            <a:endParaRPr lang="en-US" dirty="0" smtClean="0"/>
          </a:p>
          <a:p>
            <a:r>
              <a:rPr lang="en-US" dirty="0" smtClean="0"/>
              <a:t>Cyanosis, spells, seizures</a:t>
            </a:r>
          </a:p>
          <a:p>
            <a:r>
              <a:rPr lang="en-US" dirty="0" smtClean="0"/>
              <a:t>CNS complications</a:t>
            </a:r>
          </a:p>
          <a:p>
            <a:r>
              <a:rPr lang="en-US" dirty="0" smtClean="0"/>
              <a:t>No recurrent RTI/ no diaphoresis</a:t>
            </a:r>
          </a:p>
          <a:p>
            <a:r>
              <a:rPr lang="en-US" dirty="0" smtClean="0"/>
              <a:t>No breathlessness at rest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except in extremes / </a:t>
            </a:r>
            <a:r>
              <a:rPr lang="en-US" dirty="0" err="1" smtClean="0"/>
              <a:t>anaemia</a:t>
            </a:r>
            <a:endParaRPr lang="en-IN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066800"/>
            <a:ext cx="4724400" cy="5288125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CCHD with ↑ P B Flow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Respiratory symptoms </a:t>
            </a:r>
            <a:r>
              <a:rPr lang="en-US" dirty="0" smtClean="0"/>
              <a:t>predominate   with  Recurrent LRTI/Pneumonias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Features of heart failure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Sick, </a:t>
            </a:r>
            <a:r>
              <a:rPr lang="en-US" dirty="0" err="1" smtClean="0"/>
              <a:t>dyspnoeic</a:t>
            </a:r>
            <a:r>
              <a:rPr lang="en-US" dirty="0" smtClean="0"/>
              <a:t> patient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Diaphoresis/ breathlessness at rest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lesser degrees of cyanosis.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Chronic lung disease- </a:t>
            </a:r>
            <a:r>
              <a:rPr lang="en-US" dirty="0" err="1" smtClean="0"/>
              <a:t>bronchiectasis</a:t>
            </a:r>
            <a:r>
              <a:rPr lang="en-US" dirty="0" smtClean="0"/>
              <a:t> etc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Growth retarded </a:t>
            </a:r>
            <a:r>
              <a:rPr lang="en-US" dirty="0" smtClean="0"/>
              <a:t>– weight &amp; height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atrium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Precordium</a:t>
            </a:r>
            <a:r>
              <a:rPr lang="en-US" dirty="0" smtClean="0"/>
              <a:t> appears active. </a:t>
            </a:r>
          </a:p>
          <a:p>
            <a:r>
              <a:rPr lang="en-US" dirty="0" smtClean="0"/>
              <a:t>Apical impulse would be prominent and of right ventricular type.</a:t>
            </a:r>
          </a:p>
          <a:p>
            <a:r>
              <a:rPr lang="en-US" dirty="0" smtClean="0"/>
              <a:t>Second heart sound would reveal a wide split and no change with respiratory cycle.</a:t>
            </a:r>
          </a:p>
          <a:p>
            <a:r>
              <a:rPr lang="en-US" dirty="0" smtClean="0"/>
              <a:t>Ejection systolic murmur.</a:t>
            </a:r>
          </a:p>
          <a:p>
            <a:r>
              <a:rPr lang="en-US" dirty="0" smtClean="0"/>
              <a:t>Mid-diastolic murmur in left lower </a:t>
            </a:r>
            <a:r>
              <a:rPr lang="en-US" dirty="0" err="1" smtClean="0"/>
              <a:t>sternal</a:t>
            </a:r>
            <a:r>
              <a:rPr lang="en-US" dirty="0" smtClean="0"/>
              <a:t> border.</a:t>
            </a:r>
          </a:p>
          <a:p>
            <a:r>
              <a:rPr lang="en-US" dirty="0" smtClean="0"/>
              <a:t>PSM of MR.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agendra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046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yano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8381999" cy="55625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Acute pulmonary edema like presentation in the neonatal period in a cyanotic baby may indicate obstructed TAPVD or HLHS with restrictive </a:t>
            </a:r>
            <a:r>
              <a:rPr lang="en-US" dirty="0" err="1" smtClean="0"/>
              <a:t>interatrial</a:t>
            </a:r>
            <a:r>
              <a:rPr lang="en-US" dirty="0" smtClean="0"/>
              <a:t> communication.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dirty="0" smtClean="0"/>
              <a:t>Definition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algn="just"/>
            <a:r>
              <a:rPr lang="en-IN" sz="2400" b="1" dirty="0" smtClean="0"/>
              <a:t>Cyanosis  </a:t>
            </a:r>
            <a:r>
              <a:rPr lang="en-IN" sz="2400" dirty="0" smtClean="0"/>
              <a:t>abnormal bluish  discoloration of the skin and mucus membranes due to an  </a:t>
            </a:r>
            <a:r>
              <a:rPr lang="en-IN" sz="2400" b="1" dirty="0" smtClean="0">
                <a:solidFill>
                  <a:srgbClr val="FF0000"/>
                </a:solidFill>
              </a:rPr>
              <a:t>absolute </a:t>
            </a:r>
            <a:r>
              <a:rPr lang="en-IN" sz="2400" b="1" dirty="0" smtClean="0"/>
              <a:t>increased concentration of deoxygenated </a:t>
            </a:r>
            <a:r>
              <a:rPr lang="en-IN" sz="2400" b="1" dirty="0" err="1" smtClean="0"/>
              <a:t>hemoglobin</a:t>
            </a:r>
            <a:r>
              <a:rPr lang="en-IN" sz="2400" b="1" dirty="0" smtClean="0"/>
              <a:t> </a:t>
            </a:r>
            <a:r>
              <a:rPr lang="en-IN" sz="2400" dirty="0" smtClean="0"/>
              <a:t>in the </a:t>
            </a:r>
            <a:r>
              <a:rPr lang="en-IN" sz="2400" b="1" dirty="0" smtClean="0">
                <a:solidFill>
                  <a:srgbClr val="FF0000"/>
                </a:solidFill>
              </a:rPr>
              <a:t>capillary bed.</a:t>
            </a:r>
          </a:p>
          <a:p>
            <a:pPr algn="just">
              <a:buNone/>
            </a:pPr>
            <a:endParaRPr lang="en-IN" sz="2800" dirty="0" smtClean="0"/>
          </a:p>
          <a:p>
            <a:r>
              <a:rPr lang="en-IN" sz="2800" dirty="0" smtClean="0"/>
              <a:t>The Greek word ( </a:t>
            </a:r>
            <a:r>
              <a:rPr lang="en-IN" sz="2800" dirty="0" err="1" smtClean="0"/>
              <a:t>kuanosis</a:t>
            </a:r>
            <a:r>
              <a:rPr lang="en-IN" sz="2800" dirty="0" smtClean="0"/>
              <a:t> )meaning ‘‘dark blue’’ .</a:t>
            </a:r>
          </a:p>
          <a:p>
            <a:pPr algn="just"/>
            <a:r>
              <a:rPr lang="en-US" sz="2400" b="1" dirty="0" smtClean="0"/>
              <a:t>Christen </a:t>
            </a:r>
            <a:r>
              <a:rPr lang="en-US" sz="2400" b="1" dirty="0" err="1" smtClean="0"/>
              <a:t>Lundsgaard</a:t>
            </a:r>
            <a:r>
              <a:rPr lang="en-US" sz="2400" b="1" dirty="0" smtClean="0"/>
              <a:t> (1923)</a:t>
            </a:r>
            <a:r>
              <a:rPr lang="en-IN" sz="2400" dirty="0" smtClean="0"/>
              <a:t>actually </a:t>
            </a:r>
            <a:r>
              <a:rPr lang="en-IN" sz="2400" b="1" dirty="0" smtClean="0"/>
              <a:t>quantified the amount of </a:t>
            </a:r>
            <a:r>
              <a:rPr lang="en-IN" sz="2400" b="1" dirty="0" err="1" smtClean="0"/>
              <a:t>deoxy</a:t>
            </a:r>
            <a:r>
              <a:rPr lang="en-IN" sz="2400" b="1" dirty="0" smtClean="0"/>
              <a:t> </a:t>
            </a:r>
            <a:r>
              <a:rPr lang="en-IN" sz="2400" b="1" dirty="0" err="1" smtClean="0"/>
              <a:t>Hb</a:t>
            </a:r>
            <a:r>
              <a:rPr lang="en-IN" sz="2400" b="1" dirty="0" smtClean="0"/>
              <a:t> (4-6 grams % or more )</a:t>
            </a:r>
            <a:r>
              <a:rPr lang="en-IN" sz="2400" dirty="0" smtClean="0"/>
              <a:t>that was required to produce that bluish discoloration that produces the clinical finding of cyanosis.</a:t>
            </a:r>
          </a:p>
          <a:p>
            <a:endParaRPr lang="en-IN" sz="2800" dirty="0" smtClean="0"/>
          </a:p>
          <a:p>
            <a:endParaRPr lang="en-IN" sz="2800" dirty="0" smtClean="0"/>
          </a:p>
          <a:p>
            <a:pPr algn="just">
              <a:buNone/>
            </a:pP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algn="just"/>
            <a:r>
              <a:rPr lang="en-IN" sz="2400" dirty="0" err="1" smtClean="0"/>
              <a:t>Appearence</a:t>
            </a:r>
            <a:r>
              <a:rPr lang="en-IN" sz="2400" dirty="0" smtClean="0"/>
              <a:t> of Cyanosis - depends on dermal thickness, </a:t>
            </a:r>
            <a:r>
              <a:rPr lang="en-IN" sz="2400" dirty="0" err="1" smtClean="0"/>
              <a:t>cutaneous</a:t>
            </a:r>
            <a:r>
              <a:rPr lang="en-IN" sz="2400" dirty="0" smtClean="0"/>
              <a:t> pigmentation, and state of the </a:t>
            </a:r>
            <a:r>
              <a:rPr lang="en-IN" sz="2400" dirty="0" err="1" smtClean="0"/>
              <a:t>cutaneous</a:t>
            </a:r>
            <a:r>
              <a:rPr lang="en-IN" sz="2400" dirty="0" smtClean="0"/>
              <a:t> capillaries.</a:t>
            </a:r>
          </a:p>
          <a:p>
            <a:pPr algn="just">
              <a:buNone/>
            </a:pPr>
            <a:endParaRPr lang="en-IN" sz="2400" dirty="0" smtClean="0"/>
          </a:p>
          <a:p>
            <a:pPr algn="just"/>
            <a:r>
              <a:rPr lang="en-US" sz="2400" dirty="0" smtClean="0"/>
              <a:t>Cyanosis </a:t>
            </a:r>
            <a:r>
              <a:rPr lang="en-IN" sz="2400" dirty="0" smtClean="0"/>
              <a:t>is best appreciated in areas of the body where the overlying epidermis is thin and the blood vessel supply abundant - Lips, </a:t>
            </a:r>
            <a:r>
              <a:rPr lang="en-IN" sz="2400" dirty="0" err="1" smtClean="0"/>
              <a:t>malar</a:t>
            </a:r>
            <a:r>
              <a:rPr lang="en-IN" sz="2400" dirty="0" smtClean="0"/>
              <a:t> prominences (nose and cheeks), ears, and oral mucous membranes (</a:t>
            </a:r>
            <a:r>
              <a:rPr lang="en-IN" sz="2400" dirty="0" err="1" smtClean="0"/>
              <a:t>buccal</a:t>
            </a:r>
            <a:r>
              <a:rPr lang="en-IN" sz="2400" dirty="0" smtClean="0"/>
              <a:t>, sublingual).</a:t>
            </a:r>
          </a:p>
          <a:p>
            <a:pPr algn="just"/>
            <a:endParaRPr lang="en-IN" sz="2400" dirty="0" smtClean="0"/>
          </a:p>
          <a:p>
            <a:pPr algn="just"/>
            <a:r>
              <a:rPr lang="en-IN" sz="2400" dirty="0" smtClean="0"/>
              <a:t> </a:t>
            </a:r>
            <a:r>
              <a:rPr lang="en-IN" sz="2000" dirty="0" smtClean="0"/>
              <a:t>It </a:t>
            </a:r>
            <a:r>
              <a:rPr lang="en-IN" sz="2400" dirty="0" smtClean="0"/>
              <a:t>is better </a:t>
            </a:r>
            <a:r>
              <a:rPr lang="en-US" sz="2400" dirty="0" smtClean="0"/>
              <a:t>appreciated in </a:t>
            </a:r>
            <a:r>
              <a:rPr lang="en-US" sz="2400" b="1" dirty="0" smtClean="0"/>
              <a:t>fluorescent lighting</a:t>
            </a:r>
            <a:r>
              <a:rPr lang="en-US" sz="2400" dirty="0" smtClean="0"/>
              <a:t>.</a:t>
            </a:r>
            <a:endParaRPr lang="en-IN" sz="2400" dirty="0" smtClean="0"/>
          </a:p>
          <a:p>
            <a:pPr algn="just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16891"/>
          <a:ext cx="8229600" cy="654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124200"/>
                <a:gridCol w="3048000"/>
              </a:tblGrid>
              <a:tr h="758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</a:t>
                      </a:r>
                      <a:endParaRPr lang="en-US" dirty="0"/>
                    </a:p>
                  </a:txBody>
                  <a:tcPr/>
                </a:tc>
              </a:tr>
              <a:tr h="1949617">
                <a:tc>
                  <a:txBody>
                    <a:bodyPr/>
                    <a:lstStyle/>
                    <a:p>
                      <a:r>
                        <a:rPr lang="en-US" dirty="0" smtClean="0"/>
                        <a:t>CAUSE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ARTERIAL</a:t>
                      </a:r>
                      <a:r>
                        <a:rPr lang="en-US" baseline="0" dirty="0" smtClean="0"/>
                        <a:t> BLOOD DESATURATION / ABNORMAL  </a:t>
                      </a:r>
                      <a:r>
                        <a:rPr lang="en-US" baseline="0" dirty="0" err="1" smtClean="0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CUTANEOUS VASOCONSTRICTION DUE TO LOW CO/ INCREASED OXYGEN EXTRACTION BY THE TISSUES</a:t>
                      </a:r>
                      <a:endParaRPr lang="en-US" dirty="0"/>
                    </a:p>
                  </a:txBody>
                  <a:tcPr/>
                </a:tc>
              </a:tr>
              <a:tr h="2257451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Seen in  R-L shunt, impaired pulmonary function, abnormal </a:t>
                      </a:r>
                      <a:r>
                        <a:rPr lang="en-US" dirty="0" err="1" smtClean="0"/>
                        <a:t>Hb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common causes of central cyanosis</a:t>
                      </a:r>
                    </a:p>
                    <a:p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Reduced cardiac output (e.g. </a:t>
                      </a:r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heart failure)</a:t>
                      </a:r>
                      <a:endParaRPr kumimoji="0" lang="en-US" sz="14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Cold exposure</a:t>
                      </a:r>
                    </a:p>
                    <a:p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Arterial obstruction (e.g. peripheral vascular disease, </a:t>
                      </a:r>
                      <a:r>
                        <a:rPr kumimoji="0" lang="en-US" sz="14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Raynaud</a:t>
                      </a:r>
                      <a:r>
                        <a:rPr kumimoji="0" lang="en-US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phenomenon</a:t>
                      </a:r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Venous obstruction (e.g. </a:t>
                      </a:r>
                      <a:r>
                        <a:rPr kumimoji="0" lang="en-US" sz="1400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deep vein thrombosis)</a:t>
                      </a:r>
                      <a:endParaRPr kumimoji="0" lang="en-US" sz="14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33948">
                <a:tc>
                  <a:txBody>
                    <a:bodyPr/>
                    <a:lstStyle/>
                    <a:p>
                      <a:r>
                        <a:rPr lang="en-US" dirty="0" smtClean="0"/>
                        <a:t>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conjunctiva, palate, tongue,</a:t>
                      </a:r>
                    </a:p>
                    <a:p>
                      <a:r>
                        <a:rPr lang="en-US" dirty="0" smtClean="0"/>
                        <a:t>Inner side of lips&amp; cheeks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to ears, </a:t>
                      </a:r>
                      <a:r>
                        <a:rPr lang="en-US" dirty="0" err="1" smtClean="0"/>
                        <a:t>nose,cheeks</a:t>
                      </a:r>
                      <a:r>
                        <a:rPr lang="en-US" dirty="0" smtClean="0"/>
                        <a:t> outer side of lips hands feet&amp; digits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4040188" cy="838200"/>
          </a:xfrm>
        </p:spPr>
        <p:txBody>
          <a:bodyPr/>
          <a:lstStyle/>
          <a:p>
            <a:r>
              <a:rPr lang="en-US" smtClean="0"/>
              <a:t>CENTRAL 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6800"/>
            <a:ext cx="8763000" cy="5486400"/>
          </a:xfrm>
          <a:noFill/>
        </p:spPr>
      </p:pic>
      <p:sp>
        <p:nvSpPr>
          <p:cNvPr id="30724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029200" y="228600"/>
            <a:ext cx="3657600" cy="609600"/>
          </a:xfrm>
        </p:spPr>
        <p:txBody>
          <a:bodyPr/>
          <a:lstStyle/>
          <a:p>
            <a:r>
              <a:rPr lang="en-US" smtClean="0"/>
              <a:t>PERIPHERAL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mtClean="0"/>
              <a:t>Cyanosis is dependent upon </a:t>
            </a:r>
            <a:r>
              <a:rPr lang="en-IN" b="1" smtClean="0">
                <a:solidFill>
                  <a:srgbClr val="FF0000"/>
                </a:solidFill>
              </a:rPr>
              <a:t>the absolute concentration of the deoxy hemoglobin and not on the ratio </a:t>
            </a:r>
            <a:r>
              <a:rPr lang="en-IN" smtClean="0">
                <a:solidFill>
                  <a:srgbClr val="FF0000"/>
                </a:solidFill>
              </a:rPr>
              <a:t>of</a:t>
            </a:r>
            <a:r>
              <a:rPr lang="en-IN" smtClean="0"/>
              <a:t> Deoxy hemoglobin to oxyhemoglobin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2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04800"/>
            <a:ext cx="8686800" cy="5334000"/>
          </a:xfr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5791200"/>
            <a:ext cx="891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/>
              <a:t>The percentage arterial saturation of blood (diagonally lined ) when  cyanosis will be detected at different total Hb concentrations in the presence of 3 g/% of </a:t>
            </a:r>
            <a:r>
              <a:rPr lang="en-US"/>
              <a:t>reduced Hb.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Pulse </a:t>
            </a:r>
            <a:r>
              <a:rPr lang="en-US" dirty="0" err="1" smtClean="0"/>
              <a:t>oximetry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602163"/>
          </a:xfrm>
        </p:spPr>
        <p:txBody>
          <a:bodyPr/>
          <a:lstStyle/>
          <a:p>
            <a:r>
              <a:rPr lang="en-US" dirty="0" smtClean="0"/>
              <a:t>Standard of care for all infants with respiratory distress &amp; cyanosis</a:t>
            </a:r>
          </a:p>
          <a:p>
            <a:endParaRPr lang="en-US" dirty="0" smtClean="0"/>
          </a:p>
          <a:p>
            <a:r>
              <a:rPr lang="en-US" dirty="0" smtClean="0"/>
              <a:t>Accurate&amp; reliable method of monitoring o2 saturation in infants noninvasively</a:t>
            </a:r>
          </a:p>
          <a:p>
            <a:endParaRPr lang="en-US" dirty="0" smtClean="0"/>
          </a:p>
          <a:p>
            <a:r>
              <a:rPr lang="en-US" dirty="0" smtClean="0"/>
              <a:t>Pulse </a:t>
            </a:r>
            <a:r>
              <a:rPr lang="en-US" dirty="0" err="1" smtClean="0"/>
              <a:t>oximeter</a:t>
            </a:r>
            <a:r>
              <a:rPr lang="en-US" dirty="0" smtClean="0"/>
              <a:t> probes on R hand &amp; lower extremity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Hyperoxia</a:t>
            </a:r>
            <a:r>
              <a:rPr lang="en-US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Determine Intrapulmonary vs.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Intracardiac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Shunt</a:t>
            </a:r>
            <a:r>
              <a:rPr lang="en-US" dirty="0" smtClean="0">
                <a:solidFill>
                  <a:srgbClr val="004088"/>
                </a:solidFill>
                <a:latin typeface="Perpetua" pitchFamily="18" charset="0"/>
              </a:rPr>
              <a:t>.  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  <a:t>On room air (if tolerated)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  <a:t>	-measure pO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  <a:t> by blood gas 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  <a:t>On 100% FIO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  <a:t> - blow-by mask, ETT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  <a:t>	-repeat measurement of Po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  <a:t>2 </a:t>
            </a:r>
          </a:p>
          <a:p>
            <a:pPr>
              <a:defRPr/>
            </a:pPr>
            <a:r>
              <a:rPr lang="en-US" dirty="0" smtClean="0"/>
              <a:t>Oxygen should be </a:t>
            </a:r>
            <a:r>
              <a:rPr lang="en-IN" dirty="0" smtClean="0"/>
              <a:t>administered for at least 10 min  to fill the alveolar space completely with O2</a:t>
            </a:r>
            <a:endParaRPr lang="en-US" baseline="-25000" dirty="0" smtClean="0">
              <a:solidFill>
                <a:schemeClr val="tx1">
                  <a:lumMod val="95000"/>
                  <a:lumOff val="5000"/>
                </a:schemeClr>
              </a:solidFill>
              <a:latin typeface="Perpetua" pitchFamily="18" charset="0"/>
            </a:endParaRPr>
          </a:p>
          <a:p>
            <a:pPr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Perpetua" pitchFamily="18" charset="0"/>
            </a:endParaRPr>
          </a:p>
          <a:p>
            <a:pPr>
              <a:defRPr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Cyanotic congenital heart disease (CCHD) defined as an anatomical congenital cardiovascular birth defect, which results in systemic arterial </a:t>
            </a:r>
            <a:r>
              <a:rPr lang="en-US" dirty="0" err="1" smtClean="0"/>
              <a:t>desaturation</a:t>
            </a:r>
            <a:r>
              <a:rPr lang="en-US" dirty="0" smtClean="0"/>
              <a:t> due to right-to-left shunt.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CCHD contribute to about one-fourth of total CHD 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  <a:t>Hyperoxia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  <a:t> Test - Interpretation 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09600" y="1523999"/>
            <a:ext cx="86106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4088"/>
                </a:solidFill>
                <a:latin typeface="Perpetua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pO</a:t>
            </a:r>
            <a:r>
              <a:rPr lang="en-US" sz="32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&lt; 100; cyanotic CHD likely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pO</a:t>
            </a:r>
            <a:r>
              <a:rPr lang="en-US" sz="32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100-150; cyanotic CHD possible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pO</a:t>
            </a:r>
            <a:r>
              <a:rPr lang="en-US" sz="32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&gt; 150; </a:t>
            </a: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cyanotic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CHD unlikely</a:t>
            </a:r>
          </a:p>
          <a:p>
            <a:pPr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Exception -TAPVC</a:t>
            </a:r>
          </a:p>
          <a:p>
            <a:pPr>
              <a:defRPr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  <a:t>DANGERS:  	Pulmonary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  <a:t>overcirculation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Perpetua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Perpetua" pitchFamily="18" charset="0"/>
              </a:rPr>
              <a:t>			       Closing the PDA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004088"/>
              </a:solidFill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Transient neonatal cyanosis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495800"/>
          </a:xfrm>
        </p:spPr>
        <p:txBody>
          <a:bodyPr/>
          <a:lstStyle/>
          <a:p>
            <a:r>
              <a:rPr lang="en-IN" dirty="0" smtClean="0"/>
              <a:t>Oliver and associates have found that in serial determination of blood gases </a:t>
            </a:r>
          </a:p>
          <a:p>
            <a:r>
              <a:rPr lang="en-IN" sz="2000" dirty="0" smtClean="0"/>
              <a:t>The PO2 was 19.5 ± 12 mm Hg at 2 to 5 minutes of age, </a:t>
            </a:r>
          </a:p>
          <a:p>
            <a:pPr>
              <a:buNone/>
            </a:pPr>
            <a:r>
              <a:rPr lang="en-IN" sz="2000" dirty="0" smtClean="0"/>
              <a:t>                       48.7 ± 15.9 mm Hg at 6 to 10 minutes of age, </a:t>
            </a:r>
          </a:p>
          <a:p>
            <a:pPr>
              <a:buNone/>
            </a:pPr>
            <a:r>
              <a:rPr lang="en-IN" sz="2000" dirty="0" smtClean="0"/>
              <a:t>                         56.3 ± 12.1 mm Hg at 11 to 20 minutes of age, and </a:t>
            </a:r>
          </a:p>
          <a:p>
            <a:pPr>
              <a:buNone/>
            </a:pPr>
            <a:r>
              <a:rPr lang="en-IN" sz="2000" dirty="0" smtClean="0"/>
              <a:t>                         61.7 ± 13.8 mm Hg at 40 to 60 minutes of age</a:t>
            </a:r>
            <a:r>
              <a:rPr lang="en-IN" dirty="0" smtClean="0"/>
              <a:t>. </a:t>
            </a:r>
          </a:p>
          <a:p>
            <a:r>
              <a:rPr lang="en-IN" dirty="0" smtClean="0"/>
              <a:t>The calculated mean percentages of O2 saturation were 27%, 90%, 92%, and 95% respectively. </a:t>
            </a:r>
          </a:p>
          <a:p>
            <a:r>
              <a:rPr lang="en-US" dirty="0" smtClean="0"/>
              <a:t>Cyanosis can be physiological </a:t>
            </a:r>
            <a:r>
              <a:rPr lang="en-US" dirty="0" err="1" smtClean="0"/>
              <a:t>upto</a:t>
            </a:r>
            <a:r>
              <a:rPr lang="en-US" dirty="0" smtClean="0"/>
              <a:t> 30 minutes of birth .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Causes of cyanosis in a new born 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8382000" cy="5029200"/>
          </a:xfr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81000"/>
            <a:ext cx="8305800" cy="6019800"/>
          </a:xfr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81000"/>
            <a:ext cx="8229600" cy="6019800"/>
          </a:xfr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599"/>
          <a:ext cx="8229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45234">
                <a:tc>
                  <a:txBody>
                    <a:bodyPr/>
                    <a:lstStyle/>
                    <a:p>
                      <a:r>
                        <a:rPr lang="en-US" dirty="0" smtClean="0"/>
                        <a:t>NEUROLOGICAL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PULMONARY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CARDIAC</a:t>
                      </a:r>
                      <a:endParaRPr lang="en-US" dirty="0"/>
                    </a:p>
                  </a:txBody>
                  <a:tcPr/>
                </a:tc>
              </a:tr>
              <a:tr h="947932">
                <a:tc>
                  <a:txBody>
                    <a:bodyPr/>
                    <a:lstStyle/>
                    <a:p>
                      <a:r>
                        <a:rPr lang="en-US" dirty="0" smtClean="0"/>
                        <a:t>Shallow irregular respiration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Tachypnea</a:t>
                      </a:r>
                      <a:r>
                        <a:rPr lang="en-US" dirty="0" smtClean="0"/>
                        <a:t> and respiratory distress with retraction and grunting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Tachypnea</a:t>
                      </a:r>
                      <a:r>
                        <a:rPr lang="en-US" dirty="0" smtClean="0"/>
                        <a:t> without retractions</a:t>
                      </a:r>
                      <a:endParaRPr lang="en-US" dirty="0"/>
                    </a:p>
                  </a:txBody>
                  <a:tcPr/>
                </a:tc>
              </a:tr>
              <a:tr h="745234">
                <a:tc>
                  <a:txBody>
                    <a:bodyPr/>
                    <a:lstStyle/>
                    <a:p>
                      <a:r>
                        <a:rPr lang="en-US" dirty="0" smtClean="0"/>
                        <a:t>Poor muscle 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Crackles and decreased breath sounds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Quite </a:t>
                      </a:r>
                      <a:r>
                        <a:rPr lang="en-US" dirty="0" err="1" smtClean="0"/>
                        <a:t>precordium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47932">
                <a:tc>
                  <a:txBody>
                    <a:bodyPr/>
                    <a:lstStyle/>
                    <a:p>
                      <a:r>
                        <a:rPr lang="en-US" dirty="0" smtClean="0"/>
                        <a:t>Cyanosis disappear on crying and with</a:t>
                      </a:r>
                      <a:r>
                        <a:rPr lang="en-US" baseline="0" dirty="0" smtClean="0"/>
                        <a:t> 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Cyanosis disappear on crying and with</a:t>
                      </a:r>
                      <a:r>
                        <a:rPr lang="en-US" baseline="0" dirty="0" smtClean="0"/>
                        <a:t> oxygen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 crackles unless</a:t>
                      </a:r>
                      <a:r>
                        <a:rPr lang="en-US" baseline="0" dirty="0" smtClean="0"/>
                        <a:t> CHF supervenes</a:t>
                      </a:r>
                      <a:endParaRPr lang="en-US" dirty="0"/>
                    </a:p>
                  </a:txBody>
                  <a:tcPr/>
                </a:tc>
              </a:tr>
              <a:tr h="7452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CXR- 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crying worsens cyanosis</a:t>
                      </a:r>
                      <a:endParaRPr lang="en-US" dirty="0"/>
                    </a:p>
                  </a:txBody>
                  <a:tcPr/>
                </a:tc>
              </a:tr>
              <a:tr h="7452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Doesnot</a:t>
                      </a:r>
                      <a:r>
                        <a:rPr lang="en-US" dirty="0" smtClean="0"/>
                        <a:t> responds to oxygen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Cyanosis  at birth</a:t>
            </a:r>
          </a:p>
        </p:txBody>
      </p:sp>
      <p:sp>
        <p:nvSpPr>
          <p:cNvPr id="4403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smtClean="0"/>
              <a:t>HLHS </a:t>
            </a:r>
          </a:p>
          <a:p>
            <a:r>
              <a:rPr lang="en-US" b="1" smtClean="0"/>
              <a:t>SEVERE EBSTEINS ANOMOLLY </a:t>
            </a:r>
          </a:p>
          <a:p>
            <a:r>
              <a:rPr lang="en-US" b="1" smtClean="0"/>
              <a:t>PULMONARY ATRESIA</a:t>
            </a:r>
          </a:p>
          <a:p>
            <a:r>
              <a:rPr lang="en-US" b="1" smtClean="0"/>
              <a:t> OBSTUCTIVE TAPVC </a:t>
            </a:r>
          </a:p>
          <a:p>
            <a:r>
              <a:rPr lang="en-US" b="1" smtClean="0"/>
              <a:t>D TGA WITH INTACT IVS</a:t>
            </a:r>
          </a:p>
          <a:p>
            <a:r>
              <a:rPr lang="en-US" b="1" smtClean="0"/>
              <a:t>SINGLE VENTRICLE  </a:t>
            </a:r>
          </a:p>
        </p:txBody>
      </p:sp>
      <p:sp>
        <p:nvSpPr>
          <p:cNvPr id="4403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72 hours to 1 month </a:t>
            </a:r>
          </a:p>
        </p:txBody>
      </p:sp>
      <p:sp>
        <p:nvSpPr>
          <p:cNvPr id="4403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smtClean="0"/>
              <a:t>DORV </a:t>
            </a:r>
          </a:p>
          <a:p>
            <a:r>
              <a:rPr lang="en-US" b="1" smtClean="0"/>
              <a:t>TRUNCUS ARTEOISUS </a:t>
            </a:r>
          </a:p>
          <a:p>
            <a:r>
              <a:rPr lang="en-US" b="1" smtClean="0"/>
              <a:t>TRICUSPID ATRESIA </a:t>
            </a:r>
          </a:p>
          <a:p>
            <a:r>
              <a:rPr lang="en-US" b="1" smtClean="0"/>
              <a:t>CRITICAL 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1"/>
            <a:ext cx="4040188" cy="381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&gt; 1-2MONTH </a:t>
            </a:r>
          </a:p>
          <a:p>
            <a:endParaRPr lang="en-US" dirty="0" smtClean="0"/>
          </a:p>
        </p:txBody>
      </p:sp>
      <p:sp>
        <p:nvSpPr>
          <p:cNvPr id="4506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617120"/>
          </a:xfrm>
        </p:spPr>
        <p:txBody>
          <a:bodyPr/>
          <a:lstStyle/>
          <a:p>
            <a:r>
              <a:rPr lang="en-US" b="1" dirty="0" smtClean="0"/>
              <a:t>TOF  WITH PS</a:t>
            </a:r>
          </a:p>
          <a:p>
            <a:r>
              <a:rPr lang="en-US" b="1" dirty="0" smtClean="0"/>
              <a:t>DORV </a:t>
            </a:r>
          </a:p>
          <a:p>
            <a:r>
              <a:rPr lang="en-US" b="1" dirty="0" smtClean="0"/>
              <a:t>NONOBSTUCTIVE TAPVC </a:t>
            </a:r>
          </a:p>
          <a:p>
            <a:r>
              <a:rPr lang="en-US" b="1" dirty="0" smtClean="0"/>
              <a:t>TRUNCUS ARTEIOSUS </a:t>
            </a:r>
          </a:p>
        </p:txBody>
      </p:sp>
      <p:sp>
        <p:nvSpPr>
          <p:cNvPr id="4506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ADULT  WITH  CYANOSIS (Cyanosis </a:t>
            </a:r>
            <a:r>
              <a:rPr lang="en-US" dirty="0" err="1" smtClean="0">
                <a:solidFill>
                  <a:srgbClr val="FF0000"/>
                </a:solidFill>
              </a:rPr>
              <a:t>Tardive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45062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ASD </a:t>
            </a:r>
          </a:p>
          <a:p>
            <a:r>
              <a:rPr lang="en-US" b="1" dirty="0" smtClean="0"/>
              <a:t>VSD </a:t>
            </a:r>
          </a:p>
          <a:p>
            <a:r>
              <a:rPr lang="en-US" b="1" dirty="0" smtClean="0"/>
              <a:t>PDA  AND AP WINDOW </a:t>
            </a:r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WITH EISENMEINGER PHYSIOLOGY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 cyanosis - Pink fingers and  blue toes ---NRGA and PAH and R-L shunt.</a:t>
            </a:r>
            <a:r>
              <a:rPr lang="en-IN" dirty="0" smtClean="0"/>
              <a:t> </a:t>
            </a:r>
          </a:p>
          <a:p>
            <a:pPr>
              <a:buNone/>
            </a:pPr>
            <a:r>
              <a:rPr lang="en-IN" sz="1800" dirty="0" smtClean="0"/>
              <a:t>1) PDA with reversal of shunt</a:t>
            </a:r>
          </a:p>
          <a:p>
            <a:pPr>
              <a:buNone/>
            </a:pPr>
            <a:r>
              <a:rPr lang="en-IN" sz="1800" dirty="0" smtClean="0"/>
              <a:t>2) </a:t>
            </a:r>
            <a:r>
              <a:rPr lang="en-IN" sz="1800" dirty="0" err="1" smtClean="0"/>
              <a:t>Coarctation</a:t>
            </a:r>
            <a:r>
              <a:rPr lang="en-IN" sz="1800" dirty="0" smtClean="0"/>
              <a:t> of aorta with PDA and reversal of shunt</a:t>
            </a:r>
          </a:p>
          <a:p>
            <a:pPr>
              <a:buNone/>
            </a:pPr>
            <a:r>
              <a:rPr lang="en-IN" sz="1800" dirty="0" smtClean="0"/>
              <a:t>3) Interruption of Aortic arch with PDA and reversal of shunt</a:t>
            </a:r>
          </a:p>
          <a:p>
            <a:pPr>
              <a:buNone/>
            </a:pPr>
            <a:r>
              <a:rPr lang="en-IN" sz="1800" dirty="0" smtClean="0"/>
              <a:t>4) Tubular </a:t>
            </a:r>
            <a:r>
              <a:rPr lang="en-IN" sz="1800" dirty="0" err="1" smtClean="0"/>
              <a:t>hypoplasia</a:t>
            </a:r>
            <a:r>
              <a:rPr lang="en-IN" sz="1800" dirty="0" smtClean="0"/>
              <a:t> of Aortic arch with PDA and reversal of shunt</a:t>
            </a:r>
            <a:endParaRPr lang="en-US" sz="18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b="1" dirty="0" smtClean="0"/>
              <a:t>Reverse differential cyanosis </a:t>
            </a:r>
          </a:p>
          <a:p>
            <a:r>
              <a:rPr lang="en-IN" dirty="0" smtClean="0"/>
              <a:t>Upper part of the body remains cyanotic while the lower part of the body remains pink.</a:t>
            </a:r>
          </a:p>
          <a:p>
            <a:pPr>
              <a:buFont typeface="Arial" charset="0"/>
              <a:buNone/>
            </a:pPr>
            <a:endParaRPr lang="en-IN" dirty="0" smtClean="0"/>
          </a:p>
          <a:p>
            <a:r>
              <a:rPr lang="en-IN" b="1" dirty="0" smtClean="0"/>
              <a:t>TGA with PAH and shunt through PDA</a:t>
            </a:r>
          </a:p>
          <a:p>
            <a:r>
              <a:rPr lang="en-IN" dirty="0" smtClean="0"/>
              <a:t>DORV with Sub </a:t>
            </a:r>
            <a:r>
              <a:rPr lang="en-IN" dirty="0" err="1" smtClean="0"/>
              <a:t>pulmonic</a:t>
            </a:r>
            <a:r>
              <a:rPr lang="en-IN" dirty="0" smtClean="0"/>
              <a:t> VSD with PDA with reversal of shunt (</a:t>
            </a:r>
            <a:r>
              <a:rPr lang="en-US" sz="2000" dirty="0" smtClean="0"/>
              <a:t>Oxygenated blood &gt; PV &gt; LA &gt; LV&gt; Through VSD &gt; Into PA &gt; Through PDA&gt; Aorta &gt; Lower </a:t>
            </a:r>
            <a:r>
              <a:rPr lang="en-IN" sz="2000" dirty="0" smtClean="0"/>
              <a:t>limbs.. RV blood enters aortic root and supplies upper half)</a:t>
            </a:r>
            <a:endParaRPr lang="en-IN" sz="2000" b="1" dirty="0" smtClean="0"/>
          </a:p>
          <a:p>
            <a:endParaRPr lang="en-IN" b="1" dirty="0" smtClean="0"/>
          </a:p>
          <a:p>
            <a:pPr>
              <a:buFont typeface="Arial" charset="0"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CCHDs can be classified as those with,</a:t>
            </a:r>
          </a:p>
          <a:p>
            <a:pPr>
              <a:buNone/>
            </a:pPr>
            <a:r>
              <a:rPr lang="en-US" dirty="0" smtClean="0"/>
              <a:t>1. Reduced pulmonary blood flow (</a:t>
            </a:r>
            <a:r>
              <a:rPr lang="en-US" dirty="0" err="1" smtClean="0"/>
              <a:t>Qp</a:t>
            </a:r>
            <a:r>
              <a:rPr lang="en-US" dirty="0" smtClean="0"/>
              <a:t>/Qs &lt; 1).</a:t>
            </a:r>
          </a:p>
          <a:p>
            <a:pPr>
              <a:buNone/>
            </a:pPr>
            <a:r>
              <a:rPr lang="en-US" dirty="0" smtClean="0"/>
              <a:t>2. Increased pulmonary blood flow (</a:t>
            </a:r>
            <a:r>
              <a:rPr lang="en-US" dirty="0" err="1" smtClean="0"/>
              <a:t>Qp</a:t>
            </a:r>
            <a:r>
              <a:rPr lang="en-US" dirty="0" smtClean="0"/>
              <a:t>/Qs &gt; 1).</a:t>
            </a:r>
          </a:p>
          <a:p>
            <a:pPr>
              <a:buNone/>
            </a:pPr>
            <a:r>
              <a:rPr lang="en-US" dirty="0" smtClean="0"/>
              <a:t>3. Near normal pulmonary blood flow.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Symptoms of cyanotic heart diseases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762000"/>
          </a:xfrm>
        </p:spPr>
        <p:txBody>
          <a:bodyPr/>
          <a:lstStyle/>
          <a:p>
            <a:r>
              <a:rPr lang="en-US" dirty="0" err="1" smtClean="0"/>
              <a:t>Hyperviscosity</a:t>
            </a:r>
            <a:r>
              <a:rPr lang="en-US" dirty="0" smtClean="0"/>
              <a:t> Symptoms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925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1) </a:t>
            </a:r>
            <a:r>
              <a:rPr lang="en-US" sz="2800" dirty="0" smtClean="0"/>
              <a:t>Headache</a:t>
            </a:r>
          </a:p>
          <a:p>
            <a:pPr>
              <a:buFont typeface="Arial" charset="0"/>
              <a:buNone/>
              <a:defRPr/>
            </a:pPr>
            <a:r>
              <a:rPr lang="en-US" sz="2800" dirty="0" smtClean="0"/>
              <a:t>2) Faintness/Dizziness</a:t>
            </a:r>
          </a:p>
          <a:p>
            <a:pPr>
              <a:buFont typeface="Arial" charset="0"/>
              <a:buNone/>
              <a:defRPr/>
            </a:pPr>
            <a:r>
              <a:rPr lang="en-US" sz="2800" dirty="0" smtClean="0"/>
              <a:t>3) Visual disturbances</a:t>
            </a:r>
          </a:p>
          <a:p>
            <a:pPr>
              <a:buFont typeface="Arial" charset="0"/>
              <a:buNone/>
              <a:defRPr/>
            </a:pPr>
            <a:r>
              <a:rPr lang="en-US" sz="2800" dirty="0" smtClean="0"/>
              <a:t>4) Fatigue/Lassitude</a:t>
            </a:r>
          </a:p>
          <a:p>
            <a:pPr>
              <a:buFont typeface="Arial" charset="0"/>
              <a:buNone/>
              <a:defRPr/>
            </a:pPr>
            <a:r>
              <a:rPr lang="en-US" sz="2800" dirty="0" smtClean="0"/>
              <a:t>5) Myalgia</a:t>
            </a:r>
          </a:p>
          <a:p>
            <a:pPr>
              <a:buFont typeface="Arial" charset="0"/>
              <a:buNone/>
              <a:defRPr/>
            </a:pPr>
            <a:r>
              <a:rPr lang="en-US" sz="2800" dirty="0" smtClean="0"/>
              <a:t>6) </a:t>
            </a:r>
            <a:r>
              <a:rPr lang="en-US" sz="2800" dirty="0" err="1" smtClean="0"/>
              <a:t>Paraesthesia</a:t>
            </a:r>
            <a:endParaRPr lang="en-US" sz="2800" dirty="0" smtClean="0"/>
          </a:p>
          <a:p>
            <a:pPr>
              <a:buFont typeface="Arial" charset="0"/>
              <a:buNone/>
              <a:defRPr/>
            </a:pPr>
            <a:r>
              <a:rPr lang="en-US" sz="2800" dirty="0" smtClean="0"/>
              <a:t>7) Depressed </a:t>
            </a:r>
            <a:r>
              <a:rPr lang="en-US" sz="2800" dirty="0" err="1" smtClean="0"/>
              <a:t>mentation</a:t>
            </a:r>
            <a:endParaRPr lang="en-US" sz="2800" dirty="0"/>
          </a:p>
        </p:txBody>
      </p:sp>
      <p:sp>
        <p:nvSpPr>
          <p:cNvPr id="4608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990600"/>
          </a:xfrm>
        </p:spPr>
        <p:txBody>
          <a:bodyPr/>
          <a:lstStyle/>
          <a:p>
            <a:r>
              <a:rPr lang="en-US" dirty="0" err="1" smtClean="0"/>
              <a:t>Haemotological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39925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dirty="0" smtClean="0"/>
              <a:t>1)</a:t>
            </a:r>
            <a:r>
              <a:rPr lang="en-US" sz="2800" dirty="0" err="1" smtClean="0"/>
              <a:t>Hemoptysis</a:t>
            </a:r>
            <a:endParaRPr lang="en-US" sz="2800" dirty="0" smtClean="0"/>
          </a:p>
          <a:p>
            <a:pPr>
              <a:buFont typeface="Arial" charset="0"/>
              <a:buNone/>
              <a:defRPr/>
            </a:pPr>
            <a:r>
              <a:rPr lang="en-US" sz="2800" dirty="0" smtClean="0"/>
              <a:t>2) Easy bruising</a:t>
            </a:r>
          </a:p>
          <a:p>
            <a:pPr>
              <a:buFont typeface="Arial" charset="0"/>
              <a:buNone/>
              <a:defRPr/>
            </a:pPr>
            <a:r>
              <a:rPr lang="en-US" sz="2800" dirty="0" smtClean="0"/>
              <a:t>3) Epistaxis</a:t>
            </a:r>
          </a:p>
          <a:p>
            <a:pPr>
              <a:buFont typeface="Arial" charset="0"/>
              <a:buNone/>
              <a:defRPr/>
            </a:pPr>
            <a:r>
              <a:rPr lang="en-US" sz="2800" dirty="0" smtClean="0"/>
              <a:t>4) Gingival bleeding</a:t>
            </a:r>
          </a:p>
          <a:p>
            <a:pPr>
              <a:buFont typeface="Arial" charset="0"/>
              <a:buNone/>
              <a:defRPr/>
            </a:pPr>
            <a:r>
              <a:rPr lang="en-US" sz="2800" dirty="0" smtClean="0"/>
              <a:t>5) Heavy menstruation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Urate Metabolism</a:t>
            </a:r>
          </a:p>
        </p:txBody>
      </p:sp>
      <p:sp>
        <p:nvSpPr>
          <p:cNvPr id="4710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1)Arthralgias</a:t>
            </a:r>
          </a:p>
          <a:p>
            <a:pPr>
              <a:buFont typeface="Arial" charset="0"/>
              <a:buNone/>
            </a:pPr>
            <a:r>
              <a:rPr lang="en-US" sz="2800" smtClean="0"/>
              <a:t>2) Acute gouty arthritis</a:t>
            </a:r>
          </a:p>
        </p:txBody>
      </p:sp>
      <p:sp>
        <p:nvSpPr>
          <p:cNvPr id="4710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1"/>
            <a:ext cx="4041775" cy="838199"/>
          </a:xfrm>
        </p:spPr>
        <p:txBody>
          <a:bodyPr/>
          <a:lstStyle/>
          <a:p>
            <a:r>
              <a:rPr lang="en-US" dirty="0" smtClean="0"/>
              <a:t>Complications</a:t>
            </a:r>
          </a:p>
        </p:txBody>
      </p:sp>
      <p:sp>
        <p:nvSpPr>
          <p:cNvPr id="47110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2174875"/>
            <a:ext cx="4572000" cy="4149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1)Polycythemia</a:t>
            </a:r>
          </a:p>
          <a:p>
            <a:pPr>
              <a:buFont typeface="Arial" charset="0"/>
              <a:buNone/>
            </a:pPr>
            <a:r>
              <a:rPr lang="en-US" sz="2800" smtClean="0"/>
              <a:t>2) Clubbing</a:t>
            </a:r>
          </a:p>
          <a:p>
            <a:pPr>
              <a:buFont typeface="Arial" charset="0"/>
              <a:buNone/>
            </a:pPr>
            <a:r>
              <a:rPr lang="en-IN" sz="2800" smtClean="0"/>
              <a:t>3) Cerebro vascular accident </a:t>
            </a:r>
          </a:p>
          <a:p>
            <a:pPr>
              <a:buFont typeface="Arial" charset="0"/>
              <a:buNone/>
            </a:pPr>
            <a:r>
              <a:rPr lang="en-IN" sz="2800" smtClean="0"/>
              <a:t>4) Cerebral abscess </a:t>
            </a:r>
          </a:p>
          <a:p>
            <a:pPr>
              <a:buFont typeface="Arial" charset="0"/>
              <a:buNone/>
            </a:pPr>
            <a:r>
              <a:rPr lang="en-US" sz="2800" smtClean="0"/>
              <a:t>5) Paradoxical emboli</a:t>
            </a:r>
          </a:p>
          <a:p>
            <a:pPr>
              <a:buFont typeface="Arial" charset="0"/>
              <a:buNone/>
            </a:pPr>
            <a:r>
              <a:rPr lang="en-US" sz="2800" smtClean="0"/>
              <a:t>6) Retinopathy</a:t>
            </a:r>
          </a:p>
          <a:p>
            <a:pPr>
              <a:buFont typeface="Arial" charset="0"/>
              <a:buNone/>
            </a:pPr>
            <a:r>
              <a:rPr lang="en-US" sz="2800" smtClean="0"/>
              <a:t>7) Hemoptysis</a:t>
            </a:r>
          </a:p>
          <a:p>
            <a:pPr>
              <a:buFont typeface="Arial" charset="0"/>
              <a:buNone/>
            </a:pPr>
            <a:r>
              <a:rPr lang="en-US" sz="2800" smtClean="0"/>
              <a:t>8) Impaired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8600"/>
            <a:ext cx="8534400" cy="6324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u="sng" smtClean="0">
                <a:solidFill>
                  <a:schemeClr val="accent2"/>
                </a:solidFill>
                <a:latin typeface="Perpetua" pitchFamily="18" charset="0"/>
              </a:rPr>
              <a:t>CYANOTIC SPELL</a:t>
            </a:r>
            <a:br>
              <a:rPr lang="en-US" sz="4800" u="sng" smtClean="0">
                <a:solidFill>
                  <a:schemeClr val="accent2"/>
                </a:solidFill>
                <a:latin typeface="Perpetua" pitchFamily="18" charset="0"/>
              </a:rPr>
            </a:br>
            <a:endParaRPr lang="en-US" sz="4800" u="sng" smtClean="0">
              <a:solidFill>
                <a:schemeClr val="accent2"/>
              </a:solidFill>
              <a:latin typeface="Perpetua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en-US" sz="2400" dirty="0" smtClean="0"/>
              <a:t>Also called as </a:t>
            </a:r>
            <a:r>
              <a:rPr lang="en-US" sz="2400" b="1" dirty="0" err="1" smtClean="0"/>
              <a:t>Hyperpnoeic</a:t>
            </a:r>
            <a:r>
              <a:rPr lang="en-US" sz="2400" b="1" dirty="0" smtClean="0"/>
              <a:t> spell, Hypoxic spell, Anoxic or blue spell or </a:t>
            </a:r>
            <a:r>
              <a:rPr lang="en-US" sz="2400" b="1" dirty="0" err="1" smtClean="0"/>
              <a:t>Tet</a:t>
            </a:r>
            <a:r>
              <a:rPr lang="en-US" sz="2400" b="1" dirty="0" smtClean="0"/>
              <a:t> spell.</a:t>
            </a:r>
            <a:endParaRPr lang="en-US" sz="2400" dirty="0" smtClean="0"/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400" dirty="0" smtClean="0"/>
              <a:t>A pediatric emergency- a typical episode can lead to death.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400" dirty="0" smtClean="0"/>
              <a:t>Peak incidence between the age group of 2-6 months</a:t>
            </a:r>
            <a:r>
              <a:rPr lang="en-US" sz="2400" dirty="0" smtClean="0">
                <a:solidFill>
                  <a:schemeClr val="folHlink"/>
                </a:solidFill>
              </a:rPr>
              <a:t>.</a:t>
            </a:r>
            <a:endParaRPr lang="en-US" sz="2400" dirty="0" smtClean="0"/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400" dirty="0" smtClean="0"/>
              <a:t>Episodes beyond the age of 2 years are rare.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400" dirty="0" smtClean="0"/>
              <a:t>About 40% of pts. With CCHD &amp; decreased PBF  develop this spell.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u="sng" smtClean="0">
                <a:solidFill>
                  <a:schemeClr val="accent2"/>
                </a:solidFill>
              </a:rPr>
              <a:t>Cyanotic spell</a:t>
            </a:r>
            <a:r>
              <a:rPr lang="en-US" u="sng" smtClean="0"/>
              <a:t>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en-US" sz="2800" dirty="0" smtClean="0"/>
              <a:t>A typical episode begins with a progressive increase in rate &amp; depth of respiration, resulting in paroxysmal hyperpnoea, deepening cyanosis, limpness &amp; syncope, convulsions, CVA &amp; even  death.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z="2800" dirty="0" smtClean="0"/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800" dirty="0" smtClean="0"/>
              <a:t>The spells are usually self-limited and last for about &lt;15-30 </a:t>
            </a:r>
            <a:r>
              <a:rPr lang="en-US" sz="2800" dirty="0" err="1" smtClean="0"/>
              <a:t>mins</a:t>
            </a:r>
            <a:r>
              <a:rPr lang="en-US" sz="2800" dirty="0" smtClean="0"/>
              <a:t>. duration.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800" dirty="0" smtClean="0"/>
              <a:t>More In morning / after a nap .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800" dirty="0" smtClean="0"/>
              <a:t>Precipitated by activity , sudden fright , injury or with out cause.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CYANOTIC SPELLS </a:t>
            </a:r>
            <a:r>
              <a:rPr lang="en-US" sz="2400" dirty="0" smtClean="0"/>
              <a:t>are classically described in ;-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-- </a:t>
            </a:r>
            <a:r>
              <a:rPr lang="en-US" sz="2800" dirty="0" err="1" smtClean="0">
                <a:solidFill>
                  <a:srgbClr val="000000"/>
                </a:solidFill>
              </a:rPr>
              <a:t>Tetrology</a:t>
            </a:r>
            <a:r>
              <a:rPr lang="en-US" sz="2800" dirty="0" smtClean="0">
                <a:solidFill>
                  <a:srgbClr val="000000"/>
                </a:solidFill>
              </a:rPr>
              <a:t> of </a:t>
            </a:r>
            <a:r>
              <a:rPr lang="en-US" sz="2800" dirty="0" err="1" smtClean="0">
                <a:solidFill>
                  <a:srgbClr val="000000"/>
                </a:solidFill>
              </a:rPr>
              <a:t>Fallot</a:t>
            </a:r>
            <a:r>
              <a:rPr lang="en-US" sz="2800" dirty="0" smtClean="0">
                <a:solidFill>
                  <a:srgbClr val="000000"/>
                </a:solidFill>
              </a:rPr>
              <a:t>-                           60-70%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-- DORV With VSD with PS                 5- 10%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-- TGA                                                     5- 10%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-- Tricuspid </a:t>
            </a:r>
            <a:r>
              <a:rPr lang="en-US" sz="2800" dirty="0" err="1" smtClean="0">
                <a:solidFill>
                  <a:srgbClr val="000000"/>
                </a:solidFill>
              </a:rPr>
              <a:t>Atresia</a:t>
            </a:r>
            <a:r>
              <a:rPr lang="en-US" sz="2800" dirty="0" smtClean="0">
                <a:solidFill>
                  <a:srgbClr val="000000"/>
                </a:solidFill>
              </a:rPr>
              <a:t>                                2-5%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-- Single Ventricle with </a:t>
            </a:r>
            <a:r>
              <a:rPr lang="en-US" sz="2800" dirty="0" err="1" smtClean="0">
                <a:solidFill>
                  <a:srgbClr val="000000"/>
                </a:solidFill>
              </a:rPr>
              <a:t>Pulm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Stenosis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-- </a:t>
            </a:r>
            <a:r>
              <a:rPr lang="en-US" sz="2800" dirty="0" err="1" smtClean="0">
                <a:solidFill>
                  <a:srgbClr val="000000"/>
                </a:solidFill>
              </a:rPr>
              <a:t>Eisenmenger</a:t>
            </a:r>
            <a:r>
              <a:rPr lang="en-US" sz="2800" dirty="0" smtClean="0">
                <a:solidFill>
                  <a:srgbClr val="000000"/>
                </a:solidFill>
              </a:rPr>
              <a:t>                                       1- 5%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8001000" cy="605313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u="sng" smtClean="0">
                <a:solidFill>
                  <a:schemeClr val="accent2"/>
                </a:solidFill>
                <a:latin typeface="Perpetua" pitchFamily="18" charset="0"/>
              </a:rPr>
              <a:t>Mechanisms of Cyanotic Spell</a:t>
            </a:r>
            <a:br>
              <a:rPr lang="en-US" sz="4000" b="1" u="sng" smtClean="0">
                <a:solidFill>
                  <a:schemeClr val="accent2"/>
                </a:solidFill>
                <a:latin typeface="Perpetua" pitchFamily="18" charset="0"/>
              </a:rPr>
            </a:br>
            <a:endParaRPr lang="en-US" sz="4000" b="1" u="sng" smtClean="0">
              <a:solidFill>
                <a:schemeClr val="accent2"/>
              </a:solidFill>
              <a:latin typeface="Perpetua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CC3300"/>
                </a:solidFill>
              </a:rPr>
              <a:t>Increased vulnerability of respiratory Centre </a:t>
            </a: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000000"/>
                </a:solidFill>
              </a:rPr>
              <a:t>- </a:t>
            </a:r>
            <a:r>
              <a:rPr lang="en-US" sz="2400" dirty="0" smtClean="0">
                <a:solidFill>
                  <a:srgbClr val="000000"/>
                </a:solidFill>
              </a:rPr>
              <a:t>When a child awakes from a deep &amp; prolonged sleep a stress occurs due to crying  for  feeding or bowel movement.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 - Any increase in activity or </a:t>
            </a:r>
            <a:r>
              <a:rPr lang="en-US" sz="2400" dirty="0" err="1" smtClean="0">
                <a:solidFill>
                  <a:srgbClr val="000000"/>
                </a:solidFill>
              </a:rPr>
              <a:t>Valsalva</a:t>
            </a:r>
            <a:r>
              <a:rPr lang="en-US" sz="2400" dirty="0" smtClean="0">
                <a:solidFill>
                  <a:srgbClr val="000000"/>
                </a:solidFill>
              </a:rPr>
              <a:t> like maneuver leads to increased H/R, increased cardiac o/p and increased venous return, while there is a fixed obstruction to RVOT.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 - Increased cardiac  o/p  results in a decrease in SVR by about 20% while BP remains constant (BP=CO x SVR).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 - The increased venous return passes from RV to LV in view of reduced SVR.    </a:t>
            </a:r>
            <a:r>
              <a:rPr lang="en-US" sz="2800" dirty="0" smtClean="0"/>
              <a:t>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rgbClr val="CC3300"/>
                </a:solidFill>
                <a:latin typeface="Perpetua" pitchFamily="18" charset="0"/>
              </a:rPr>
              <a:t>Vulnerability of Resp. centre</a:t>
            </a:r>
            <a:r>
              <a:rPr lang="en-US" sz="3600" smtClean="0">
                <a:latin typeface="Perpetua" pitchFamily="18" charset="0"/>
              </a:rPr>
              <a:t> (contd.)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33400"/>
            <a:ext cx="8382000" cy="647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 As R to L shunt increases, the already low PBF further declines and the cyanosis deepens.</a:t>
            </a:r>
          </a:p>
          <a:p>
            <a:pPr algn="just" eaLnBrk="1" hangingPunct="1">
              <a:lnSpc>
                <a:spcPct val="80000"/>
              </a:lnSpc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- </a:t>
            </a:r>
            <a:r>
              <a:rPr lang="en-US" sz="2400" dirty="0" err="1" smtClean="0"/>
              <a:t>Desaturated</a:t>
            </a:r>
            <a:r>
              <a:rPr lang="en-US" sz="2400" dirty="0" smtClean="0"/>
              <a:t> blood entering the systemic circulation causes the overreaction of resp. centre to chemical stimuli resulting in hyperpnoea.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- Hyperpnoea further increases the CO and perpetuates the vicious cycle.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- </a:t>
            </a:r>
            <a:r>
              <a:rPr lang="en-US" sz="2400" dirty="0" smtClean="0">
                <a:solidFill>
                  <a:srgbClr val="0070C0"/>
                </a:solidFill>
              </a:rPr>
              <a:t>Also, the Vena </a:t>
            </a:r>
            <a:r>
              <a:rPr lang="en-US" sz="2400" dirty="0" err="1" smtClean="0">
                <a:solidFill>
                  <a:srgbClr val="0070C0"/>
                </a:solidFill>
              </a:rPr>
              <a:t>Cavae</a:t>
            </a:r>
            <a:r>
              <a:rPr lang="en-US" sz="2400" dirty="0" smtClean="0">
                <a:solidFill>
                  <a:srgbClr val="0070C0"/>
                </a:solidFill>
              </a:rPr>
              <a:t> have a pumping effect on the blood flow with respiration</a:t>
            </a:r>
            <a:r>
              <a:rPr lang="en-US" sz="2400" dirty="0" smtClean="0"/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- This effect gets exaggerated in c/o reduced </a:t>
            </a:r>
            <a:r>
              <a:rPr lang="en-US" sz="2400" dirty="0" err="1" smtClean="0"/>
              <a:t>pulm</a:t>
            </a:r>
            <a:r>
              <a:rPr lang="en-US" sz="2400" dirty="0" smtClean="0"/>
              <a:t>. Blood flow and RVOT obstruction.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buFontTx/>
              <a:buNone/>
            </a:pPr>
            <a:r>
              <a:rPr lang="en-US" sz="2800" dirty="0" smtClean="0"/>
              <a:t>2. </a:t>
            </a:r>
            <a:r>
              <a:rPr lang="en-US" sz="2800" dirty="0" err="1" smtClean="0">
                <a:solidFill>
                  <a:srgbClr val="CC3300"/>
                </a:solidFill>
              </a:rPr>
              <a:t>Infundibular</a:t>
            </a:r>
            <a:r>
              <a:rPr lang="en-US" sz="2800" dirty="0" smtClean="0">
                <a:solidFill>
                  <a:srgbClr val="CC3300"/>
                </a:solidFill>
              </a:rPr>
              <a:t> Spasm </a:t>
            </a:r>
            <a:r>
              <a:rPr lang="en-US" dirty="0" smtClean="0">
                <a:solidFill>
                  <a:srgbClr val="CC3300"/>
                </a:solidFill>
              </a:rPr>
              <a:t>- </a:t>
            </a:r>
            <a:r>
              <a:rPr lang="en-US" sz="2800" dirty="0" smtClean="0">
                <a:solidFill>
                  <a:srgbClr val="000000"/>
                </a:solidFill>
              </a:rPr>
              <a:t>Activities which increases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     the catecholamine secretions (feeding, crying, bowel movement, effort, breath holding, infection, cardiac catheterization), precipitate the  Spell.</a:t>
            </a:r>
          </a:p>
          <a:p>
            <a:pPr marL="609600" indent="-609600" eaLnBrk="1" hangingPunct="1">
              <a:buFontTx/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 - The elevated NE levels may provoke RV </a:t>
            </a:r>
            <a:r>
              <a:rPr lang="en-US" sz="2800" dirty="0" err="1" smtClean="0">
                <a:solidFill>
                  <a:srgbClr val="000000"/>
                </a:solidFill>
              </a:rPr>
              <a:t>Infundibular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   narrowing, thus compromising the </a:t>
            </a:r>
            <a:r>
              <a:rPr lang="en-US" sz="2800" dirty="0" err="1" smtClean="0">
                <a:solidFill>
                  <a:srgbClr val="000000"/>
                </a:solidFill>
              </a:rPr>
              <a:t>pulm</a:t>
            </a:r>
            <a:r>
              <a:rPr lang="en-US" sz="2800" dirty="0" smtClean="0">
                <a:solidFill>
                  <a:srgbClr val="000000"/>
                </a:solidFill>
              </a:rPr>
              <a:t>. blood flow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   and precipitating the spasm.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smtClean="0"/>
              <a:t>CCHD with decreased PBF </a:t>
            </a:r>
            <a:r>
              <a:rPr lang="en-US" sz="2400" dirty="0" smtClean="0"/>
              <a:t>- Basic abnormality -  </a:t>
            </a:r>
          </a:p>
          <a:p>
            <a:pPr algn="just">
              <a:buNone/>
            </a:pPr>
            <a:r>
              <a:rPr lang="en-US" sz="2400" dirty="0" smtClean="0"/>
              <a:t>           very high resistance to PBF - pulmonary </a:t>
            </a:r>
            <a:r>
              <a:rPr lang="en-US" sz="2400" dirty="0" err="1" smtClean="0"/>
              <a:t>stenosis</a:t>
            </a:r>
            <a:r>
              <a:rPr lang="en-US" sz="2400" dirty="0" smtClean="0"/>
              <a:t> or severe pulmonary arterial hypertension (PAH), so that the ventricles find it easier to empty to the systemic circulation. 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b="1" dirty="0" smtClean="0"/>
              <a:t>CCHDs with increased PBF - </a:t>
            </a:r>
            <a:r>
              <a:rPr lang="en-US" sz="2400" dirty="0" smtClean="0"/>
              <a:t>complex lesions with bidirectional shunt and hyperkinetic PAH; cyanosis in these situations is due to </a:t>
            </a:r>
            <a:r>
              <a:rPr lang="en-US" sz="2400" dirty="0" err="1" smtClean="0"/>
              <a:t>intercirculatory</a:t>
            </a:r>
            <a:r>
              <a:rPr lang="en-US" sz="2400" dirty="0" smtClean="0"/>
              <a:t> mixing or because of a transposition like physiology.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72708" name="Picture 2" descr="C:\Users\raghu\AppData\Local\Temp\msohtmlclip1\01\clip_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7851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106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CC3300"/>
                </a:solidFill>
              </a:rPr>
              <a:t>Mechanisms responsible for the rare occurrence of the spell after the age of 2 years could be</a:t>
            </a:r>
            <a:r>
              <a:rPr lang="en-US" sz="2800" smtClean="0"/>
              <a:t> </a:t>
            </a:r>
            <a:endParaRPr lang="en-US" sz="280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smtClean="0"/>
              <a:t>The child learns to squat by habit as soon as he feels breathless.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smtClean="0"/>
              <a:t>The respiratory centre matures by this age.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smtClean="0"/>
              <a:t>Development of the collaterals.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smtClean="0"/>
              <a:t>Fibrosis of the Infundibulum prevents it developing a spasm.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943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Incresed</a:t>
            </a:r>
            <a:r>
              <a:rPr lang="en-US" dirty="0" smtClean="0"/>
              <a:t> SVR(kinking of major arterial circulation)- in presence of fixed pulmonary outflow resistance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Decreased </a:t>
            </a:r>
            <a:r>
              <a:rPr lang="en-US" dirty="0" err="1" smtClean="0"/>
              <a:t>Rt</a:t>
            </a:r>
            <a:r>
              <a:rPr lang="en-US" dirty="0" smtClean="0"/>
              <a:t> - Lt flow &amp; more of RV blood into PA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increased oxygenated blood to LV-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decreased CO2 –decreased stimulation of respiratory center-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decreased hyperventilation.</a:t>
            </a:r>
          </a:p>
          <a:p>
            <a:pPr eaLnBrk="1" hangingPunct="1">
              <a:defRPr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81400" y="1600200"/>
            <a:ext cx="0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81400" y="5181600"/>
            <a:ext cx="0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3810000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2819400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9" name="TextBox 6"/>
          <p:cNvSpPr txBox="1">
            <a:spLocks noChangeArrowheads="1"/>
          </p:cNvSpPr>
          <p:nvPr/>
        </p:nvSpPr>
        <p:spPr bwMode="auto">
          <a:xfrm>
            <a:off x="3048000" y="152400"/>
            <a:ext cx="2436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Perpetua" pitchFamily="18" charset="0"/>
              </a:rPr>
              <a:t>SQUATTING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41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Decreased Systemic Venous return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decreased </a:t>
            </a:r>
            <a:r>
              <a:rPr lang="en-US" dirty="0" err="1" smtClean="0"/>
              <a:t>desaturated</a:t>
            </a:r>
            <a:r>
              <a:rPr lang="en-US" dirty="0" smtClean="0"/>
              <a:t> blood from lower limbs to heart-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increased oxygenated RV blood will be shunted to LV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This shunted blood have high PH &amp; O2,low CO2.</a:t>
            </a:r>
          </a:p>
          <a:p>
            <a:pPr eaLnBrk="1" hangingPunct="1">
              <a:defRPr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81400" y="1143000"/>
            <a:ext cx="0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581400" y="2286000"/>
            <a:ext cx="0" cy="685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81400" y="3429000"/>
            <a:ext cx="0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/>
          <a:lstStyle/>
          <a:p>
            <a:pPr eaLnBrk="1" hangingPunct="1"/>
            <a:endParaRPr lang="en-US" sz="3200" u="sng" dirty="0" smtClean="0">
              <a:solidFill>
                <a:srgbClr val="CC33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AutoNum type="alphaUcPeriod"/>
            </a:pPr>
            <a:r>
              <a:rPr lang="en-US" sz="2800" dirty="0" smtClean="0">
                <a:solidFill>
                  <a:schemeClr val="hlink"/>
                </a:solidFill>
              </a:rPr>
              <a:t>Other possible mechanisms ;-</a:t>
            </a: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sz="2400" dirty="0" smtClean="0"/>
              <a:t>Weight/volume of  blood below the heart distends the arterial bed in upright posture.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sz="2400" dirty="0" smtClean="0"/>
              <a:t>Squatting removes this distending force and narrows the arterial bed.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sz="2400" dirty="0" smtClean="0"/>
              <a:t>A small and immediate rise in arterial resistance and BP and with accompanying </a:t>
            </a:r>
            <a:r>
              <a:rPr lang="en-US" sz="2400" dirty="0" err="1" smtClean="0"/>
              <a:t>bradycardia</a:t>
            </a:r>
            <a:r>
              <a:rPr lang="en-US" sz="2400" dirty="0" smtClean="0"/>
              <a:t>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sz="2400" dirty="0" err="1" smtClean="0"/>
              <a:t>Bradycardia</a:t>
            </a:r>
            <a:r>
              <a:rPr lang="en-US" sz="2400" dirty="0" smtClean="0"/>
              <a:t> in turn breaks the vicious cycle initiated by tachycardia.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8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CC3300"/>
                </a:solidFill>
              </a:rPr>
              <a:t>Some more postures providing the squatting equivalent relief, as proposed by Taussig(1947);-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smtClean="0"/>
              <a:t> Sitting down with legs drawn underneath.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smtClean="0"/>
              <a:t>Sitting with legs drawn underneath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smtClean="0"/>
              <a:t>Legs crossed while standing.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smtClean="0"/>
              <a:t>Holding the child with legs flexed up to the abdomen.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smtClean="0"/>
              <a:t>Lying down.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400" smtClean="0"/>
          </a:p>
        </p:txBody>
      </p:sp>
      <p:pic>
        <p:nvPicPr>
          <p:cNvPr id="29701" name="Picture 5" descr="C:\Users\raghu\AppData\Local\Temp\msohtmlclip1\01\clip_image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352800"/>
            <a:ext cx="7391400" cy="32766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Cyanosis With Failure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953000"/>
          </a:xfrm>
        </p:spPr>
        <p:txBody>
          <a:bodyPr/>
          <a:lstStyle/>
          <a:p>
            <a:r>
              <a:rPr lang="en-IN" dirty="0" smtClean="0"/>
              <a:t>CHF in a patient with cyanosis denotes CCHD with increased </a:t>
            </a:r>
            <a:r>
              <a:rPr lang="en-US" dirty="0" smtClean="0"/>
              <a:t>PBF physiology. 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1)Transposition of great vessels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2) </a:t>
            </a:r>
            <a:r>
              <a:rPr lang="en-US" sz="2400" dirty="0" err="1" smtClean="0"/>
              <a:t>Taussing</a:t>
            </a:r>
            <a:r>
              <a:rPr lang="en-US" sz="2400" dirty="0" smtClean="0"/>
              <a:t> Bing anomaly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3) </a:t>
            </a:r>
            <a:r>
              <a:rPr lang="en-US" sz="2400" dirty="0" err="1" smtClean="0"/>
              <a:t>Truncus</a:t>
            </a:r>
            <a:r>
              <a:rPr lang="en-US" sz="2400" dirty="0" smtClean="0"/>
              <a:t> </a:t>
            </a:r>
            <a:r>
              <a:rPr lang="en-US" sz="2400" dirty="0" err="1" smtClean="0"/>
              <a:t>arteriosus</a:t>
            </a:r>
            <a:endParaRPr lang="en-US" sz="2400" dirty="0" smtClean="0"/>
          </a:p>
          <a:p>
            <a:pPr>
              <a:buFont typeface="Arial" charset="0"/>
              <a:buNone/>
            </a:pPr>
            <a:r>
              <a:rPr lang="en-US" sz="2400" dirty="0" smtClean="0"/>
              <a:t>4) TAPVC</a:t>
            </a:r>
          </a:p>
          <a:p>
            <a:pPr>
              <a:buFont typeface="Arial" charset="0"/>
              <a:buNone/>
            </a:pPr>
            <a:r>
              <a:rPr lang="en-IN" sz="2400" dirty="0" smtClean="0"/>
              <a:t>5) Single ventricle with low PVR and no pulmonary </a:t>
            </a:r>
            <a:r>
              <a:rPr lang="en-IN" sz="2400" dirty="0" err="1" smtClean="0"/>
              <a:t>stenosis</a:t>
            </a:r>
            <a:endParaRPr lang="en-IN" sz="2400" dirty="0" smtClean="0"/>
          </a:p>
          <a:p>
            <a:pPr>
              <a:buFont typeface="Arial" charset="0"/>
              <a:buNone/>
            </a:pPr>
            <a:r>
              <a:rPr lang="en-US" sz="2400" dirty="0" smtClean="0"/>
              <a:t>6) Common atrium</a:t>
            </a:r>
          </a:p>
          <a:p>
            <a:pPr>
              <a:buFont typeface="Arial" charset="0"/>
              <a:buNone/>
            </a:pPr>
            <a:r>
              <a:rPr lang="en-IN" sz="2400" dirty="0" smtClean="0"/>
              <a:t>7) TOF with pulmonary </a:t>
            </a:r>
            <a:r>
              <a:rPr lang="en-IN" sz="2400" dirty="0" err="1" smtClean="0"/>
              <a:t>atresia</a:t>
            </a:r>
            <a:r>
              <a:rPr lang="en-IN" sz="2400" dirty="0" smtClean="0"/>
              <a:t> with increased collateral flow</a:t>
            </a:r>
          </a:p>
          <a:p>
            <a:pPr>
              <a:buFont typeface="Arial" charset="0"/>
              <a:buNone/>
            </a:pPr>
            <a:r>
              <a:rPr lang="en-IN" sz="2400" dirty="0" smtClean="0"/>
              <a:t>8) Tricuspid </a:t>
            </a:r>
            <a:r>
              <a:rPr lang="en-IN" sz="2400" dirty="0" err="1" smtClean="0"/>
              <a:t>atresia</a:t>
            </a:r>
            <a:r>
              <a:rPr lang="en-IN" sz="2400" dirty="0" smtClean="0"/>
              <a:t> with </a:t>
            </a:r>
            <a:r>
              <a:rPr lang="en-IN" sz="2400" dirty="0" err="1" smtClean="0"/>
              <a:t>nonrestrictive</a:t>
            </a:r>
            <a:r>
              <a:rPr lang="en-IN" sz="2400" dirty="0" smtClean="0"/>
              <a:t> VSD</a:t>
            </a:r>
          </a:p>
          <a:p>
            <a:pPr>
              <a:buFont typeface="Arial" charset="0"/>
              <a:buNone/>
            </a:pPr>
            <a:r>
              <a:rPr lang="en-IN" sz="2400" dirty="0" smtClean="0"/>
              <a:t>9) Complete Interruption of aortic arch with VSD and PD</a:t>
            </a:r>
            <a:r>
              <a:rPr lang="en-IN" sz="2000" dirty="0" smtClean="0"/>
              <a:t>A</a:t>
            </a:r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TAPVC</a:t>
            </a:r>
            <a:r>
              <a:rPr lang="en-US" dirty="0" smtClean="0"/>
              <a:t> – without obstruction – mild to mod cyanosis with features of CHF 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TOF</a:t>
            </a:r>
            <a:r>
              <a:rPr lang="en-US" dirty="0" smtClean="0"/>
              <a:t> – by 5-8 yrs , all become cyanosed with 11% alive at 20 yrs , 6% at 30 yrs, 4% at 40 yrs 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TOF with PA </a:t>
            </a:r>
            <a:r>
              <a:rPr lang="en-US" dirty="0" smtClean="0"/>
              <a:t>– mildly cyanotic ,but life expectancy is 50% in 1 yr , </a:t>
            </a:r>
            <a:r>
              <a:rPr lang="en-US" dirty="0" smtClean="0"/>
              <a:t>8% </a:t>
            </a:r>
            <a:r>
              <a:rPr lang="en-US" dirty="0" smtClean="0"/>
              <a:t>in 10 yrs.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DORV</a:t>
            </a:r>
            <a:r>
              <a:rPr lang="en-US" dirty="0" smtClean="0"/>
              <a:t> – with sub aortic VSD – mild cyanosis with CHF until development of PAH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TRUNCUS</a:t>
            </a:r>
            <a:r>
              <a:rPr lang="en-US" dirty="0" smtClean="0"/>
              <a:t>- feature of CHF in first weak of life , as PVR falls cyanosis decreases .</a:t>
            </a:r>
            <a:r>
              <a:rPr lang="en-US" dirty="0" err="1" smtClean="0"/>
              <a:t>truncal</a:t>
            </a:r>
            <a:r>
              <a:rPr lang="en-US" dirty="0" smtClean="0"/>
              <a:t> valve regurgitation leads to biventricular failure. Most patients die by 1</a:t>
            </a:r>
            <a:r>
              <a:rPr lang="en-US" baseline="30000" dirty="0" smtClean="0"/>
              <a:t>st</a:t>
            </a:r>
            <a:r>
              <a:rPr lang="en-US" dirty="0" smtClean="0"/>
              <a:t> yr of life due to CHF.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SV </a:t>
            </a:r>
            <a:r>
              <a:rPr lang="en-US" dirty="0" smtClean="0"/>
              <a:t>– increase PBF – CHF , mild cyanosis, poor growth</a:t>
            </a:r>
          </a:p>
          <a:p>
            <a:pPr>
              <a:buNone/>
            </a:pPr>
            <a:r>
              <a:rPr lang="en-US" dirty="0" smtClean="0"/>
              <a:t>        - in presence of </a:t>
            </a:r>
            <a:r>
              <a:rPr lang="en-US" dirty="0" err="1" smtClean="0"/>
              <a:t>subaortic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r>
              <a:rPr lang="en-US" dirty="0" smtClean="0"/>
              <a:t>- refractory CHF</a:t>
            </a:r>
          </a:p>
          <a:p>
            <a:pPr>
              <a:buNone/>
            </a:pPr>
            <a:r>
              <a:rPr lang="en-US" dirty="0" smtClean="0"/>
              <a:t>        - PS – severe cyanosis but spells are rare.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SV of LV type – mostly present with CHF  with mild cyanosis. 50% die by 14 yrs of age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SV of RV type –mostly present with cyanosis due to coexisting PS .  50% die by 4 yrs 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EBSTEINS</a:t>
            </a:r>
            <a:r>
              <a:rPr lang="en-US" dirty="0" smtClean="0"/>
              <a:t> – common presentations </a:t>
            </a:r>
          </a:p>
          <a:p>
            <a:pPr marL="514350" indent="-514350">
              <a:buAutoNum type="arabicPeriod"/>
            </a:pPr>
            <a:r>
              <a:rPr lang="en-US" dirty="0" smtClean="0"/>
              <a:t>Detection during routine examination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Neonatal cyanosis</a:t>
            </a:r>
          </a:p>
          <a:p>
            <a:pPr marL="514350" indent="-514350">
              <a:buAutoNum type="arabicPeriod"/>
            </a:pPr>
            <a:r>
              <a:rPr lang="en-US" dirty="0" smtClean="0"/>
              <a:t>Heart failure in infancy</a:t>
            </a:r>
          </a:p>
          <a:p>
            <a:pPr marL="514350" indent="-514350">
              <a:buAutoNum type="arabicPeriod"/>
            </a:pPr>
            <a:r>
              <a:rPr lang="en-US" dirty="0" smtClean="0"/>
              <a:t>Murmur in childhood</a:t>
            </a:r>
          </a:p>
          <a:p>
            <a:pPr marL="514350" indent="-514350">
              <a:buAutoNum type="arabicPeriod"/>
            </a:pPr>
            <a:r>
              <a:rPr lang="en-US" dirty="0" smtClean="0"/>
              <a:t>Arrhythmia in adult.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 growth and development are normal.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CCHD with low PBF and no PAH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en-US" dirty="0" err="1" smtClean="0"/>
              <a:t>Tetralogy</a:t>
            </a:r>
            <a:r>
              <a:rPr lang="en-US" dirty="0" smtClean="0"/>
              <a:t> of </a:t>
            </a:r>
            <a:r>
              <a:rPr lang="en-US" dirty="0" err="1" smtClean="0"/>
              <a:t>Fallot</a:t>
            </a:r>
            <a:r>
              <a:rPr lang="en-US" dirty="0" smtClean="0"/>
              <a:t> (TOF).</a:t>
            </a:r>
          </a:p>
          <a:p>
            <a:pPr>
              <a:buNone/>
            </a:pPr>
            <a:r>
              <a:rPr lang="en-US" dirty="0" smtClean="0"/>
              <a:t>ii.TOF equivalents (pulmonary </a:t>
            </a:r>
            <a:r>
              <a:rPr lang="en-US" dirty="0" err="1" smtClean="0"/>
              <a:t>stenosis</a:t>
            </a:r>
            <a:r>
              <a:rPr lang="en-US" dirty="0" smtClean="0"/>
              <a:t> with ventricular  </a:t>
            </a:r>
            <a:r>
              <a:rPr lang="en-US" dirty="0" err="1" smtClean="0"/>
              <a:t>septal</a:t>
            </a:r>
            <a:r>
              <a:rPr lang="en-US" dirty="0" smtClean="0"/>
              <a:t> defect like pathology).</a:t>
            </a:r>
          </a:p>
          <a:p>
            <a:pPr>
              <a:buNone/>
            </a:pPr>
            <a:r>
              <a:rPr lang="en-US" dirty="0" smtClean="0"/>
              <a:t>           a. Double outlet right ventricle (DORV) + VSD + PS.</a:t>
            </a:r>
          </a:p>
          <a:p>
            <a:pPr>
              <a:buNone/>
            </a:pPr>
            <a:r>
              <a:rPr lang="en-US" dirty="0" smtClean="0"/>
              <a:t>           b. D-transposition of great arteries (d-TGA) + VSD +PS.</a:t>
            </a:r>
          </a:p>
          <a:p>
            <a:pPr>
              <a:buNone/>
            </a:pPr>
            <a:r>
              <a:rPr lang="en-US" dirty="0" smtClean="0"/>
              <a:t>           c. L-transposition of great arteries (l – TGA) + VSD+ PS.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s-ES" dirty="0" smtClean="0"/>
              <a:t>d. </a:t>
            </a:r>
            <a:r>
              <a:rPr lang="es-ES" dirty="0" err="1" smtClean="0"/>
              <a:t>Tricuspid</a:t>
            </a:r>
            <a:r>
              <a:rPr lang="es-ES" dirty="0" smtClean="0"/>
              <a:t> atresia + VSD + PS.</a:t>
            </a:r>
          </a:p>
          <a:p>
            <a:pPr>
              <a:buNone/>
            </a:pPr>
            <a:r>
              <a:rPr lang="en-US" dirty="0" smtClean="0"/>
              <a:t>           e. Single ventricle + PS.</a:t>
            </a:r>
          </a:p>
          <a:p>
            <a:pPr>
              <a:buNone/>
            </a:pPr>
            <a:r>
              <a:rPr lang="en-US" dirty="0" smtClean="0"/>
              <a:t>           f. </a:t>
            </a:r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with small pulmonary arteries.</a:t>
            </a:r>
          </a:p>
          <a:p>
            <a:pPr>
              <a:buNone/>
            </a:pPr>
            <a:r>
              <a:rPr lang="en-US" dirty="0" smtClean="0"/>
              <a:t>iii. Pulmonary </a:t>
            </a:r>
            <a:r>
              <a:rPr lang="en-US" dirty="0" err="1" smtClean="0"/>
              <a:t>atresia</a:t>
            </a:r>
            <a:r>
              <a:rPr lang="en-US" dirty="0" smtClean="0"/>
              <a:t> with intact </a:t>
            </a:r>
            <a:r>
              <a:rPr lang="en-US" dirty="0" err="1" smtClean="0"/>
              <a:t>interventricular</a:t>
            </a:r>
            <a:r>
              <a:rPr lang="en-US" dirty="0" smtClean="0"/>
              <a:t> septum.</a:t>
            </a:r>
          </a:p>
          <a:p>
            <a:pPr>
              <a:buNone/>
            </a:pPr>
            <a:r>
              <a:rPr lang="en-US" dirty="0" smtClean="0"/>
              <a:t>iv. PS with </a:t>
            </a:r>
            <a:r>
              <a:rPr lang="en-US" dirty="0" err="1" smtClean="0"/>
              <a:t>atrial</a:t>
            </a:r>
            <a:r>
              <a:rPr lang="en-US" dirty="0" smtClean="0"/>
              <a:t> </a:t>
            </a:r>
            <a:r>
              <a:rPr lang="en-US" dirty="0" err="1" smtClean="0"/>
              <a:t>septal</a:t>
            </a:r>
            <a:r>
              <a:rPr lang="en-US" dirty="0" smtClean="0"/>
              <a:t> defect (ASD).</a:t>
            </a:r>
          </a:p>
          <a:p>
            <a:pPr>
              <a:buNone/>
            </a:pPr>
            <a:r>
              <a:rPr lang="en-US" dirty="0" smtClean="0"/>
              <a:t>v. </a:t>
            </a:r>
            <a:r>
              <a:rPr lang="en-US" dirty="0" err="1" smtClean="0"/>
              <a:t>Ebstein</a:t>
            </a:r>
            <a:r>
              <a:rPr lang="en-US" dirty="0" smtClean="0"/>
              <a:t> anomaly of tricuspid valve.</a:t>
            </a:r>
          </a:p>
          <a:p>
            <a:r>
              <a:rPr lang="en-US" dirty="0" smtClean="0"/>
              <a:t>2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CCHD with low PBF and PAH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Eisenmenger</a:t>
            </a:r>
            <a:r>
              <a:rPr lang="en-US" dirty="0" smtClean="0"/>
              <a:t> syndrome.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5344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Presence of </a:t>
            </a:r>
            <a:r>
              <a:rPr lang="en-US" dirty="0" err="1" smtClean="0"/>
              <a:t>dysmorphic</a:t>
            </a:r>
            <a:r>
              <a:rPr lang="en-US" dirty="0" smtClean="0"/>
              <a:t> or </a:t>
            </a:r>
            <a:r>
              <a:rPr lang="en-US" dirty="0" err="1" smtClean="0"/>
              <a:t>syndromic</a:t>
            </a:r>
            <a:r>
              <a:rPr lang="en-US" dirty="0" smtClean="0"/>
              <a:t> features gives us a clue to the underlying condition based on the established associations.</a:t>
            </a:r>
          </a:p>
          <a:p>
            <a:r>
              <a:rPr lang="en-US" dirty="0" smtClean="0"/>
              <a:t>Ex- </a:t>
            </a:r>
          </a:p>
          <a:p>
            <a:pPr>
              <a:buNone/>
            </a:pPr>
            <a:r>
              <a:rPr lang="en-US" dirty="0" smtClean="0"/>
              <a:t>• Down syndrome—</a:t>
            </a:r>
            <a:r>
              <a:rPr lang="en-US" dirty="0" err="1" smtClean="0"/>
              <a:t>atrioventricular</a:t>
            </a:r>
            <a:r>
              <a:rPr lang="en-US" dirty="0" smtClean="0"/>
              <a:t> canal defects (AVCDs)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DiGeorge</a:t>
            </a:r>
            <a:r>
              <a:rPr lang="en-US" dirty="0" smtClean="0"/>
              <a:t> syndrome—interrupted aortic arch, </a:t>
            </a:r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, TOF</a:t>
            </a:r>
          </a:p>
          <a:p>
            <a:pPr>
              <a:buNone/>
            </a:pPr>
            <a:r>
              <a:rPr lang="en-US" dirty="0" smtClean="0"/>
              <a:t>• Laurence-Moon-</a:t>
            </a:r>
            <a:r>
              <a:rPr lang="en-US" dirty="0" err="1" smtClean="0"/>
              <a:t>Biedl</a:t>
            </a:r>
            <a:r>
              <a:rPr lang="en-US" dirty="0" smtClean="0"/>
              <a:t> syndrome—TOF</a:t>
            </a:r>
          </a:p>
          <a:p>
            <a:pPr>
              <a:buNone/>
            </a:pPr>
            <a:r>
              <a:rPr lang="en-US" dirty="0" smtClean="0"/>
              <a:t>• Ellis Van </a:t>
            </a:r>
            <a:r>
              <a:rPr lang="en-US" dirty="0" err="1" smtClean="0"/>
              <a:t>Crevald</a:t>
            </a:r>
            <a:r>
              <a:rPr lang="en-US" dirty="0" smtClean="0"/>
              <a:t>—Common atrium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Alagille</a:t>
            </a:r>
            <a:r>
              <a:rPr lang="en-US" dirty="0" smtClean="0"/>
              <a:t> syndrome—TOF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Velocardiofacial</a:t>
            </a:r>
            <a:r>
              <a:rPr lang="en-US" dirty="0" smtClean="0"/>
              <a:t> syndrome—</a:t>
            </a:r>
            <a:r>
              <a:rPr lang="en-US" dirty="0" err="1" smtClean="0"/>
              <a:t>conotruncal</a:t>
            </a:r>
            <a:r>
              <a:rPr lang="en-US" dirty="0" smtClean="0"/>
              <a:t> anomalies</a:t>
            </a:r>
          </a:p>
          <a:p>
            <a:pPr>
              <a:buNone/>
            </a:pPr>
            <a:r>
              <a:rPr lang="en-US" dirty="0" smtClean="0"/>
              <a:t>• CHARGE syndrome—HLHS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TRUNCUS – Charge </a:t>
            </a:r>
            <a:r>
              <a:rPr lang="en-US" dirty="0" err="1" smtClean="0"/>
              <a:t>syn</a:t>
            </a:r>
            <a:r>
              <a:rPr lang="en-US" dirty="0" smtClean="0"/>
              <a:t> (42%) , </a:t>
            </a:r>
            <a:r>
              <a:rPr lang="en-US" dirty="0" err="1" smtClean="0"/>
              <a:t>DiGeorge</a:t>
            </a:r>
            <a:r>
              <a:rPr lang="en-US" dirty="0" smtClean="0"/>
              <a:t> syn.</a:t>
            </a:r>
          </a:p>
          <a:p>
            <a:r>
              <a:rPr lang="en-US" dirty="0" smtClean="0"/>
              <a:t>TA – cat eye syndrome.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Extracardiac</a:t>
            </a:r>
            <a:r>
              <a:rPr lang="en-US" dirty="0" smtClean="0"/>
              <a:t> anomalies are seen with a relatively higher frequency in certain CCHDs—</a:t>
            </a:r>
          </a:p>
          <a:p>
            <a:r>
              <a:rPr lang="en-US" dirty="0" smtClean="0"/>
              <a:t>48 percent in </a:t>
            </a:r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30 percent in TOF, </a:t>
            </a:r>
          </a:p>
          <a:p>
            <a:r>
              <a:rPr lang="en-US" dirty="0" smtClean="0"/>
              <a:t>20 percent in tricuspid </a:t>
            </a:r>
            <a:r>
              <a:rPr lang="en-US" dirty="0" err="1" smtClean="0"/>
              <a:t>atresia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15 to 30 percent in HLHS; but </a:t>
            </a:r>
          </a:p>
          <a:p>
            <a:r>
              <a:rPr lang="en-US" dirty="0" smtClean="0"/>
              <a:t>less frequent with d-TGA (&lt; 10%).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74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67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 : F</a:t>
                      </a:r>
                      <a:endParaRPr lang="en-US" dirty="0"/>
                    </a:p>
                  </a:txBody>
                  <a:tcPr/>
                </a:tc>
              </a:tr>
              <a:tr h="567730">
                <a:tc>
                  <a:txBody>
                    <a:bodyPr/>
                    <a:lstStyle/>
                    <a:p>
                      <a:r>
                        <a:rPr lang="en-US" dirty="0" smtClean="0"/>
                        <a:t>TOF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equal</a:t>
                      </a:r>
                      <a:endParaRPr lang="en-US" dirty="0"/>
                    </a:p>
                  </a:txBody>
                  <a:tcPr/>
                </a:tc>
              </a:tr>
              <a:tr h="567730">
                <a:tc>
                  <a:txBody>
                    <a:bodyPr/>
                    <a:lstStyle/>
                    <a:p>
                      <a:r>
                        <a:rPr lang="en-US" dirty="0" smtClean="0"/>
                        <a:t>DORV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   : 1</a:t>
                      </a:r>
                      <a:endParaRPr lang="en-US" dirty="0"/>
                    </a:p>
                  </a:txBody>
                  <a:tcPr/>
                </a:tc>
              </a:tr>
              <a:tr h="567730">
                <a:tc>
                  <a:txBody>
                    <a:bodyPr/>
                    <a:lstStyle/>
                    <a:p>
                      <a:r>
                        <a:rPr lang="en-US" dirty="0" smtClean="0"/>
                        <a:t>D TGA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7730">
                <a:tc>
                  <a:txBody>
                    <a:bodyPr/>
                    <a:lstStyle/>
                    <a:p>
                      <a:r>
                        <a:rPr lang="en-US" dirty="0" smtClean="0"/>
                        <a:t>L TGA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  :   1</a:t>
                      </a:r>
                      <a:endParaRPr lang="en-US" dirty="0"/>
                    </a:p>
                  </a:txBody>
                  <a:tcPr/>
                </a:tc>
              </a:tr>
              <a:tr h="567730">
                <a:tc>
                  <a:txBody>
                    <a:bodyPr/>
                    <a:lstStyle/>
                    <a:p>
                      <a:r>
                        <a:rPr lang="en-US" dirty="0" smtClean="0"/>
                        <a:t>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equal</a:t>
                      </a:r>
                      <a:endParaRPr lang="en-US" dirty="0"/>
                    </a:p>
                  </a:txBody>
                  <a:tcPr/>
                </a:tc>
              </a:tr>
              <a:tr h="567730">
                <a:tc>
                  <a:txBody>
                    <a:bodyPr/>
                    <a:lstStyle/>
                    <a:p>
                      <a:r>
                        <a:rPr lang="en-US" dirty="0" smtClean="0"/>
                        <a:t>TRUNCUS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equal</a:t>
                      </a:r>
                      <a:endParaRPr lang="en-US" dirty="0"/>
                    </a:p>
                  </a:txBody>
                  <a:tcPr/>
                </a:tc>
              </a:tr>
              <a:tr h="567730">
                <a:tc>
                  <a:txBody>
                    <a:bodyPr/>
                    <a:lstStyle/>
                    <a:p>
                      <a:r>
                        <a:rPr lang="en-US" dirty="0" smtClean="0"/>
                        <a:t>EBSTEINS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equal</a:t>
                      </a:r>
                      <a:endParaRPr lang="en-US" dirty="0"/>
                    </a:p>
                  </a:txBody>
                  <a:tcPr/>
                </a:tc>
              </a:tr>
              <a:tr h="567730">
                <a:tc>
                  <a:txBody>
                    <a:bodyPr/>
                    <a:lstStyle/>
                    <a:p>
                      <a:r>
                        <a:rPr lang="en-US" dirty="0" smtClean="0"/>
                        <a:t>TAPVC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Supra diaphragmatic – equal</a:t>
                      </a:r>
                    </a:p>
                    <a:p>
                      <a:r>
                        <a:rPr lang="en-US" dirty="0" smtClean="0"/>
                        <a:t>Infra  diaphragmatic - male</a:t>
                      </a:r>
                      <a:endParaRPr lang="en-US" dirty="0"/>
                    </a:p>
                  </a:txBody>
                  <a:tcPr/>
                </a:tc>
              </a:tr>
              <a:tr h="567730">
                <a:tc>
                  <a:txBody>
                    <a:bodyPr/>
                    <a:lstStyle/>
                    <a:p>
                      <a:r>
                        <a:rPr lang="en-US" dirty="0" smtClean="0"/>
                        <a:t>SV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2:1  </a:t>
                      </a:r>
                      <a:r>
                        <a:rPr lang="en-US" baseline="0" dirty="0" smtClean="0"/>
                        <a:t> to  4:1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704088"/>
            <a:ext cx="5029200" cy="362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229600" cy="4951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52475">
                <a:tc>
                  <a:txBody>
                    <a:bodyPr/>
                    <a:lstStyle/>
                    <a:p>
                      <a:r>
                        <a:rPr lang="en-US" dirty="0" smtClean="0"/>
                        <a:t>TOF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752475">
                <a:tc>
                  <a:txBody>
                    <a:bodyPr/>
                    <a:lstStyle/>
                    <a:p>
                      <a:r>
                        <a:rPr lang="en-US" dirty="0" smtClean="0"/>
                        <a:t>DORV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 sub aortic VSD- brisk</a:t>
                      </a:r>
                    </a:p>
                    <a:p>
                      <a:r>
                        <a:rPr lang="en-US" dirty="0" smtClean="0"/>
                        <a:t>VSD</a:t>
                      </a:r>
                      <a:r>
                        <a:rPr lang="en-US" baseline="0" dirty="0" smtClean="0"/>
                        <a:t> + PS – normal</a:t>
                      </a:r>
                    </a:p>
                    <a:p>
                      <a:r>
                        <a:rPr lang="en-US" baseline="0" dirty="0" smtClean="0"/>
                        <a:t>With </a:t>
                      </a:r>
                      <a:r>
                        <a:rPr lang="en-US" baseline="0" dirty="0" err="1" smtClean="0"/>
                        <a:t>subpulmonic</a:t>
                      </a:r>
                      <a:r>
                        <a:rPr lang="en-US" baseline="0" dirty="0" smtClean="0"/>
                        <a:t> VSD-  </a:t>
                      </a:r>
                      <a:r>
                        <a:rPr lang="en-US" baseline="0" dirty="0" err="1" smtClean="0"/>
                        <a:t>asso</a:t>
                      </a:r>
                      <a:r>
                        <a:rPr lang="en-US" baseline="0" dirty="0" smtClean="0"/>
                        <a:t> COA – lower limb pulses weak</a:t>
                      </a:r>
                      <a:endParaRPr lang="en-US" dirty="0"/>
                    </a:p>
                  </a:txBody>
                  <a:tcPr/>
                </a:tc>
              </a:tr>
              <a:tr h="752475">
                <a:tc>
                  <a:txBody>
                    <a:bodyPr/>
                    <a:lstStyle/>
                    <a:p>
                      <a:r>
                        <a:rPr lang="en-US" dirty="0" smtClean="0"/>
                        <a:t>D TGA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Bounding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52475">
                <a:tc>
                  <a:txBody>
                    <a:bodyPr/>
                    <a:lstStyle/>
                    <a:p>
                      <a:r>
                        <a:rPr lang="en-US" dirty="0" smtClean="0"/>
                        <a:t>L TGA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,  </a:t>
                      </a:r>
                      <a:r>
                        <a:rPr lang="en-US" dirty="0" err="1" smtClean="0"/>
                        <a:t>brady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cardia</a:t>
                      </a:r>
                      <a:r>
                        <a:rPr lang="en-US" dirty="0" smtClean="0"/>
                        <a:t> - CHB</a:t>
                      </a:r>
                      <a:endParaRPr lang="en-US" dirty="0"/>
                    </a:p>
                  </a:txBody>
                  <a:tcPr/>
                </a:tc>
              </a:tr>
              <a:tr h="752475">
                <a:tc>
                  <a:txBody>
                    <a:bodyPr/>
                    <a:lstStyle/>
                    <a:p>
                      <a:r>
                        <a:rPr lang="en-US" dirty="0" smtClean="0"/>
                        <a:t>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752475">
                <a:tc>
                  <a:txBody>
                    <a:bodyPr/>
                    <a:lstStyle/>
                    <a:p>
                      <a:r>
                        <a:rPr lang="en-US" dirty="0" smtClean="0"/>
                        <a:t>SV of LV </a:t>
                      </a:r>
                    </a:p>
                    <a:p>
                      <a:r>
                        <a:rPr lang="en-US" dirty="0" smtClean="0"/>
                        <a:t>SV of RV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volume and rapid- CHF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err="1" smtClean="0"/>
                        <a:t>Asso</a:t>
                      </a:r>
                      <a:r>
                        <a:rPr lang="en-US" baseline="0" dirty="0" smtClean="0"/>
                        <a:t> CO A – pulse differences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1"/>
          <a:ext cx="8229600" cy="321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02746">
                <a:tc>
                  <a:txBody>
                    <a:bodyPr/>
                    <a:lstStyle/>
                    <a:p>
                      <a:r>
                        <a:rPr lang="en-US" dirty="0" smtClean="0"/>
                        <a:t>PA/ IVS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or diminished</a:t>
                      </a:r>
                      <a:endParaRPr lang="en-US" dirty="0"/>
                    </a:p>
                  </a:txBody>
                  <a:tcPr/>
                </a:tc>
              </a:tr>
              <a:tr h="80274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Ebsteins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,  diminished</a:t>
                      </a:r>
                      <a:r>
                        <a:rPr lang="en-US" baseline="0" dirty="0" smtClean="0"/>
                        <a:t> if LV fails</a:t>
                      </a:r>
                      <a:endParaRPr lang="en-US" dirty="0"/>
                    </a:p>
                  </a:txBody>
                  <a:tcPr/>
                </a:tc>
              </a:tr>
              <a:tr h="802746">
                <a:tc>
                  <a:txBody>
                    <a:bodyPr/>
                    <a:lstStyle/>
                    <a:p>
                      <a:r>
                        <a:rPr lang="en-US" dirty="0" smtClean="0"/>
                        <a:t>TRUNCUS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Wide pulse</a:t>
                      </a:r>
                      <a:r>
                        <a:rPr lang="en-US" baseline="0" dirty="0" smtClean="0"/>
                        <a:t> pressure , bounding pulses</a:t>
                      </a:r>
                      <a:endParaRPr lang="en-US" dirty="0"/>
                    </a:p>
                  </a:txBody>
                  <a:tcPr/>
                </a:tc>
              </a:tr>
              <a:tr h="802746">
                <a:tc>
                  <a:txBody>
                    <a:bodyPr/>
                    <a:lstStyle/>
                    <a:p>
                      <a:r>
                        <a:rPr lang="en-US" dirty="0" smtClean="0"/>
                        <a:t>TAPVC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Other causes of </a:t>
            </a:r>
            <a:r>
              <a:rPr lang="en-US" b="1" dirty="0" smtClean="0">
                <a:solidFill>
                  <a:srgbClr val="FF0000"/>
                </a:solidFill>
              </a:rPr>
              <a:t>bounding pulses </a:t>
            </a:r>
            <a:r>
              <a:rPr lang="en-US" dirty="0" smtClean="0"/>
              <a:t>- </a:t>
            </a:r>
          </a:p>
          <a:p>
            <a:pPr>
              <a:buNone/>
            </a:pPr>
            <a:r>
              <a:rPr lang="en-US" dirty="0" smtClean="0"/>
              <a:t>   1. </a:t>
            </a:r>
            <a:r>
              <a:rPr lang="en-US" dirty="0" err="1" smtClean="0"/>
              <a:t>aortopulmonary</a:t>
            </a:r>
            <a:r>
              <a:rPr lang="en-US" dirty="0" smtClean="0"/>
              <a:t> runoff through a </a:t>
            </a:r>
            <a:r>
              <a:rPr lang="en-US" dirty="0" err="1" smtClean="0"/>
              <a:t>ductus</a:t>
            </a:r>
            <a:r>
              <a:rPr lang="en-US" dirty="0" smtClean="0"/>
              <a:t> or </a:t>
            </a:r>
            <a:r>
              <a:rPr lang="en-US" dirty="0" err="1" smtClean="0"/>
              <a:t>aortopulmonary</a:t>
            </a:r>
            <a:r>
              <a:rPr lang="en-US" dirty="0" smtClean="0"/>
              <a:t> collaterals  in conditions like pulmonary </a:t>
            </a:r>
            <a:r>
              <a:rPr lang="en-US" dirty="0" err="1" smtClean="0"/>
              <a:t>atresia</a:t>
            </a:r>
            <a:r>
              <a:rPr lang="en-US" dirty="0" smtClean="0"/>
              <a:t>                           </a:t>
            </a:r>
          </a:p>
          <a:p>
            <a:pPr>
              <a:buNone/>
            </a:pPr>
            <a:r>
              <a:rPr lang="en-US" dirty="0" smtClean="0"/>
              <a:t>   2. following a palliative </a:t>
            </a:r>
            <a:r>
              <a:rPr lang="en-US" dirty="0" err="1" smtClean="0"/>
              <a:t>aortopulmonary</a:t>
            </a:r>
            <a:r>
              <a:rPr lang="en-US" dirty="0" smtClean="0"/>
              <a:t> shunt for pulmonary </a:t>
            </a:r>
            <a:r>
              <a:rPr lang="en-US" dirty="0" err="1" smtClean="0"/>
              <a:t>oligemic</a:t>
            </a:r>
            <a:r>
              <a:rPr lang="en-US" dirty="0" smtClean="0"/>
              <a:t> situations.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Radiofemoral</a:t>
            </a:r>
            <a:r>
              <a:rPr lang="en-US" b="1" dirty="0" smtClean="0">
                <a:solidFill>
                  <a:srgbClr val="FF0000"/>
                </a:solidFill>
              </a:rPr>
              <a:t> delay </a:t>
            </a:r>
            <a:r>
              <a:rPr lang="en-US" dirty="0" smtClean="0"/>
              <a:t>of </a:t>
            </a:r>
            <a:r>
              <a:rPr lang="en-US" dirty="0" err="1" smtClean="0"/>
              <a:t>coarctation</a:t>
            </a:r>
            <a:r>
              <a:rPr lang="en-US" dirty="0" smtClean="0"/>
              <a:t> of aorta occurs with a higher frequency in </a:t>
            </a:r>
            <a:r>
              <a:rPr lang="en-US" dirty="0" err="1" smtClean="0"/>
              <a:t>Taussig</a:t>
            </a:r>
            <a:r>
              <a:rPr lang="en-US" dirty="0" smtClean="0"/>
              <a:t> Bing anomaly (20%), tricuspid </a:t>
            </a:r>
            <a:r>
              <a:rPr lang="en-US" dirty="0" err="1" smtClean="0"/>
              <a:t>atresia</a:t>
            </a:r>
            <a:r>
              <a:rPr lang="en-US" dirty="0" smtClean="0"/>
              <a:t> (8%) and d-TGA (5%).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JVP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4"/>
          <a:ext cx="8229600" cy="4681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32167">
                <a:tc>
                  <a:txBody>
                    <a:bodyPr/>
                    <a:lstStyle/>
                    <a:p>
                      <a:r>
                        <a:rPr lang="en-US" dirty="0" smtClean="0"/>
                        <a:t>TOF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normal</a:t>
                      </a:r>
                      <a:endParaRPr lang="en-US" dirty="0"/>
                    </a:p>
                  </a:txBody>
                  <a:tcPr/>
                </a:tc>
              </a:tr>
              <a:tr h="832167">
                <a:tc>
                  <a:txBody>
                    <a:bodyPr/>
                    <a:lstStyle/>
                    <a:p>
                      <a:r>
                        <a:rPr lang="en-US" dirty="0" smtClean="0"/>
                        <a:t>DORV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 </a:t>
                      </a:r>
                      <a:r>
                        <a:rPr lang="en-US" dirty="0" err="1" smtClean="0"/>
                        <a:t>subaortic</a:t>
                      </a:r>
                      <a:r>
                        <a:rPr lang="en-US" baseline="0" dirty="0" smtClean="0"/>
                        <a:t> VSD – elevated  </a:t>
                      </a:r>
                    </a:p>
                    <a:p>
                      <a:r>
                        <a:rPr lang="en-US" baseline="0" dirty="0" smtClean="0"/>
                        <a:t>VSD + PS – normal</a:t>
                      </a:r>
                    </a:p>
                    <a:p>
                      <a:r>
                        <a:rPr lang="en-US" baseline="0" dirty="0" smtClean="0"/>
                        <a:t>Sub pulmonary VSD – elevated  , with PAH -normalizes</a:t>
                      </a:r>
                      <a:endParaRPr lang="en-US" dirty="0"/>
                    </a:p>
                  </a:txBody>
                  <a:tcPr/>
                </a:tc>
              </a:tr>
              <a:tr h="832167">
                <a:tc>
                  <a:txBody>
                    <a:bodyPr/>
                    <a:lstStyle/>
                    <a:p>
                      <a:r>
                        <a:rPr lang="en-US" dirty="0" smtClean="0"/>
                        <a:t>D TGA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 when CHF due to nonrestrictive</a:t>
                      </a:r>
                      <a:r>
                        <a:rPr lang="en-US" baseline="0" dirty="0" smtClean="0"/>
                        <a:t> VSD / </a:t>
                      </a:r>
                      <a:r>
                        <a:rPr lang="en-US" baseline="0" dirty="0" err="1" smtClean="0"/>
                        <a:t>asso</a:t>
                      </a:r>
                      <a:r>
                        <a:rPr lang="en-US" baseline="0" dirty="0" smtClean="0"/>
                        <a:t>  RV failure </a:t>
                      </a:r>
                      <a:endParaRPr lang="en-US" dirty="0"/>
                    </a:p>
                  </a:txBody>
                  <a:tcPr/>
                </a:tc>
              </a:tr>
              <a:tr h="832167">
                <a:tc>
                  <a:txBody>
                    <a:bodyPr/>
                    <a:lstStyle/>
                    <a:p>
                      <a:r>
                        <a:rPr lang="en-US" dirty="0" smtClean="0"/>
                        <a:t>L TGA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VSD + PS -  normal</a:t>
                      </a:r>
                    </a:p>
                    <a:p>
                      <a:r>
                        <a:rPr lang="en-US" dirty="0" smtClean="0"/>
                        <a:t>Only PS</a:t>
                      </a:r>
                      <a:r>
                        <a:rPr lang="en-US" baseline="0" dirty="0" smtClean="0"/>
                        <a:t> – prominent A </a:t>
                      </a:r>
                    </a:p>
                    <a:p>
                      <a:r>
                        <a:rPr lang="en-US" baseline="0" dirty="0" smtClean="0"/>
                        <a:t>Cannon A  waves - CHB</a:t>
                      </a:r>
                      <a:endParaRPr lang="en-US" dirty="0"/>
                    </a:p>
                  </a:txBody>
                  <a:tcPr/>
                </a:tc>
              </a:tr>
              <a:tr h="832167">
                <a:tc>
                  <a:txBody>
                    <a:bodyPr/>
                    <a:lstStyle/>
                    <a:p>
                      <a:r>
                        <a:rPr lang="en-US" dirty="0" smtClean="0"/>
                        <a:t>SV of RV</a:t>
                      </a:r>
                    </a:p>
                    <a:p>
                      <a:r>
                        <a:rPr lang="en-US" dirty="0" smtClean="0"/>
                        <a:t>SV of LV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</a:t>
                      </a:r>
                    </a:p>
                    <a:p>
                      <a:r>
                        <a:rPr lang="en-US" dirty="0" err="1" smtClean="0"/>
                        <a:t>Incompitant</a:t>
                      </a:r>
                      <a:r>
                        <a:rPr lang="en-US" baseline="0" dirty="0" smtClean="0"/>
                        <a:t> AV valves – V prominence</a:t>
                      </a:r>
                    </a:p>
                    <a:p>
                      <a:r>
                        <a:rPr lang="en-US" baseline="0" dirty="0" err="1" smtClean="0"/>
                        <a:t>Atresia</a:t>
                      </a:r>
                      <a:r>
                        <a:rPr lang="en-US" baseline="0" dirty="0" smtClean="0"/>
                        <a:t> of  AV valves – A prominence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4"/>
          <a:ext cx="8229600" cy="4279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16927">
                <a:tc>
                  <a:txBody>
                    <a:bodyPr/>
                    <a:lstStyle/>
                    <a:p>
                      <a:r>
                        <a:rPr lang="en-US" dirty="0" smtClean="0"/>
                        <a:t>TRUNCUS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Elevated- CHF </a:t>
                      </a:r>
                    </a:p>
                    <a:p>
                      <a:r>
                        <a:rPr lang="en-US" dirty="0" smtClean="0"/>
                        <a:t>With PAH-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normalises</a:t>
                      </a:r>
                      <a:endParaRPr lang="en-US" dirty="0"/>
                    </a:p>
                  </a:txBody>
                  <a:tcPr/>
                </a:tc>
              </a:tr>
              <a:tr h="816927">
                <a:tc>
                  <a:txBody>
                    <a:bodyPr/>
                    <a:lstStyle/>
                    <a:p>
                      <a:r>
                        <a:rPr lang="en-US" dirty="0" smtClean="0"/>
                        <a:t>TAPVC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Resembles ASD</a:t>
                      </a:r>
                      <a:endParaRPr lang="en-US" dirty="0"/>
                    </a:p>
                  </a:txBody>
                  <a:tcPr/>
                </a:tc>
              </a:tr>
              <a:tr h="816927">
                <a:tc>
                  <a:txBody>
                    <a:bodyPr/>
                    <a:lstStyle/>
                    <a:p>
                      <a:r>
                        <a:rPr lang="en-US" dirty="0" smtClean="0"/>
                        <a:t>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Prominent</a:t>
                      </a:r>
                      <a:r>
                        <a:rPr lang="en-US" baseline="0" dirty="0" smtClean="0"/>
                        <a:t> A , slow Y – restrictive ASD</a:t>
                      </a:r>
                    </a:p>
                    <a:p>
                      <a:r>
                        <a:rPr lang="en-US" baseline="0" dirty="0" smtClean="0"/>
                        <a:t>With LV failure and MR – V become prominent</a:t>
                      </a:r>
                      <a:endParaRPr lang="en-US" dirty="0"/>
                    </a:p>
                  </a:txBody>
                  <a:tcPr/>
                </a:tc>
              </a:tr>
              <a:tr h="816927">
                <a:tc>
                  <a:txBody>
                    <a:bodyPr/>
                    <a:lstStyle/>
                    <a:p>
                      <a:r>
                        <a:rPr lang="en-US" dirty="0" smtClean="0"/>
                        <a:t>EBSTEINS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, prominent C </a:t>
                      </a:r>
                    </a:p>
                    <a:p>
                      <a:r>
                        <a:rPr lang="en-US" dirty="0" err="1" smtClean="0"/>
                        <a:t>Stenotic</a:t>
                      </a:r>
                      <a:r>
                        <a:rPr lang="en-US" dirty="0" smtClean="0"/>
                        <a:t> orifice – </a:t>
                      </a:r>
                      <a:r>
                        <a:rPr lang="en-US" dirty="0" err="1" smtClean="0"/>
                        <a:t>gaint</a:t>
                      </a:r>
                      <a:r>
                        <a:rPr lang="en-US" dirty="0" smtClean="0"/>
                        <a:t> A</a:t>
                      </a:r>
                    </a:p>
                    <a:p>
                      <a:r>
                        <a:rPr lang="en-US" dirty="0" smtClean="0"/>
                        <a:t>RV</a:t>
                      </a:r>
                      <a:r>
                        <a:rPr lang="en-US" baseline="0" dirty="0" smtClean="0"/>
                        <a:t> failure- elevated with A &amp; V</a:t>
                      </a:r>
                      <a:endParaRPr lang="en-US" dirty="0"/>
                    </a:p>
                  </a:txBody>
                  <a:tcPr/>
                </a:tc>
              </a:tr>
              <a:tr h="816927">
                <a:tc>
                  <a:txBody>
                    <a:bodyPr/>
                    <a:lstStyle/>
                    <a:p>
                      <a:r>
                        <a:rPr lang="en-US" dirty="0" smtClean="0"/>
                        <a:t>PA/IVS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A wave when RV is small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Prominent a wave in TOF – AS/ AR , HTN , ADULT TOF, flap valve VSD.</a:t>
            </a:r>
          </a:p>
          <a:p>
            <a:r>
              <a:rPr lang="en-US" dirty="0" smtClean="0"/>
              <a:t>Prominent V wave in TOF – ECD , TR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3. </a:t>
            </a:r>
            <a:r>
              <a:rPr lang="en-US" b="1" dirty="0" smtClean="0"/>
              <a:t>CCHD with high PBF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en-US" dirty="0" err="1" smtClean="0"/>
              <a:t>Intercirculatory</a:t>
            </a:r>
            <a:r>
              <a:rPr lang="en-US" dirty="0" smtClean="0"/>
              <a:t> mixing (</a:t>
            </a:r>
            <a:r>
              <a:rPr lang="en-US" dirty="0" smtClean="0">
                <a:solidFill>
                  <a:srgbClr val="FF0000"/>
                </a:solidFill>
              </a:rPr>
              <a:t>admixture physiology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   a. Venous level—total anomalous pulmonary venous  drainage </a:t>
            </a:r>
          </a:p>
          <a:p>
            <a:pPr>
              <a:buNone/>
            </a:pPr>
            <a:r>
              <a:rPr lang="en-US" dirty="0" smtClean="0"/>
              <a:t>        b. </a:t>
            </a:r>
            <a:r>
              <a:rPr lang="en-US" dirty="0" err="1" smtClean="0"/>
              <a:t>Atrial</a:t>
            </a:r>
            <a:r>
              <a:rPr lang="en-US" dirty="0" smtClean="0"/>
              <a:t> level—single atrium, tricuspid </a:t>
            </a:r>
            <a:r>
              <a:rPr lang="en-US" dirty="0" err="1" smtClean="0"/>
              <a:t>atresia</a:t>
            </a:r>
            <a:r>
              <a:rPr lang="en-US" dirty="0" smtClean="0"/>
              <a:t>, HLHS.</a:t>
            </a:r>
          </a:p>
          <a:p>
            <a:pPr>
              <a:buNone/>
            </a:pPr>
            <a:r>
              <a:rPr lang="en-US" dirty="0" smtClean="0"/>
              <a:t>        c. Ventricular level—single ventricle.</a:t>
            </a:r>
          </a:p>
          <a:p>
            <a:pPr>
              <a:buNone/>
            </a:pPr>
            <a:r>
              <a:rPr lang="en-US" dirty="0" smtClean="0"/>
              <a:t>        d. Arterial level—</a:t>
            </a:r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ii</a:t>
            </a:r>
            <a:r>
              <a:rPr lang="en-US" dirty="0" smtClean="0">
                <a:solidFill>
                  <a:srgbClr val="FF0000"/>
                </a:solidFill>
              </a:rPr>
              <a:t>. Transposition physiology</a:t>
            </a:r>
          </a:p>
          <a:p>
            <a:pPr>
              <a:buNone/>
            </a:pPr>
            <a:r>
              <a:rPr lang="en-US" dirty="0" smtClean="0"/>
              <a:t>         a. d-TGA.</a:t>
            </a:r>
          </a:p>
          <a:p>
            <a:pPr>
              <a:buNone/>
            </a:pPr>
            <a:r>
              <a:rPr lang="en-US" dirty="0" smtClean="0"/>
              <a:t>         b. </a:t>
            </a:r>
            <a:r>
              <a:rPr lang="en-US" dirty="0" err="1" smtClean="0"/>
              <a:t>Taussig</a:t>
            </a:r>
            <a:r>
              <a:rPr lang="en-US" dirty="0" smtClean="0"/>
              <a:t>-Bing anomaly.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b="1" dirty="0" smtClean="0"/>
              <a:t>CCHD with near normal PBF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i</a:t>
            </a:r>
            <a:r>
              <a:rPr lang="en-US" dirty="0" smtClean="0"/>
              <a:t>. Pulmonary </a:t>
            </a:r>
            <a:r>
              <a:rPr lang="en-US" dirty="0" err="1" smtClean="0"/>
              <a:t>arteriovenous</a:t>
            </a:r>
            <a:r>
              <a:rPr lang="en-US" dirty="0" smtClean="0"/>
              <a:t> fistula.</a:t>
            </a:r>
          </a:p>
          <a:p>
            <a:pPr>
              <a:buNone/>
            </a:pPr>
            <a:r>
              <a:rPr lang="en-US" dirty="0" smtClean="0"/>
              <a:t>         ii. Anomalous drainage of vena cava to left atrium (LA).</a:t>
            </a:r>
          </a:p>
          <a:p>
            <a:pPr>
              <a:buNone/>
            </a:pPr>
            <a:r>
              <a:rPr lang="en-US" dirty="0" smtClean="0"/>
              <a:t>         iii. </a:t>
            </a:r>
            <a:r>
              <a:rPr lang="en-US" dirty="0" err="1" smtClean="0"/>
              <a:t>Unroofing</a:t>
            </a:r>
            <a:r>
              <a:rPr lang="en-US" dirty="0" smtClean="0"/>
              <a:t> of coronary sinus into the LA.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Precordium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Cardiac and visceral </a:t>
            </a:r>
            <a:r>
              <a:rPr lang="en-US" sz="2400" dirty="0" err="1" smtClean="0"/>
              <a:t>situs</a:t>
            </a:r>
            <a:r>
              <a:rPr lang="en-US" sz="2400" dirty="0" smtClean="0"/>
              <a:t> has to be assessed - as cardiac </a:t>
            </a:r>
            <a:r>
              <a:rPr lang="en-US" sz="2400" dirty="0" err="1" smtClean="0"/>
              <a:t>malpositions</a:t>
            </a:r>
            <a:r>
              <a:rPr lang="en-US" sz="2400" dirty="0" smtClean="0"/>
              <a:t> have some specific  associations e.g. higher incidence of l-TGA in </a:t>
            </a:r>
            <a:r>
              <a:rPr lang="en-US" sz="2400" dirty="0" err="1" smtClean="0"/>
              <a:t>dextrocardia</a:t>
            </a:r>
            <a:r>
              <a:rPr lang="en-US" sz="2400" dirty="0" smtClean="0"/>
              <a:t> with </a:t>
            </a:r>
            <a:r>
              <a:rPr lang="en-US" sz="2400" dirty="0" err="1" smtClean="0"/>
              <a:t>situs</a:t>
            </a:r>
            <a:r>
              <a:rPr lang="en-US" sz="2400" dirty="0" smtClean="0"/>
              <a:t> </a:t>
            </a:r>
            <a:r>
              <a:rPr lang="en-US" sz="2400" dirty="0" err="1" smtClean="0"/>
              <a:t>solitus</a:t>
            </a:r>
            <a:r>
              <a:rPr lang="en-US" sz="2400" dirty="0" smtClean="0"/>
              <a:t>, very complex lesions in </a:t>
            </a:r>
            <a:r>
              <a:rPr lang="en-US" sz="2400" dirty="0" err="1" smtClean="0"/>
              <a:t>levocardia</a:t>
            </a:r>
            <a:r>
              <a:rPr lang="en-US" sz="2400" dirty="0" smtClean="0"/>
              <a:t> with </a:t>
            </a:r>
            <a:r>
              <a:rPr lang="en-US" sz="2400" dirty="0" err="1" smtClean="0"/>
              <a:t>situs</a:t>
            </a:r>
            <a:r>
              <a:rPr lang="en-US" sz="2400" dirty="0" smtClean="0"/>
              <a:t> </a:t>
            </a:r>
            <a:r>
              <a:rPr lang="en-US" sz="2400" dirty="0" err="1" smtClean="0"/>
              <a:t>inversus</a:t>
            </a:r>
            <a:r>
              <a:rPr lang="en-US" sz="2400" dirty="0" smtClean="0"/>
              <a:t>. 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A normal cardiac size with quiet </a:t>
            </a:r>
            <a:r>
              <a:rPr lang="en-US" sz="2400" dirty="0" err="1" smtClean="0"/>
              <a:t>precordium</a:t>
            </a:r>
            <a:r>
              <a:rPr lang="en-US" sz="2400" dirty="0" smtClean="0"/>
              <a:t>, absent pulmonary artery pulsation and murmur of PS is quite characteristic of a TOF like physiology, whereas </a:t>
            </a:r>
            <a:r>
              <a:rPr lang="en-US" sz="2400" dirty="0" err="1" smtClean="0"/>
              <a:t>cardiomegaly</a:t>
            </a:r>
            <a:r>
              <a:rPr lang="en-US" sz="2400" dirty="0" smtClean="0"/>
              <a:t> with dynamic </a:t>
            </a:r>
            <a:r>
              <a:rPr lang="en-US" sz="2400" dirty="0" err="1" smtClean="0"/>
              <a:t>precordium</a:t>
            </a:r>
            <a:r>
              <a:rPr lang="en-US" sz="2400" dirty="0" smtClean="0"/>
              <a:t> and features of PAH indicate a high pulmonary flow group.</a:t>
            </a:r>
            <a:endParaRPr lang="en-US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VENTRICULAR DOMINENCE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Right Ventricle Dominant</a:t>
            </a:r>
          </a:p>
          <a:p>
            <a:pPr>
              <a:buNone/>
            </a:pPr>
            <a:r>
              <a:rPr lang="en-US" dirty="0" smtClean="0"/>
              <a:t>1. TOF, </a:t>
            </a:r>
          </a:p>
          <a:p>
            <a:pPr>
              <a:buNone/>
            </a:pPr>
            <a:r>
              <a:rPr lang="en-US" dirty="0" smtClean="0"/>
              <a:t>2. DORV + VSD + PS, </a:t>
            </a:r>
          </a:p>
          <a:p>
            <a:pPr>
              <a:buNone/>
            </a:pPr>
            <a:r>
              <a:rPr lang="en-US" dirty="0" smtClean="0"/>
              <a:t>3. d-TGA + VSD + PS, </a:t>
            </a:r>
          </a:p>
          <a:p>
            <a:pPr>
              <a:buNone/>
            </a:pPr>
            <a:r>
              <a:rPr lang="en-US" dirty="0" smtClean="0"/>
              <a:t>4. l–TGA + VSD+ PS, </a:t>
            </a:r>
          </a:p>
          <a:p>
            <a:pPr>
              <a:buNone/>
            </a:pPr>
            <a:r>
              <a:rPr lang="en-US" dirty="0" smtClean="0"/>
              <a:t>5. PS + ASD, </a:t>
            </a:r>
          </a:p>
          <a:p>
            <a:pPr>
              <a:buNone/>
            </a:pPr>
            <a:r>
              <a:rPr lang="en-US" dirty="0" smtClean="0"/>
              <a:t>6. HLHS.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Left Ventricle Dominant</a:t>
            </a:r>
          </a:p>
          <a:p>
            <a:pPr>
              <a:buNone/>
            </a:pPr>
            <a:r>
              <a:rPr lang="en-US" dirty="0" smtClean="0"/>
              <a:t>1. Tricuspid </a:t>
            </a:r>
            <a:r>
              <a:rPr lang="en-US" dirty="0" err="1" smtClean="0"/>
              <a:t>atresia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2. DILV, </a:t>
            </a:r>
          </a:p>
          <a:p>
            <a:pPr>
              <a:buNone/>
            </a:pPr>
            <a:r>
              <a:rPr lang="en-US" dirty="0" smtClean="0"/>
              <a:t>3. Pulmonary </a:t>
            </a:r>
            <a:r>
              <a:rPr lang="en-US" dirty="0" err="1" smtClean="0"/>
              <a:t>atresia</a:t>
            </a:r>
            <a:r>
              <a:rPr lang="en-US" dirty="0" smtClean="0"/>
              <a:t> with IVS, 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Ebstein</a:t>
            </a:r>
            <a:r>
              <a:rPr lang="en-US" dirty="0" smtClean="0"/>
              <a:t> anomaly with </a:t>
            </a:r>
            <a:r>
              <a:rPr lang="en-US" dirty="0" err="1" smtClean="0"/>
              <a:t>hypoplastic</a:t>
            </a:r>
            <a:r>
              <a:rPr lang="en-US" dirty="0" smtClean="0"/>
              <a:t> right ventricle and non-restrictive ASD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Biventricular—</a:t>
            </a:r>
            <a:r>
              <a:rPr lang="en-US" dirty="0" smtClean="0"/>
              <a:t>Indicates Increased Pulmonary Blood Flow (no Pulmonary </a:t>
            </a:r>
            <a:r>
              <a:rPr lang="en-US" dirty="0" err="1" smtClean="0"/>
              <a:t>Stenosis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DORV + VSD,</a:t>
            </a:r>
          </a:p>
          <a:p>
            <a:pPr>
              <a:buNone/>
            </a:pPr>
            <a:r>
              <a:rPr lang="en-US" dirty="0" smtClean="0"/>
              <a:t>d-TGA + VSD, </a:t>
            </a:r>
          </a:p>
          <a:p>
            <a:pPr>
              <a:buNone/>
            </a:pPr>
            <a:r>
              <a:rPr lang="en-US" dirty="0" smtClean="0"/>
              <a:t>Tricuspid </a:t>
            </a:r>
            <a:r>
              <a:rPr lang="en-US" dirty="0" err="1" smtClean="0"/>
              <a:t>atresia</a:t>
            </a:r>
            <a:r>
              <a:rPr lang="en-US" dirty="0" smtClean="0"/>
              <a:t> with VSD,</a:t>
            </a:r>
          </a:p>
          <a:p>
            <a:pPr>
              <a:buNone/>
            </a:pPr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Normal</a:t>
            </a:r>
          </a:p>
          <a:p>
            <a:pPr>
              <a:buNone/>
            </a:pPr>
            <a:r>
              <a:rPr lang="en-US" dirty="0" smtClean="0"/>
              <a:t>Pulmonary AV fistula, vena </a:t>
            </a:r>
            <a:r>
              <a:rPr lang="en-US" dirty="0" err="1" smtClean="0"/>
              <a:t>caval</a:t>
            </a:r>
            <a:r>
              <a:rPr lang="en-US" dirty="0" smtClean="0"/>
              <a:t> drainage to LA, </a:t>
            </a:r>
          </a:p>
          <a:p>
            <a:pPr>
              <a:buNone/>
            </a:pPr>
            <a:r>
              <a:rPr lang="en-US" dirty="0" err="1" smtClean="0"/>
              <a:t>unroofing</a:t>
            </a:r>
            <a:r>
              <a:rPr lang="en-US" dirty="0" smtClean="0"/>
              <a:t> of coronary sinus.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TOF with LV apex- associated HTN , AS/AR , large MAPCAS, anemia.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Prominent pulsations in the second left </a:t>
            </a:r>
            <a:r>
              <a:rPr lang="en-US" dirty="0" err="1" smtClean="0"/>
              <a:t>intercostal</a:t>
            </a:r>
            <a:r>
              <a:rPr lang="en-US" dirty="0" smtClean="0"/>
              <a:t> space occurs in high PBF group; however, in a case of high PBF, if pulmonary artery pulsations are not felt it may be a clue for transposition. </a:t>
            </a:r>
          </a:p>
          <a:p>
            <a:r>
              <a:rPr lang="en-US" dirty="0" smtClean="0"/>
              <a:t>TOF with absent PV – left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ICS pulsations.</a:t>
            </a:r>
          </a:p>
          <a:p>
            <a:r>
              <a:rPr lang="en-US" dirty="0" smtClean="0"/>
              <a:t>In l–TGA, the ascending aortic pulsation may be strongly felt in second and third left space quite laterally.</a:t>
            </a:r>
          </a:p>
          <a:p>
            <a:r>
              <a:rPr lang="en-US" dirty="0" smtClean="0"/>
              <a:t>Other  cause of left 2</a:t>
            </a:r>
            <a:r>
              <a:rPr lang="en-US" baseline="30000" dirty="0" smtClean="0"/>
              <a:t>nd</a:t>
            </a:r>
            <a:r>
              <a:rPr lang="en-US" dirty="0" smtClean="0"/>
              <a:t> ICS pulsation – SV of LV morphology.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Parasternal</a:t>
            </a:r>
            <a:r>
              <a:rPr lang="en-US" dirty="0" smtClean="0"/>
              <a:t> heave- 1. ASD with PS, </a:t>
            </a:r>
          </a:p>
          <a:p>
            <a:pPr>
              <a:buNone/>
            </a:pPr>
            <a:r>
              <a:rPr lang="en-US" dirty="0" smtClean="0"/>
              <a:t>                                    2. TOF with restrictive VSD, AS/AR </a:t>
            </a:r>
          </a:p>
          <a:p>
            <a:r>
              <a:rPr lang="en-US" dirty="0" smtClean="0"/>
              <a:t>Right </a:t>
            </a:r>
            <a:r>
              <a:rPr lang="en-US" dirty="0" err="1" smtClean="0"/>
              <a:t>sternoclavicular</a:t>
            </a:r>
            <a:r>
              <a:rPr lang="en-US" dirty="0" smtClean="0"/>
              <a:t> pulsations – can be seen if there is right aortic arch –</a:t>
            </a:r>
          </a:p>
          <a:p>
            <a:pPr>
              <a:buNone/>
            </a:pPr>
            <a:r>
              <a:rPr lang="en-US" dirty="0" smtClean="0"/>
              <a:t>     1. DORV – 6-10%</a:t>
            </a:r>
          </a:p>
          <a:p>
            <a:pPr>
              <a:buNone/>
            </a:pPr>
            <a:r>
              <a:rPr lang="en-US" dirty="0" smtClean="0"/>
              <a:t>     2. TOF – 20-25%</a:t>
            </a:r>
          </a:p>
          <a:p>
            <a:pPr>
              <a:buNone/>
            </a:pPr>
            <a:r>
              <a:rPr lang="en-US" dirty="0" smtClean="0"/>
              <a:t>     3. TOF with PA – 35- 40%</a:t>
            </a:r>
          </a:p>
          <a:p>
            <a:pPr>
              <a:buNone/>
            </a:pPr>
            <a:r>
              <a:rPr lang="en-US" dirty="0" smtClean="0"/>
              <a:t>     4. </a:t>
            </a:r>
            <a:r>
              <a:rPr lang="en-US" dirty="0" err="1" smtClean="0"/>
              <a:t>truncus</a:t>
            </a:r>
            <a:r>
              <a:rPr lang="en-US" dirty="0" smtClean="0"/>
              <a:t> – 40%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Thrill in a TOF – </a:t>
            </a:r>
          </a:p>
          <a:p>
            <a:pPr>
              <a:buNone/>
            </a:pPr>
            <a:r>
              <a:rPr lang="en-US" dirty="0" smtClean="0"/>
              <a:t>                                PINK TOF </a:t>
            </a:r>
          </a:p>
          <a:p>
            <a:pPr>
              <a:buNone/>
            </a:pPr>
            <a:r>
              <a:rPr lang="en-US" dirty="0" smtClean="0"/>
              <a:t>                                TOF with DCRV </a:t>
            </a:r>
          </a:p>
          <a:p>
            <a:pPr>
              <a:buNone/>
            </a:pPr>
            <a:r>
              <a:rPr lang="en-US" dirty="0" smtClean="0"/>
              <a:t>                                TOF with restrictive VSD</a:t>
            </a:r>
          </a:p>
          <a:p>
            <a:pPr>
              <a:buNone/>
            </a:pPr>
            <a:r>
              <a:rPr lang="en-US" dirty="0" smtClean="0"/>
              <a:t>                                TOF with absent PV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199"/>
          <a:ext cx="82296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333500">
                <a:tc>
                  <a:txBody>
                    <a:bodyPr/>
                    <a:lstStyle/>
                    <a:p>
                      <a:r>
                        <a:rPr lang="en-US" dirty="0" smtClean="0"/>
                        <a:t>TOF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RV apex , RV</a:t>
                      </a:r>
                      <a:r>
                        <a:rPr lang="en-US" baseline="0" dirty="0" smtClean="0"/>
                        <a:t> impulse – 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/5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ieft</a:t>
                      </a:r>
                      <a:r>
                        <a:rPr lang="en-US" baseline="0" dirty="0" smtClean="0"/>
                        <a:t> ICS . Right </a:t>
                      </a:r>
                      <a:r>
                        <a:rPr lang="en-US" baseline="0" dirty="0" err="1" smtClean="0"/>
                        <a:t>sternoclavicular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pulsatin</a:t>
                      </a:r>
                      <a:r>
                        <a:rPr lang="en-US" baseline="0" dirty="0" smtClean="0"/>
                        <a:t> – right aortic arch . palpable A2 .</a:t>
                      </a:r>
                    </a:p>
                    <a:p>
                      <a:r>
                        <a:rPr lang="en-US" baseline="0" dirty="0" smtClean="0"/>
                        <a:t>THRILLS  absent</a:t>
                      </a:r>
                      <a:endParaRPr lang="en-US" dirty="0"/>
                    </a:p>
                  </a:txBody>
                  <a:tcPr/>
                </a:tc>
              </a:tr>
              <a:tr h="1333500">
                <a:tc>
                  <a:txBody>
                    <a:bodyPr/>
                    <a:lstStyle/>
                    <a:p>
                      <a:r>
                        <a:rPr lang="en-US" dirty="0" smtClean="0"/>
                        <a:t>DORV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3500">
                <a:tc>
                  <a:txBody>
                    <a:bodyPr/>
                    <a:lstStyle/>
                    <a:p>
                      <a:r>
                        <a:rPr lang="en-US" dirty="0" smtClean="0"/>
                        <a:t>D TGA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3500">
                <a:tc>
                  <a:txBody>
                    <a:bodyPr/>
                    <a:lstStyle/>
                    <a:p>
                      <a:r>
                        <a:rPr lang="en-US" dirty="0" smtClean="0"/>
                        <a:t>L TGA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Palpable aortic pulsations</a:t>
                      </a:r>
                      <a:r>
                        <a:rPr lang="en-US" baseline="0" dirty="0" smtClean="0"/>
                        <a:t> , A2 component.</a:t>
                      </a:r>
                    </a:p>
                    <a:p>
                      <a:r>
                        <a:rPr lang="en-US" baseline="0" dirty="0" smtClean="0"/>
                        <a:t>RV  </a:t>
                      </a:r>
                      <a:r>
                        <a:rPr lang="en-US" baseline="0" dirty="0" err="1" smtClean="0"/>
                        <a:t>dominence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04800"/>
          <a:ext cx="8229600" cy="638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82040">
                <a:tc>
                  <a:txBody>
                    <a:bodyPr/>
                    <a:lstStyle/>
                    <a:p>
                      <a:r>
                        <a:rPr lang="en-US" dirty="0" smtClean="0"/>
                        <a:t>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en-US" dirty="0" smtClean="0"/>
                        <a:t>SV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</a:t>
                      </a:r>
                      <a:r>
                        <a:rPr lang="en-US" baseline="0" dirty="0" smtClean="0"/>
                        <a:t>  of  LV – LV apex, visible ,palpable pulsation in left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ICS by inverted outlet chamber. S2 palpable – aorta is anterior ,   thrill – </a:t>
                      </a:r>
                      <a:r>
                        <a:rPr lang="en-US" baseline="0" dirty="0" err="1" smtClean="0"/>
                        <a:t>subaortic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stenosis</a:t>
                      </a:r>
                      <a:r>
                        <a:rPr lang="en-US" baseline="0" dirty="0" smtClean="0"/>
                        <a:t>, </a:t>
                      </a:r>
                    </a:p>
                    <a:p>
                      <a:r>
                        <a:rPr lang="en-US" baseline="0" dirty="0" smtClean="0"/>
                        <a:t>SV  of  RV – RV apex .</a:t>
                      </a:r>
                      <a:endParaRPr lang="en-US" dirty="0"/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en-US" dirty="0" smtClean="0"/>
                        <a:t>TRUNCUS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Palpable s2 , bi ventricular impulse  , palpable PA</a:t>
                      </a:r>
                      <a:r>
                        <a:rPr lang="en-US" baseline="0" dirty="0" smtClean="0"/>
                        <a:t> pulsation in left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ICS in type 1 TRUNCUS , </a:t>
                      </a:r>
                      <a:r>
                        <a:rPr lang="en-US" dirty="0" smtClean="0"/>
                        <a:t>thrill of VSD , right </a:t>
                      </a:r>
                      <a:r>
                        <a:rPr lang="en-US" dirty="0" err="1" smtClean="0"/>
                        <a:t>sternoclavicular</a:t>
                      </a:r>
                      <a:r>
                        <a:rPr lang="en-US" dirty="0" smtClean="0"/>
                        <a:t> pulsation of right aortic arch, </a:t>
                      </a:r>
                      <a:endParaRPr lang="en-US" dirty="0"/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en-US" dirty="0" smtClean="0"/>
                        <a:t>TAPVC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 obstructive – resembles ASD </a:t>
                      </a:r>
                    </a:p>
                    <a:p>
                      <a:r>
                        <a:rPr lang="en-US" dirty="0" smtClean="0"/>
                        <a:t>With PAH – RV impulse more prominent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en-US" dirty="0" smtClean="0"/>
                        <a:t>EBSTEINS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LV</a:t>
                      </a:r>
                      <a:r>
                        <a:rPr lang="en-US" baseline="0" dirty="0" smtClean="0"/>
                        <a:t> apex , left </a:t>
                      </a:r>
                      <a:r>
                        <a:rPr lang="en-US" baseline="0" dirty="0" err="1" smtClean="0"/>
                        <a:t>parasternal</a:t>
                      </a:r>
                      <a:r>
                        <a:rPr lang="en-US" baseline="0" dirty="0" smtClean="0"/>
                        <a:t> prominence , systolic pulsation in left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ICS – dilated RV </a:t>
                      </a:r>
                      <a:r>
                        <a:rPr lang="en-US" baseline="0" dirty="0" err="1" smtClean="0"/>
                        <a:t>infundibulum</a:t>
                      </a:r>
                      <a:r>
                        <a:rPr lang="en-US" baseline="0" dirty="0" smtClean="0"/>
                        <a:t>, increased RA dullness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Auscultation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loud and split first heart sound is characteristic of </a:t>
            </a:r>
            <a:r>
              <a:rPr lang="en-US" dirty="0" err="1" smtClean="0"/>
              <a:t>Ebstein</a:t>
            </a:r>
            <a:r>
              <a:rPr lang="en-US" dirty="0" smtClean="0"/>
              <a:t> anomaly of tricuspid valve. </a:t>
            </a:r>
          </a:p>
          <a:p>
            <a:r>
              <a:rPr lang="en-US" dirty="0" smtClean="0"/>
              <a:t>Second heart sound is single in majority of the conditions and is often loud (loud A2 in TOF, l–TGA and </a:t>
            </a:r>
            <a:r>
              <a:rPr lang="en-US" dirty="0" err="1" smtClean="0"/>
              <a:t>truncus</a:t>
            </a:r>
            <a:r>
              <a:rPr lang="en-US" dirty="0" smtClean="0"/>
              <a:t> or loud P2 in high PBF physiology or PAH).</a:t>
            </a:r>
          </a:p>
          <a:p>
            <a:r>
              <a:rPr lang="en-US" dirty="0" smtClean="0"/>
              <a:t>Wide split S2 in a cyanotic patient in the absence of right ventricular failure indicates TAPVD or single atrium.</a:t>
            </a:r>
          </a:p>
          <a:p>
            <a:r>
              <a:rPr lang="en-US" dirty="0" smtClean="0"/>
              <a:t>Left ventricular third heart sound indicates a high pulmonary blood flow.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TOF physiology.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2. Transposition physiology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Admixture physiology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   • </a:t>
            </a:r>
            <a:r>
              <a:rPr lang="en-US" dirty="0" err="1" smtClean="0"/>
              <a:t>Pretricuspid</a:t>
            </a:r>
            <a:r>
              <a:rPr lang="en-US" dirty="0" smtClean="0"/>
              <a:t>—TAPVD, HLHS, tricuspid </a:t>
            </a:r>
            <a:r>
              <a:rPr lang="en-US" dirty="0" err="1" smtClean="0"/>
              <a:t>atresia</a:t>
            </a:r>
            <a:r>
              <a:rPr lang="en-US" dirty="0" smtClean="0"/>
              <a:t>, single atrium</a:t>
            </a:r>
          </a:p>
          <a:p>
            <a:pPr>
              <a:buNone/>
            </a:pPr>
            <a:r>
              <a:rPr lang="en-US" dirty="0" smtClean="0"/>
              <a:t>         • Post-tricuspid—single ventricle, </a:t>
            </a:r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>
                <a:solidFill>
                  <a:srgbClr val="FF0000"/>
                </a:solidFill>
              </a:rPr>
              <a:t>Eisenmenger</a:t>
            </a:r>
            <a:r>
              <a:rPr lang="en-US" dirty="0" smtClean="0">
                <a:solidFill>
                  <a:srgbClr val="FF0000"/>
                </a:solidFill>
              </a:rPr>
              <a:t> physiology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>
                <a:solidFill>
                  <a:srgbClr val="FF0000"/>
                </a:solidFill>
              </a:rPr>
              <a:t>Ductus</a:t>
            </a:r>
            <a:r>
              <a:rPr lang="en-US" dirty="0" smtClean="0">
                <a:solidFill>
                  <a:srgbClr val="FF0000"/>
                </a:solidFill>
              </a:rPr>
              <a:t> dependent physiology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    • </a:t>
            </a:r>
            <a:r>
              <a:rPr lang="en-US" dirty="0" err="1" smtClean="0"/>
              <a:t>Ductus</a:t>
            </a:r>
            <a:r>
              <a:rPr lang="en-US" dirty="0" smtClean="0"/>
              <a:t>-dependent pulmonary circulation, e.g. pulmonary </a:t>
            </a:r>
            <a:r>
              <a:rPr lang="en-US" dirty="0" err="1" smtClean="0"/>
              <a:t>atresia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• </a:t>
            </a:r>
            <a:r>
              <a:rPr lang="en-US" dirty="0" err="1" smtClean="0"/>
              <a:t>Ductus</a:t>
            </a:r>
            <a:r>
              <a:rPr lang="en-US" dirty="0" smtClean="0"/>
              <a:t>-dependent systemic circulation, e.g. HLHS.</a:t>
            </a:r>
          </a:p>
          <a:p>
            <a:pPr>
              <a:buNone/>
            </a:pPr>
            <a:r>
              <a:rPr lang="en-US" dirty="0" smtClean="0"/>
              <a:t>6. </a:t>
            </a:r>
            <a:r>
              <a:rPr lang="en-US" dirty="0" smtClean="0">
                <a:solidFill>
                  <a:srgbClr val="FF0000"/>
                </a:solidFill>
              </a:rPr>
              <a:t>Near normal physiology</a:t>
            </a:r>
            <a:r>
              <a:rPr lang="en-US" dirty="0" smtClean="0"/>
              <a:t>, e.g. pulmonary </a:t>
            </a:r>
            <a:r>
              <a:rPr lang="en-US" dirty="0" err="1" smtClean="0"/>
              <a:t>arteriovenous</a:t>
            </a:r>
            <a:r>
              <a:rPr lang="en-US" dirty="0" smtClean="0"/>
              <a:t>  fistula.</a:t>
            </a:r>
          </a:p>
          <a:p>
            <a:pPr>
              <a:buNone/>
            </a:pPr>
            <a:r>
              <a:rPr lang="en-US" dirty="0" smtClean="0"/>
              <a:t>7. Miscellaneous, e.g. </a:t>
            </a:r>
            <a:r>
              <a:rPr lang="en-US" dirty="0" err="1" smtClean="0"/>
              <a:t>Ebstein</a:t>
            </a:r>
            <a:r>
              <a:rPr lang="en-US" dirty="0" smtClean="0"/>
              <a:t> anomaly, PS + ASD.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Pulmonary </a:t>
            </a:r>
            <a:r>
              <a:rPr lang="en-US" dirty="0" err="1" smtClean="0"/>
              <a:t>stenosis</a:t>
            </a:r>
            <a:r>
              <a:rPr lang="en-US" dirty="0" smtClean="0"/>
              <a:t> murmur is heard in TOF physiology— length of murmur being inversely related to the severity. </a:t>
            </a:r>
          </a:p>
          <a:p>
            <a:r>
              <a:rPr lang="en-US" dirty="0" smtClean="0"/>
              <a:t>In TOF, this murmur is best heard in third left intercostals space; in DORV, it may be relatively higher. As the pulmonary artery is vertically oriented in d-TGA, the pulmonary </a:t>
            </a:r>
            <a:r>
              <a:rPr lang="en-US" dirty="0" err="1" smtClean="0"/>
              <a:t>stenosis</a:t>
            </a:r>
            <a:r>
              <a:rPr lang="en-US" dirty="0" smtClean="0"/>
              <a:t> murmur may be heard well in the upper mid </a:t>
            </a:r>
            <a:r>
              <a:rPr lang="en-US" dirty="0" err="1" smtClean="0"/>
              <a:t>sternal</a:t>
            </a:r>
            <a:r>
              <a:rPr lang="en-US" dirty="0" smtClean="0"/>
              <a:t> or upper right </a:t>
            </a:r>
            <a:r>
              <a:rPr lang="en-US" dirty="0" err="1" smtClean="0"/>
              <a:t>sternal</a:t>
            </a:r>
            <a:r>
              <a:rPr lang="en-US" dirty="0" smtClean="0"/>
              <a:t> area.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loud VSD like murmur can be heard in </a:t>
            </a:r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and tricuspid </a:t>
            </a:r>
            <a:r>
              <a:rPr lang="en-US" dirty="0" err="1" smtClean="0"/>
              <a:t>atresia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Mitral mid-diastolic murmur indicates increased pulmonary flow; in a low PBF group, it may indicate tricuspid </a:t>
            </a:r>
            <a:r>
              <a:rPr lang="en-US" dirty="0" err="1" smtClean="0"/>
              <a:t>atresia</a:t>
            </a:r>
            <a:r>
              <a:rPr lang="en-US" dirty="0" smtClean="0"/>
              <a:t> or pulmonary </a:t>
            </a:r>
            <a:r>
              <a:rPr lang="en-US" dirty="0" err="1" smtClean="0"/>
              <a:t>atresia</a:t>
            </a:r>
            <a:r>
              <a:rPr lang="en-US" dirty="0" smtClean="0"/>
              <a:t> with intact IVS. </a:t>
            </a:r>
          </a:p>
          <a:p>
            <a:r>
              <a:rPr lang="en-US" dirty="0" smtClean="0"/>
              <a:t>Tricuspid mid-diastolic murmur in CCHD points to TAPVD, single atrium, AV canal defects or </a:t>
            </a:r>
            <a:r>
              <a:rPr lang="en-US" dirty="0" err="1" smtClean="0"/>
              <a:t>Ebstein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Early diastolic murmur could be of aortic regurgitation in TOF, </a:t>
            </a:r>
            <a:r>
              <a:rPr lang="en-US" dirty="0" err="1" smtClean="0"/>
              <a:t>truncal</a:t>
            </a:r>
            <a:r>
              <a:rPr lang="en-US" dirty="0" smtClean="0"/>
              <a:t> regurgitation, pulmonary regurgitation in </a:t>
            </a:r>
            <a:r>
              <a:rPr lang="en-US" dirty="0" err="1" smtClean="0"/>
              <a:t>Eisenmenger</a:t>
            </a:r>
            <a:r>
              <a:rPr lang="en-US" dirty="0" smtClean="0"/>
              <a:t> syndrome or the </a:t>
            </a:r>
            <a:r>
              <a:rPr lang="en-US" dirty="0" err="1" smtClean="0"/>
              <a:t>normotensive</a:t>
            </a:r>
            <a:r>
              <a:rPr lang="en-US" dirty="0" smtClean="0"/>
              <a:t> pulmonary regurgitation of absent pulmonary valve in TOF; the latter can be heard following </a:t>
            </a:r>
            <a:r>
              <a:rPr lang="en-US" dirty="0" err="1" smtClean="0"/>
              <a:t>intracardiac</a:t>
            </a:r>
            <a:r>
              <a:rPr lang="en-US" dirty="0" smtClean="0"/>
              <a:t> repair of TOF also.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762000"/>
          <a:ext cx="8229600" cy="5897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48772">
                <a:tc>
                  <a:txBody>
                    <a:bodyPr/>
                    <a:lstStyle/>
                    <a:p>
                      <a:r>
                        <a:rPr lang="en-US" dirty="0" smtClean="0"/>
                        <a:t>TOF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, aortic ejection click + decreases with inspiration.</a:t>
                      </a:r>
                      <a:endParaRPr lang="en-US" dirty="0"/>
                    </a:p>
                  </a:txBody>
                  <a:tcPr/>
                </a:tc>
              </a:tr>
              <a:tr h="648772">
                <a:tc>
                  <a:txBody>
                    <a:bodyPr/>
                    <a:lstStyle/>
                    <a:p>
                      <a:r>
                        <a:rPr lang="en-US" dirty="0" smtClean="0"/>
                        <a:t>DORV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</a:t>
                      </a:r>
                      <a:endParaRPr lang="en-US" dirty="0"/>
                    </a:p>
                  </a:txBody>
                  <a:tcPr/>
                </a:tc>
              </a:tr>
              <a:tr h="648772">
                <a:tc>
                  <a:txBody>
                    <a:bodyPr/>
                    <a:lstStyle/>
                    <a:p>
                      <a:r>
                        <a:rPr lang="en-US" dirty="0" smtClean="0"/>
                        <a:t>D TGA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7703">
                <a:tc>
                  <a:txBody>
                    <a:bodyPr/>
                    <a:lstStyle/>
                    <a:p>
                      <a:r>
                        <a:rPr lang="en-US" dirty="0" smtClean="0"/>
                        <a:t>L TGA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 due</a:t>
                      </a:r>
                      <a:r>
                        <a:rPr lang="en-US" baseline="0" dirty="0" smtClean="0"/>
                        <a:t> to pronged PR / variable in  blocks</a:t>
                      </a:r>
                      <a:endParaRPr lang="en-US" dirty="0"/>
                    </a:p>
                  </a:txBody>
                  <a:tcPr/>
                </a:tc>
              </a:tr>
              <a:tr h="648772">
                <a:tc>
                  <a:txBody>
                    <a:bodyPr/>
                    <a:lstStyle/>
                    <a:p>
                      <a:r>
                        <a:rPr lang="en-US" dirty="0" smtClean="0"/>
                        <a:t>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endParaRPr lang="en-US" dirty="0"/>
                    </a:p>
                  </a:txBody>
                  <a:tcPr/>
                </a:tc>
              </a:tr>
              <a:tr h="648772">
                <a:tc>
                  <a:txBody>
                    <a:bodyPr/>
                    <a:lstStyle/>
                    <a:p>
                      <a:r>
                        <a:rPr lang="en-US" dirty="0" smtClean="0"/>
                        <a:t>SV of RV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648772">
                <a:tc>
                  <a:txBody>
                    <a:bodyPr/>
                    <a:lstStyle/>
                    <a:p>
                      <a:r>
                        <a:rPr lang="en-US" dirty="0" smtClean="0"/>
                        <a:t>SV of LV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648772">
                <a:tc>
                  <a:txBody>
                    <a:bodyPr/>
                    <a:lstStyle/>
                    <a:p>
                      <a:r>
                        <a:rPr lang="en-US" dirty="0" smtClean="0"/>
                        <a:t>EBSTEINS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Wide split  , sail sound – loud T1</a:t>
                      </a:r>
                      <a:endParaRPr lang="en-US" dirty="0"/>
                    </a:p>
                  </a:txBody>
                  <a:tcPr/>
                </a:tc>
              </a:tr>
              <a:tr h="648772">
                <a:tc>
                  <a:txBody>
                    <a:bodyPr/>
                    <a:lstStyle/>
                    <a:p>
                      <a:r>
                        <a:rPr lang="en-US" dirty="0" smtClean="0"/>
                        <a:t>TAPVC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Loud T1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TOF</a:t>
            </a:r>
            <a:r>
              <a:rPr lang="en-US" dirty="0" smtClean="0"/>
              <a:t> - P2 not audible 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audible P2 in TOF – adult TOF , BT shunt , isolated valvular PS, post </a:t>
            </a:r>
            <a:r>
              <a:rPr lang="en-US" dirty="0" err="1" smtClean="0"/>
              <a:t>valvotomy</a:t>
            </a:r>
            <a:r>
              <a:rPr lang="en-US" dirty="0" smtClean="0"/>
              <a:t> , </a:t>
            </a:r>
            <a:r>
              <a:rPr lang="en-US" dirty="0" err="1" smtClean="0"/>
              <a:t>asso</a:t>
            </a:r>
            <a:r>
              <a:rPr lang="en-US" dirty="0" smtClean="0"/>
              <a:t> with peripheral PS.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TOF with absent PULMONARY VALVE </a:t>
            </a:r>
            <a:r>
              <a:rPr lang="en-US" dirty="0" smtClean="0"/>
              <a:t>– P2 Is absent.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TRICUSPID ATRESIA- </a:t>
            </a:r>
            <a:r>
              <a:rPr lang="en-US" dirty="0" smtClean="0"/>
              <a:t>single – A2.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In TA with d TGA – loud A2 due to  Transposed anterior aorta , audible split ,  loud p2 in case of dilated pulmonary trunk.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Type 1c – normal split s2 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TRUNCUS ARTERIOSUS  - </a:t>
            </a:r>
            <a:r>
              <a:rPr lang="en-US" dirty="0" smtClean="0"/>
              <a:t>single s2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L TGA </a:t>
            </a:r>
            <a:r>
              <a:rPr lang="en-US" dirty="0" smtClean="0"/>
              <a:t>– A 2 is loud due to anterior aorta , split difficult to detect. Ejection sound from dilated anterior aorta.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EBSTEINS</a:t>
            </a:r>
            <a:r>
              <a:rPr lang="en-US" dirty="0" smtClean="0"/>
              <a:t> – S2  spitting due to RBBB , changes little </a:t>
            </a:r>
            <a:r>
              <a:rPr lang="en-US" dirty="0" err="1" smtClean="0"/>
              <a:t>eith</a:t>
            </a:r>
            <a:r>
              <a:rPr lang="en-US" dirty="0" smtClean="0"/>
              <a:t> respiration.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TAPVC</a:t>
            </a:r>
            <a:r>
              <a:rPr lang="en-US" dirty="0" smtClean="0"/>
              <a:t> – wide split S2 ,  with PAH – narrow split s2.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SV  </a:t>
            </a:r>
            <a:r>
              <a:rPr lang="en-US" dirty="0" smtClean="0"/>
              <a:t>– normal split s2 , loud A2 due to anterior aorta</a:t>
            </a:r>
          </a:p>
          <a:p>
            <a:pPr>
              <a:buNone/>
            </a:pPr>
            <a:r>
              <a:rPr lang="en-US" dirty="0" smtClean="0"/>
              <a:t>          - in </a:t>
            </a:r>
            <a:r>
              <a:rPr lang="en-US" dirty="0" err="1" smtClean="0"/>
              <a:t>subaortic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r>
              <a:rPr lang="en-US" dirty="0" smtClean="0"/>
              <a:t>- single s2 is due to pulmonary component from dilated posterior pulmonary trunk.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CYANOSIS with WIDE SPLIT S2-</a:t>
            </a:r>
          </a:p>
          <a:p>
            <a:pPr>
              <a:buNone/>
            </a:pPr>
            <a:r>
              <a:rPr lang="en-US" dirty="0" smtClean="0"/>
              <a:t>ASD </a:t>
            </a:r>
            <a:r>
              <a:rPr lang="en-US" dirty="0" err="1" smtClean="0"/>
              <a:t>eisenmenger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Common atrium</a:t>
            </a:r>
          </a:p>
          <a:p>
            <a:pPr>
              <a:buNone/>
            </a:pPr>
            <a:r>
              <a:rPr lang="en-US" dirty="0" smtClean="0"/>
              <a:t>TAPVC</a:t>
            </a:r>
          </a:p>
          <a:p>
            <a:pPr>
              <a:buNone/>
            </a:pPr>
            <a:r>
              <a:rPr lang="en-US" dirty="0" err="1" smtClean="0"/>
              <a:t>Deroofed</a:t>
            </a:r>
            <a:r>
              <a:rPr lang="en-US" dirty="0" smtClean="0"/>
              <a:t> coronary sinus</a:t>
            </a:r>
          </a:p>
          <a:p>
            <a:pPr>
              <a:buNone/>
            </a:pPr>
            <a:r>
              <a:rPr lang="en-US" dirty="0" smtClean="0"/>
              <a:t>PPH with PFO</a:t>
            </a:r>
          </a:p>
          <a:p>
            <a:pPr>
              <a:buNone/>
            </a:pPr>
            <a:r>
              <a:rPr lang="en-US" dirty="0" err="1" smtClean="0"/>
              <a:t>Persistant</a:t>
            </a:r>
            <a:r>
              <a:rPr lang="en-US" dirty="0" smtClean="0"/>
              <a:t> LSVC – LA</a:t>
            </a:r>
          </a:p>
          <a:p>
            <a:pPr>
              <a:buNone/>
            </a:pPr>
            <a:r>
              <a:rPr lang="en-US" dirty="0" smtClean="0"/>
              <a:t>Transient neonatal cyanosis.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 and S4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EBSTEINS – triple / </a:t>
            </a:r>
            <a:r>
              <a:rPr lang="en-US" dirty="0" err="1" smtClean="0"/>
              <a:t>quadraple</a:t>
            </a:r>
            <a:r>
              <a:rPr lang="en-US" dirty="0" smtClean="0"/>
              <a:t> rhythm , opening snap .</a:t>
            </a:r>
          </a:p>
          <a:p>
            <a:r>
              <a:rPr lang="en-US" dirty="0" smtClean="0"/>
              <a:t>TAPVC – RV S4 ,  with RV failure RV S3.</a:t>
            </a:r>
          </a:p>
          <a:p>
            <a:r>
              <a:rPr lang="en-US" dirty="0" smtClean="0"/>
              <a:t>TOF – s4 absent, with HTN  - s4 /s3 developed.</a:t>
            </a:r>
          </a:p>
          <a:p>
            <a:r>
              <a:rPr lang="en-US" dirty="0" smtClean="0"/>
              <a:t>TOF with PA – increased PBF through collaterals-LVS3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MURMURS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TOF</a:t>
            </a:r>
            <a:r>
              <a:rPr lang="en-US" dirty="0" smtClean="0"/>
              <a:t> – 1. ESM – left 3</a:t>
            </a:r>
            <a:r>
              <a:rPr lang="en-US" baseline="30000" dirty="0" smtClean="0"/>
              <a:t>rd</a:t>
            </a:r>
            <a:r>
              <a:rPr lang="en-US" dirty="0" smtClean="0"/>
              <a:t> ICS – decreases during spell.</a:t>
            </a:r>
          </a:p>
          <a:p>
            <a:pPr>
              <a:buNone/>
            </a:pPr>
            <a:r>
              <a:rPr lang="en-US" dirty="0" smtClean="0"/>
              <a:t>               2. EDM – </a:t>
            </a:r>
            <a:r>
              <a:rPr lang="en-US" dirty="0" err="1" smtClean="0"/>
              <a:t>asso</a:t>
            </a:r>
            <a:r>
              <a:rPr lang="en-US" dirty="0" smtClean="0"/>
              <a:t> PR/AR</a:t>
            </a:r>
          </a:p>
          <a:p>
            <a:pPr>
              <a:buNone/>
            </a:pPr>
            <a:r>
              <a:rPr lang="en-US" dirty="0" smtClean="0"/>
              <a:t>               3. TO &amp; FRO murmur – </a:t>
            </a:r>
            <a:r>
              <a:rPr lang="en-US" sz="1800" dirty="0" smtClean="0"/>
              <a:t>TOF with absent pulmonary valve  </a:t>
            </a:r>
            <a:r>
              <a:rPr lang="en-US" sz="2400" dirty="0" smtClean="0"/>
              <a:t>4. Continuous </a:t>
            </a:r>
            <a:r>
              <a:rPr lang="en-US" sz="2400" dirty="0" err="1" smtClean="0"/>
              <a:t>mur</a:t>
            </a:r>
            <a:r>
              <a:rPr lang="en-US" sz="2400" dirty="0" smtClean="0"/>
              <a:t> </a:t>
            </a:r>
            <a:r>
              <a:rPr lang="en-US" sz="2400" dirty="0" err="1" smtClean="0"/>
              <a:t>mur</a:t>
            </a:r>
            <a:r>
              <a:rPr lang="en-US" sz="2400" dirty="0" smtClean="0"/>
              <a:t>-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Below clavicles – collaterals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Back- BT shunt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Rt</a:t>
            </a:r>
            <a:r>
              <a:rPr lang="en-US" dirty="0" smtClean="0"/>
              <a:t> and Lt side of sternum – peripheral PS</a:t>
            </a:r>
          </a:p>
          <a:p>
            <a:pPr>
              <a:buNone/>
            </a:pPr>
            <a:r>
              <a:rPr lang="en-US" dirty="0" smtClean="0"/>
              <a:t>                5. MDM – increased PBF due to collaterals</a:t>
            </a:r>
          </a:p>
          <a:p>
            <a:pPr>
              <a:buNone/>
            </a:pPr>
            <a:r>
              <a:rPr lang="en-US" dirty="0" smtClean="0"/>
              <a:t>                6. TR murmur- if RV failure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Collaterals usually cause soft systolic murmur . If there is obstruction only continuous murmur will present.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TOF with absent PV </a:t>
            </a:r>
            <a:r>
              <a:rPr lang="en-US" dirty="0" smtClean="0"/>
              <a:t>–  sawing wood </a:t>
            </a:r>
          </a:p>
          <a:p>
            <a:pPr>
              <a:buNone/>
            </a:pPr>
            <a:r>
              <a:rPr lang="en-US" dirty="0" smtClean="0"/>
              <a:t>            mid systolic murmur –loud ,</a:t>
            </a:r>
            <a:r>
              <a:rPr lang="en-US" dirty="0" err="1" smtClean="0"/>
              <a:t>long,harsh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EDM of PR – short ,harsh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AIM of Clinical approach is to  delineating the anatomical and physiological abnormalities-</a:t>
            </a:r>
          </a:p>
          <a:p>
            <a:r>
              <a:rPr lang="en-US" b="1" dirty="0" smtClean="0"/>
              <a:t>Anatomy</a:t>
            </a:r>
          </a:p>
          <a:p>
            <a:pPr>
              <a:buNone/>
            </a:pPr>
            <a:r>
              <a:rPr lang="en-US" dirty="0" smtClean="0"/>
              <a:t>• Visceral and cardiac </a:t>
            </a:r>
            <a:r>
              <a:rPr lang="en-US" dirty="0" err="1" smtClean="0"/>
              <a:t>situs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Visceroatrial</a:t>
            </a:r>
            <a:r>
              <a:rPr lang="en-US" dirty="0" smtClean="0"/>
              <a:t>/</a:t>
            </a:r>
            <a:r>
              <a:rPr lang="en-US" dirty="0" err="1" smtClean="0"/>
              <a:t>atrioventricular</a:t>
            </a:r>
            <a:r>
              <a:rPr lang="en-US" dirty="0" smtClean="0"/>
              <a:t>/</a:t>
            </a:r>
            <a:r>
              <a:rPr lang="en-US" dirty="0" err="1" smtClean="0"/>
              <a:t>ventriculoarterial</a:t>
            </a:r>
            <a:r>
              <a:rPr lang="en-US" dirty="0" smtClean="0"/>
              <a:t> connection</a:t>
            </a:r>
          </a:p>
          <a:p>
            <a:pPr>
              <a:buNone/>
            </a:pPr>
            <a:r>
              <a:rPr lang="en-US" dirty="0" smtClean="0"/>
              <a:t>• Right ventricular/left ventricular/biventricular pattern</a:t>
            </a:r>
          </a:p>
          <a:p>
            <a:pPr>
              <a:buNone/>
            </a:pPr>
            <a:r>
              <a:rPr lang="en-US" dirty="0" smtClean="0"/>
              <a:t>• Great artery relation—normal/transposed/</a:t>
            </a:r>
            <a:r>
              <a:rPr lang="en-US" dirty="0" err="1" smtClean="0"/>
              <a:t>malposed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Status of inflow tract and outflow tract of the ventricles</a:t>
            </a:r>
          </a:p>
          <a:p>
            <a:pPr>
              <a:buNone/>
            </a:pPr>
            <a:r>
              <a:rPr lang="en-US" dirty="0" smtClean="0"/>
              <a:t>• Venous connection—pulmonary and systemic</a:t>
            </a:r>
          </a:p>
          <a:p>
            <a:pPr>
              <a:buNone/>
            </a:pPr>
            <a:r>
              <a:rPr lang="en-US" dirty="0" smtClean="0"/>
              <a:t>• Coronary anatomy</a:t>
            </a:r>
          </a:p>
          <a:p>
            <a:pPr>
              <a:buNone/>
            </a:pPr>
            <a:r>
              <a:rPr lang="en-US" dirty="0" smtClean="0"/>
              <a:t>• Collaterals.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TRICUSPID ATRESIA- </a:t>
            </a:r>
            <a:r>
              <a:rPr lang="en-US" dirty="0" smtClean="0"/>
              <a:t>PSM of VSD , ESM of PS </a:t>
            </a:r>
          </a:p>
          <a:p>
            <a:pPr>
              <a:buNone/>
            </a:pPr>
            <a:r>
              <a:rPr lang="en-US" dirty="0" smtClean="0"/>
              <a:t>             Intact IVS – no murmur</a:t>
            </a:r>
          </a:p>
          <a:p>
            <a:pPr>
              <a:buNone/>
            </a:pPr>
            <a:r>
              <a:rPr lang="en-US" dirty="0" smtClean="0"/>
              <a:t>            PDA /  MAPCAS – continuous murmur.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L TGA </a:t>
            </a:r>
            <a:r>
              <a:rPr lang="en-US" dirty="0" smtClean="0"/>
              <a:t>– </a:t>
            </a:r>
          </a:p>
          <a:p>
            <a:pPr>
              <a:buNone/>
            </a:pPr>
            <a:r>
              <a:rPr lang="en-US" dirty="0" smtClean="0"/>
              <a:t>      1. PSM of VSD , </a:t>
            </a:r>
          </a:p>
          <a:p>
            <a:pPr>
              <a:buNone/>
            </a:pPr>
            <a:r>
              <a:rPr lang="en-US" dirty="0" smtClean="0"/>
              <a:t>      2. flow MDM across left AV valve ,</a:t>
            </a:r>
          </a:p>
          <a:p>
            <a:pPr>
              <a:buNone/>
            </a:pPr>
            <a:r>
              <a:rPr lang="en-US" dirty="0" smtClean="0"/>
              <a:t>      3. PSM of left AV valve regurgitation radiating to left </a:t>
            </a:r>
            <a:r>
              <a:rPr lang="en-US" dirty="0" err="1" smtClean="0"/>
              <a:t>sternal</a:t>
            </a:r>
            <a:r>
              <a:rPr lang="en-US" dirty="0" smtClean="0"/>
              <a:t> edge , </a:t>
            </a:r>
          </a:p>
          <a:p>
            <a:pPr>
              <a:buNone/>
            </a:pPr>
            <a:r>
              <a:rPr lang="en-US" dirty="0" smtClean="0"/>
              <a:t>     4. Murmur of PS in left 3</a:t>
            </a:r>
            <a:r>
              <a:rPr lang="en-US" baseline="30000" dirty="0" smtClean="0"/>
              <a:t>rd</a:t>
            </a:r>
            <a:r>
              <a:rPr lang="en-US" dirty="0" smtClean="0"/>
              <a:t> ICS radiating to upward and right.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SV of LV </a:t>
            </a:r>
            <a:r>
              <a:rPr lang="en-US" dirty="0" smtClean="0"/>
              <a:t>– Long decrescendo systolic murmur at mid        </a:t>
            </a:r>
            <a:r>
              <a:rPr lang="en-US" dirty="0" err="1" smtClean="0"/>
              <a:t>sternal</a:t>
            </a:r>
            <a:r>
              <a:rPr lang="en-US" dirty="0" smtClean="0"/>
              <a:t> border – flow through outlet foramen</a:t>
            </a:r>
          </a:p>
          <a:p>
            <a:pPr>
              <a:buNone/>
            </a:pPr>
            <a:r>
              <a:rPr lang="en-US" dirty="0" smtClean="0"/>
              <a:t>                  - PS murmur in mid / lower </a:t>
            </a:r>
            <a:r>
              <a:rPr lang="en-US" dirty="0" err="1" smtClean="0"/>
              <a:t>sternal</a:t>
            </a:r>
            <a:r>
              <a:rPr lang="en-US" dirty="0" smtClean="0"/>
              <a:t> border</a:t>
            </a:r>
          </a:p>
          <a:p>
            <a:pPr>
              <a:buNone/>
            </a:pPr>
            <a:r>
              <a:rPr lang="en-US" dirty="0" smtClean="0"/>
              <a:t>                  - sub aortic </a:t>
            </a:r>
            <a:r>
              <a:rPr lang="en-US" dirty="0" err="1" smtClean="0"/>
              <a:t>stenosis</a:t>
            </a:r>
            <a:r>
              <a:rPr lang="en-US" dirty="0" smtClean="0"/>
              <a:t> – MSM – radiates from mid </a:t>
            </a:r>
            <a:r>
              <a:rPr lang="en-US" dirty="0" err="1" smtClean="0"/>
              <a:t>sternal</a:t>
            </a:r>
            <a:r>
              <a:rPr lang="en-US" dirty="0" smtClean="0"/>
              <a:t> border to right/left base.</a:t>
            </a:r>
          </a:p>
          <a:p>
            <a:pPr>
              <a:buNone/>
            </a:pPr>
            <a:r>
              <a:rPr lang="en-US" dirty="0" smtClean="0"/>
              <a:t>                  - flow MDM </a:t>
            </a:r>
            <a:r>
              <a:rPr lang="en-US" dirty="0" err="1" smtClean="0"/>
              <a:t>scross</a:t>
            </a:r>
            <a:r>
              <a:rPr lang="en-US" dirty="0" smtClean="0"/>
              <a:t> left AV valve</a:t>
            </a:r>
          </a:p>
          <a:p>
            <a:pPr>
              <a:buNone/>
            </a:pPr>
            <a:r>
              <a:rPr lang="en-US" dirty="0" smtClean="0"/>
              <a:t>                  - graham steel murmur of PR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TRUNCUS</a:t>
            </a:r>
            <a:r>
              <a:rPr lang="en-US" dirty="0" smtClean="0"/>
              <a:t> – ejection sound followed by systolic murmur of VSD grade 3-4/6 in 3</a:t>
            </a:r>
            <a:r>
              <a:rPr lang="en-US" baseline="30000" dirty="0" smtClean="0"/>
              <a:t>rd</a:t>
            </a:r>
            <a:r>
              <a:rPr lang="en-US" dirty="0" smtClean="0"/>
              <a:t>/4</a:t>
            </a:r>
            <a:r>
              <a:rPr lang="en-US" baseline="30000" dirty="0" smtClean="0"/>
              <a:t>th</a:t>
            </a:r>
            <a:r>
              <a:rPr lang="en-US" dirty="0" smtClean="0"/>
              <a:t> left ICS and radiation to right – murmur more prominent if </a:t>
            </a:r>
            <a:r>
              <a:rPr lang="en-US" dirty="0" err="1" smtClean="0"/>
              <a:t>truncus</a:t>
            </a:r>
            <a:r>
              <a:rPr lang="en-US" dirty="0" smtClean="0"/>
              <a:t> arises chiefly above RV.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systolic /continuous murmur from </a:t>
            </a:r>
            <a:r>
              <a:rPr lang="en-US" dirty="0" err="1" smtClean="0"/>
              <a:t>hypoplastic</a:t>
            </a:r>
            <a:r>
              <a:rPr lang="en-US" dirty="0" smtClean="0"/>
              <a:t> </a:t>
            </a:r>
            <a:r>
              <a:rPr lang="en-US" dirty="0" err="1" smtClean="0"/>
              <a:t>pulmonarya</a:t>
            </a:r>
            <a:r>
              <a:rPr lang="en-US" dirty="0" smtClean="0"/>
              <a:t> arteries.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EDM of </a:t>
            </a:r>
            <a:r>
              <a:rPr lang="en-US" dirty="0" err="1" smtClean="0"/>
              <a:t>truncal</a:t>
            </a:r>
            <a:r>
              <a:rPr lang="en-US" dirty="0" smtClean="0"/>
              <a:t> regurgitation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Flow MDM across mitral valve.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TAPVC-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1. ESM of pulmonary area</a:t>
            </a:r>
          </a:p>
          <a:p>
            <a:pPr>
              <a:buNone/>
            </a:pPr>
            <a:r>
              <a:rPr lang="en-US" dirty="0" smtClean="0"/>
              <a:t>2. Flow MDM at tricuspid valve</a:t>
            </a:r>
          </a:p>
          <a:p>
            <a:pPr>
              <a:buNone/>
            </a:pPr>
            <a:r>
              <a:rPr lang="en-US" dirty="0" smtClean="0"/>
              <a:t>3. Continuous murmur – compression of vertical vein/ flow across venous confluence/vertical vein /</a:t>
            </a:r>
            <a:r>
              <a:rPr lang="en-US" dirty="0" err="1" smtClean="0"/>
              <a:t>inominate</a:t>
            </a:r>
            <a:r>
              <a:rPr lang="en-US" dirty="0" smtClean="0"/>
              <a:t> vein.</a:t>
            </a:r>
          </a:p>
          <a:p>
            <a:pPr>
              <a:buNone/>
            </a:pPr>
            <a:r>
              <a:rPr lang="en-US" dirty="0" smtClean="0"/>
              <a:t>4. With PAH – pulmonary ejection sound, graham steel murmur , hypertensive TR 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EBSTEINS</a:t>
            </a:r>
            <a:r>
              <a:rPr lang="en-US" dirty="0" smtClean="0"/>
              <a:t> – low pressure TR murmur(early systolic decrescendo murmur) near to the apex </a:t>
            </a:r>
            <a:r>
              <a:rPr lang="en-US" dirty="0" err="1" smtClean="0"/>
              <a:t>doesnot</a:t>
            </a:r>
            <a:r>
              <a:rPr lang="en-US" dirty="0" smtClean="0"/>
              <a:t> vary with respiration.  In neonates it is </a:t>
            </a:r>
            <a:r>
              <a:rPr lang="en-US" dirty="0" err="1" smtClean="0"/>
              <a:t>holosystolic</a:t>
            </a:r>
            <a:r>
              <a:rPr lang="en-US" dirty="0" smtClean="0"/>
              <a:t> .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PSM of AV valve regurgitation- AVSD ,D-TGA</a:t>
            </a:r>
          </a:p>
          <a:p>
            <a:r>
              <a:rPr lang="en-US" b="1" dirty="0" smtClean="0"/>
              <a:t>Cyanosis with long murmur-</a:t>
            </a:r>
          </a:p>
          <a:p>
            <a:r>
              <a:rPr lang="en-US" dirty="0" smtClean="0"/>
              <a:t>1.TOF with ECD ,severe MR</a:t>
            </a:r>
          </a:p>
          <a:p>
            <a:r>
              <a:rPr lang="en-US" dirty="0" smtClean="0"/>
              <a:t>2.DORV +VSD+PS with RESTRICTIVE VSD</a:t>
            </a:r>
          </a:p>
          <a:p>
            <a:r>
              <a:rPr lang="en-US" dirty="0" smtClean="0"/>
              <a:t>3.L TGA +</a:t>
            </a:r>
            <a:r>
              <a:rPr lang="en-US" dirty="0" err="1" smtClean="0"/>
              <a:t>vsd+ps</a:t>
            </a:r>
            <a:r>
              <a:rPr lang="en-US" dirty="0" smtClean="0"/>
              <a:t> with AV regurgitation</a:t>
            </a:r>
          </a:p>
          <a:p>
            <a:r>
              <a:rPr lang="en-US" dirty="0" smtClean="0"/>
              <a:t>4.SV with restrictive </a:t>
            </a:r>
            <a:r>
              <a:rPr lang="en-US" dirty="0" err="1" smtClean="0"/>
              <a:t>buolboventricular</a:t>
            </a:r>
            <a:r>
              <a:rPr lang="en-US" dirty="0" smtClean="0"/>
              <a:t> foramen with PS</a:t>
            </a:r>
          </a:p>
          <a:p>
            <a:r>
              <a:rPr lang="en-US" dirty="0" smtClean="0"/>
              <a:t>5.EISENMENGER with severe TR</a:t>
            </a:r>
          </a:p>
          <a:p>
            <a:r>
              <a:rPr lang="en-US" dirty="0" smtClean="0"/>
              <a:t>6. TA + restrictive VSD + PS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Continuous murmur occurs in low PBF group (especially pulmonary </a:t>
            </a:r>
            <a:r>
              <a:rPr lang="en-US" dirty="0" err="1" smtClean="0"/>
              <a:t>atresia</a:t>
            </a:r>
            <a:r>
              <a:rPr lang="en-US" dirty="0" smtClean="0"/>
              <a:t>)—in second left space due to patent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and in lung fields due to </a:t>
            </a:r>
            <a:r>
              <a:rPr lang="en-US" dirty="0" err="1" smtClean="0"/>
              <a:t>aortopulmonary</a:t>
            </a:r>
            <a:r>
              <a:rPr lang="en-US" dirty="0" smtClean="0"/>
              <a:t> collaterals. </a:t>
            </a:r>
          </a:p>
          <a:p>
            <a:r>
              <a:rPr lang="en-US" dirty="0" smtClean="0"/>
              <a:t>Venous hum persisting despite occlusion of right jugular vein is characteristic of the classical </a:t>
            </a:r>
            <a:r>
              <a:rPr lang="en-US" dirty="0" err="1" smtClean="0"/>
              <a:t>supracardiac</a:t>
            </a:r>
            <a:r>
              <a:rPr lang="en-US" dirty="0" smtClean="0"/>
              <a:t> variety of TAPVD due to the increased superior vena </a:t>
            </a:r>
            <a:r>
              <a:rPr lang="en-US" dirty="0" err="1" smtClean="0"/>
              <a:t>caval</a:t>
            </a:r>
            <a:r>
              <a:rPr lang="en-US" dirty="0" smtClean="0"/>
              <a:t> flow.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RECURRENT LRTI in CYANOTIC CHD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ADMIXTURE PHYSIOLOGY</a:t>
            </a:r>
          </a:p>
          <a:p>
            <a:r>
              <a:rPr lang="en-US" dirty="0" smtClean="0"/>
              <a:t>POST OP CENTRAL SHUNTS</a:t>
            </a:r>
          </a:p>
          <a:p>
            <a:r>
              <a:rPr lang="en-US" dirty="0" smtClean="0"/>
              <a:t>TOF with pulmonary </a:t>
            </a:r>
            <a:r>
              <a:rPr lang="en-US" dirty="0" err="1" smtClean="0"/>
              <a:t>atresia</a:t>
            </a:r>
            <a:r>
              <a:rPr lang="en-US" dirty="0" smtClean="0"/>
              <a:t> with large MAPCAS</a:t>
            </a:r>
          </a:p>
          <a:p>
            <a:r>
              <a:rPr lang="en-US" dirty="0" smtClean="0"/>
              <a:t>D TGA with VSD without PS</a:t>
            </a:r>
          </a:p>
          <a:p>
            <a:r>
              <a:rPr lang="en-US" dirty="0" smtClean="0"/>
              <a:t>TOF with absent pulmonary valve.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Inspection /</a:t>
            </a:r>
            <a:r>
              <a:rPr lang="en-US" sz="5400" dirty="0" err="1" smtClean="0"/>
              <a:t>palpatory</a:t>
            </a:r>
            <a:r>
              <a:rPr lang="en-US" sz="5400" dirty="0" smtClean="0"/>
              <a:t> findings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11165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CCHD with ↓  PB Flow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103584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CCHD with ↑ P B Flow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2514600"/>
            <a:ext cx="4497388" cy="38457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Cyanosis &amp; clubbing</a:t>
            </a: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polycythemia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Quiet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precordium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inspection &amp; palpation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Harrisons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sulcus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or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precordial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bulge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Apex well within limits if visible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palpable sounds or thrills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498975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Sickly underweight individual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Cyanosis &amp; clubbing -mild to moderate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Severe PHT,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Eisenmenger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modifies findings</a:t>
            </a:r>
          </a:p>
          <a:p>
            <a:endParaRPr lang="en-US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Harrisson’s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sulcus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precordial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bulge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Active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precordium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RV, LV, PA pulsations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Obvious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cardiomegaly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dirty="0" smtClean="0"/>
              <a:t>Active </a:t>
            </a:r>
            <a:r>
              <a:rPr lang="en-US" dirty="0" err="1" smtClean="0"/>
              <a:t>precordium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RV impulse – </a:t>
            </a:r>
            <a:r>
              <a:rPr lang="en-US" sz="2000" dirty="0" smtClean="0"/>
              <a:t>DORV, TAPVR, TGA VSD PS</a:t>
            </a:r>
          </a:p>
          <a:p>
            <a:endParaRPr lang="en-US" dirty="0" smtClean="0"/>
          </a:p>
          <a:p>
            <a:r>
              <a:rPr lang="en-US" dirty="0" smtClean="0"/>
              <a:t>LV Impulse – </a:t>
            </a:r>
            <a:r>
              <a:rPr lang="en-US" sz="2000" dirty="0" smtClean="0"/>
              <a:t>Single ventricle, AVSD-AV </a:t>
            </a:r>
            <a:r>
              <a:rPr lang="en-US" sz="2000" dirty="0" err="1" smtClean="0"/>
              <a:t>regurg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Palpable second sound</a:t>
            </a:r>
            <a:r>
              <a:rPr lang="en-US" sz="2800" dirty="0" smtClean="0"/>
              <a:t> / </a:t>
            </a:r>
            <a:r>
              <a:rPr lang="en-US" dirty="0" smtClean="0"/>
              <a:t>Thrills rare</a:t>
            </a:r>
            <a:endParaRPr lang="en-IN" dirty="0" smtClean="0"/>
          </a:p>
          <a:p>
            <a:pPr>
              <a:buFont typeface="Wingdings" pitchFamily="2" charset="2"/>
              <a:buNone/>
            </a:pPr>
            <a:endParaRPr lang="en-IN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/>
              <a:t>Auscultatory</a:t>
            </a:r>
            <a:r>
              <a:rPr lang="en-US" sz="5400" dirty="0" smtClean="0"/>
              <a:t> findings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593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CCHD with ↓  PB Flow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CCHD with ↑ P B Flow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first heart sound</a:t>
            </a:r>
          </a:p>
          <a:p>
            <a:r>
              <a:rPr lang="en-US" dirty="0" smtClean="0"/>
              <a:t>Single second heart sound</a:t>
            </a:r>
          </a:p>
          <a:p>
            <a:r>
              <a:rPr lang="en-US" dirty="0" err="1" smtClean="0"/>
              <a:t>Pulm</a:t>
            </a:r>
            <a:r>
              <a:rPr lang="en-US" dirty="0" smtClean="0"/>
              <a:t> component inaudible</a:t>
            </a:r>
          </a:p>
          <a:p>
            <a:endParaRPr lang="en-US" dirty="0" smtClean="0"/>
          </a:p>
          <a:p>
            <a:r>
              <a:rPr lang="en-US" dirty="0" err="1" smtClean="0"/>
              <a:t>Stenotic</a:t>
            </a:r>
            <a:r>
              <a:rPr lang="en-US" dirty="0" smtClean="0"/>
              <a:t> pulmonary murmur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slightly after S1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stops short of S2</a:t>
            </a:r>
          </a:p>
          <a:p>
            <a:r>
              <a:rPr lang="en-US" dirty="0" smtClean="0"/>
              <a:t>Other murmurs 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ductal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 MAPCA/ AR </a:t>
            </a:r>
            <a:endParaRPr lang="en-IN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Single second heart sound</a:t>
            </a:r>
          </a:p>
          <a:p>
            <a:r>
              <a:rPr lang="en-US" sz="2800" dirty="0" smtClean="0"/>
              <a:t>Loud </a:t>
            </a:r>
            <a:r>
              <a:rPr lang="en-US" sz="2800" dirty="0" err="1" smtClean="0"/>
              <a:t>pulm</a:t>
            </a:r>
            <a:r>
              <a:rPr lang="en-US" sz="2800" dirty="0" smtClean="0"/>
              <a:t> component, if heard</a:t>
            </a:r>
          </a:p>
          <a:p>
            <a:r>
              <a:rPr lang="en-US" sz="2800" dirty="0" smtClean="0"/>
              <a:t>Ejection click – pulmonary/ </a:t>
            </a:r>
            <a:r>
              <a:rPr lang="en-US" sz="2800" dirty="0" err="1" smtClean="0"/>
              <a:t>truncal</a:t>
            </a:r>
            <a:endParaRPr lang="en-US" sz="2800" dirty="0" smtClean="0"/>
          </a:p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flow – ejection murmur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MD murmur -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 no severe PHT/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Eisenmenger</a:t>
            </a:r>
            <a:endParaRPr lang="en-US" sz="2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PR/ TR murmurs may dominate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&amp; fro murmurs in- 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Truncus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 abs PV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syndr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MR murmur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complex AVSD /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Atrium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r>
              <a:rPr lang="en-US" sz="4000" dirty="0" smtClean="0"/>
              <a:t>Ejection murmur in </a:t>
            </a:r>
            <a:r>
              <a:rPr lang="en-US" sz="4000" dirty="0" err="1" smtClean="0"/>
              <a:t>Fallot</a:t>
            </a:r>
            <a:r>
              <a:rPr lang="en-US" sz="4000" dirty="0" smtClean="0"/>
              <a:t> physiology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smtClean="0"/>
              <a:t>Length &amp; loudness inversely proportional to severity of </a:t>
            </a:r>
            <a:r>
              <a:rPr lang="en-US" i="1" dirty="0" err="1" smtClean="0"/>
              <a:t>stenosis</a:t>
            </a:r>
            <a:endParaRPr lang="en-US" i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                                  In isolated PVS – the opposite !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u="sng" dirty="0" smtClean="0"/>
              <a:t>Absent murmur</a:t>
            </a:r>
            <a:r>
              <a:rPr lang="en-US" dirty="0" smtClean="0"/>
              <a:t> – </a:t>
            </a:r>
            <a:r>
              <a:rPr lang="en-US" sz="2400" i="1" dirty="0" smtClean="0"/>
              <a:t>acquired </a:t>
            </a:r>
            <a:r>
              <a:rPr lang="en-US" sz="2400" i="1" dirty="0" err="1" smtClean="0"/>
              <a:t>pulm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atresia</a:t>
            </a:r>
            <a:endParaRPr lang="en-US" sz="2400" i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                                 - MAPCA murmur over back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                                 - soft </a:t>
            </a:r>
            <a:r>
              <a:rPr lang="en-US" sz="2400" i="1" dirty="0" err="1" smtClean="0"/>
              <a:t>ductal</a:t>
            </a:r>
            <a:r>
              <a:rPr lang="en-US" sz="2400" i="1" dirty="0" smtClean="0"/>
              <a:t> murmur (tortuous)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i="1" dirty="0" smtClean="0"/>
          </a:p>
          <a:p>
            <a:pPr>
              <a:lnSpc>
                <a:spcPct val="90000"/>
              </a:lnSpc>
            </a:pPr>
            <a:r>
              <a:rPr lang="en-US" b="1" u="sng" dirty="0" smtClean="0"/>
              <a:t>To &amp; Fro</a:t>
            </a:r>
            <a:r>
              <a:rPr lang="en-US" dirty="0" smtClean="0"/>
              <a:t> – </a:t>
            </a:r>
            <a:r>
              <a:rPr lang="en-US" i="1" dirty="0" smtClean="0"/>
              <a:t>Aortic </a:t>
            </a:r>
            <a:r>
              <a:rPr lang="en-US" i="1" dirty="0" err="1" smtClean="0"/>
              <a:t>regurg</a:t>
            </a:r>
            <a:r>
              <a:rPr lang="en-US" i="1" dirty="0" smtClean="0"/>
              <a:t> / Abs PV syndrome</a:t>
            </a:r>
            <a:endParaRPr lang="en-IN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r>
              <a:rPr lang="en-US" b="1" dirty="0" smtClean="0"/>
              <a:t>Physiology</a:t>
            </a:r>
          </a:p>
          <a:p>
            <a:pPr>
              <a:buNone/>
            </a:pPr>
            <a:r>
              <a:rPr lang="en-US" dirty="0" smtClean="0"/>
              <a:t>• Pulmonary circulation—flow, pressure, resistance</a:t>
            </a:r>
          </a:p>
          <a:p>
            <a:pPr>
              <a:buNone/>
            </a:pPr>
            <a:r>
              <a:rPr lang="en-US" dirty="0" smtClean="0"/>
              <a:t>• Systemic circulation—oxygen saturation, cardiac output, blood pressure, resistance</a:t>
            </a:r>
          </a:p>
          <a:p>
            <a:pPr>
              <a:buNone/>
            </a:pPr>
            <a:r>
              <a:rPr lang="en-US" dirty="0" smtClean="0"/>
              <a:t>• Ventricular function</a:t>
            </a:r>
          </a:p>
          <a:p>
            <a:pPr>
              <a:buNone/>
            </a:pPr>
            <a:r>
              <a:rPr lang="en-US" dirty="0" smtClean="0"/>
              <a:t>• Venous pressures—systemic/pulmonary</a:t>
            </a:r>
          </a:p>
          <a:p>
            <a:pPr>
              <a:buNone/>
            </a:pPr>
            <a:r>
              <a:rPr lang="en-US" dirty="0" smtClean="0"/>
              <a:t>• Any obstruction to circulation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Ductus</a:t>
            </a:r>
            <a:r>
              <a:rPr lang="en-US" dirty="0" smtClean="0"/>
              <a:t> dependent or not</a:t>
            </a:r>
          </a:p>
          <a:p>
            <a:pPr>
              <a:buNone/>
            </a:pPr>
            <a:r>
              <a:rPr lang="en-US" dirty="0" smtClean="0"/>
              <a:t>• Any compensatory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Salient clinical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TOF</a:t>
            </a:r>
            <a:r>
              <a:rPr lang="en-US" sz="2400" dirty="0" smtClean="0"/>
              <a:t>: Cyanosis proportional to RVOT obstruction</a:t>
            </a:r>
          </a:p>
          <a:p>
            <a:r>
              <a:rPr lang="en-US" sz="2000" dirty="0" smtClean="0"/>
              <a:t>RV apex, </a:t>
            </a:r>
            <a:r>
              <a:rPr lang="en-US" sz="2000" dirty="0" err="1" smtClean="0"/>
              <a:t>parasternal</a:t>
            </a:r>
            <a:r>
              <a:rPr lang="en-US" sz="2000" dirty="0" smtClean="0"/>
              <a:t> heave </a:t>
            </a:r>
            <a:endParaRPr lang="en-US" sz="2400" dirty="0" smtClean="0"/>
          </a:p>
          <a:p>
            <a:r>
              <a:rPr lang="en-US" sz="2000" dirty="0" err="1" smtClean="0"/>
              <a:t>Precordium</a:t>
            </a:r>
            <a:r>
              <a:rPr lang="en-US" sz="2000" dirty="0" smtClean="0"/>
              <a:t> is quiet. </a:t>
            </a:r>
          </a:p>
          <a:p>
            <a:r>
              <a:rPr lang="en-US" sz="2000" dirty="0" smtClean="0"/>
              <a:t>S1 is normal, while S2 is single due to a faint </a:t>
            </a:r>
            <a:r>
              <a:rPr lang="en-US" sz="1800" dirty="0" smtClean="0"/>
              <a:t>P2</a:t>
            </a:r>
          </a:p>
          <a:p>
            <a:r>
              <a:rPr lang="en-US" sz="2000" dirty="0" smtClean="0"/>
              <a:t>Ejection systolic murmur at Left upper </a:t>
            </a:r>
            <a:r>
              <a:rPr lang="en-US" sz="2000" dirty="0" err="1" smtClean="0"/>
              <a:t>sternal</a:t>
            </a:r>
            <a:r>
              <a:rPr lang="en-US" sz="2000" dirty="0" smtClean="0"/>
              <a:t> edge, The murmur disappears during a spell.</a:t>
            </a:r>
          </a:p>
          <a:p>
            <a:r>
              <a:rPr lang="en-US" sz="2000" dirty="0" smtClean="0"/>
              <a:t> An aortic ejection click due to the dilated ascending aorta may be heard over the apex.</a:t>
            </a:r>
          </a:p>
          <a:p>
            <a:r>
              <a:rPr lang="en-US" sz="2000" dirty="0" smtClean="0"/>
              <a:t> A continuous murmur below the left clavicle denotes a patent </a:t>
            </a:r>
            <a:r>
              <a:rPr lang="en-US" sz="2000" dirty="0" err="1" smtClean="0"/>
              <a:t>ductus</a:t>
            </a:r>
            <a:r>
              <a:rPr lang="en-US" sz="2000" dirty="0" smtClean="0"/>
              <a:t> </a:t>
            </a:r>
            <a:r>
              <a:rPr lang="en-US" sz="2000" dirty="0" err="1" smtClean="0"/>
              <a:t>arteriosus</a:t>
            </a:r>
            <a:r>
              <a:rPr lang="en-US" sz="2000" dirty="0" smtClean="0"/>
              <a:t> (PDA). </a:t>
            </a:r>
          </a:p>
          <a:p>
            <a:r>
              <a:rPr lang="en-US" sz="2000" dirty="0" smtClean="0"/>
              <a:t>A more widely heard continuous murmur, especially over the back, is due to systemic-pulmonary collaterals.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TOF with PA</a:t>
            </a:r>
            <a:r>
              <a:rPr lang="en-US" sz="2400" dirty="0" smtClean="0"/>
              <a:t>: Single S2 but soft murmur sometimes continuous from the MAPCAS. Occasionally CCF.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1534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914399"/>
          <a:ext cx="8229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95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PINK  TOF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DCRV</a:t>
                      </a:r>
                      <a:endParaRPr lang="en-US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r>
                        <a:rPr lang="en-US" dirty="0" smtClean="0"/>
                        <a:t>SPELLS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r>
                        <a:rPr lang="en-US" dirty="0" smtClean="0"/>
                        <a:t>JVP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 prominence</a:t>
                      </a:r>
                      <a:endParaRPr lang="en-US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SINGLE, P2 intensity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WIDE VARIABLE SPLIT, P2 -</a:t>
                      </a:r>
                      <a:r>
                        <a:rPr lang="en-US" baseline="0" dirty="0" smtClean="0"/>
                        <a:t> N</a:t>
                      </a:r>
                      <a:endParaRPr lang="en-US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OF MURMUR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/3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/5th</a:t>
                      </a:r>
                      <a:endParaRPr lang="en-US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r>
                        <a:rPr lang="en-US" dirty="0" smtClean="0"/>
                        <a:t>With inspiration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endParaRPr lang="en-US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amylnitrate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No change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3"/>
          <a:ext cx="8229600" cy="6324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03514">
                <a:tc>
                  <a:txBody>
                    <a:bodyPr/>
                    <a:lstStyle/>
                    <a:p>
                      <a:r>
                        <a:rPr lang="en-US" dirty="0" smtClean="0"/>
                        <a:t>ASD with 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ASD with EISENMENGER</a:t>
                      </a:r>
                      <a:endParaRPr lang="en-US" dirty="0"/>
                    </a:p>
                  </a:txBody>
                  <a:tcPr/>
                </a:tc>
              </a:tr>
              <a:tr h="9035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Inceased</a:t>
                      </a:r>
                      <a:r>
                        <a:rPr lang="en-US" dirty="0" smtClean="0"/>
                        <a:t>    A   in JVP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3514">
                <a:tc>
                  <a:txBody>
                    <a:bodyPr/>
                    <a:lstStyle/>
                    <a:p>
                      <a:r>
                        <a:rPr lang="en-US" dirty="0" smtClean="0"/>
                        <a:t>Left </a:t>
                      </a:r>
                      <a:r>
                        <a:rPr lang="en-US" dirty="0" err="1" smtClean="0"/>
                        <a:t>parasternal</a:t>
                      </a:r>
                      <a:r>
                        <a:rPr lang="en-US" baseline="0" dirty="0" smtClean="0"/>
                        <a:t> heave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</a:t>
                      </a:r>
                      <a:r>
                        <a:rPr lang="en-US" baseline="0" dirty="0" smtClean="0"/>
                        <a:t> ESM across PA</a:t>
                      </a:r>
                      <a:endParaRPr lang="en-US" dirty="0"/>
                    </a:p>
                  </a:txBody>
                  <a:tcPr/>
                </a:tc>
              </a:tr>
              <a:tr h="903514">
                <a:tc>
                  <a:txBody>
                    <a:bodyPr/>
                    <a:lstStyle/>
                    <a:p>
                      <a:r>
                        <a:rPr lang="en-US" dirty="0" smtClean="0"/>
                        <a:t>No MDM across</a:t>
                      </a:r>
                      <a:r>
                        <a:rPr lang="en-US" baseline="0" dirty="0" smtClean="0"/>
                        <a:t> TRICUSPID VALVE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tricuspid MDM  decreases</a:t>
                      </a:r>
                      <a:endParaRPr lang="en-US" dirty="0"/>
                    </a:p>
                  </a:txBody>
                  <a:tcPr/>
                </a:tc>
              </a:tr>
              <a:tr h="903514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loud 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PEC</a:t>
                      </a:r>
                      <a:r>
                        <a:rPr lang="en-US" baseline="0" dirty="0" smtClean="0"/>
                        <a:t> , RVS4</a:t>
                      </a:r>
                      <a:endParaRPr lang="en-US" dirty="0"/>
                    </a:p>
                  </a:txBody>
                  <a:tcPr/>
                </a:tc>
              </a:tr>
              <a:tr h="903514">
                <a:tc>
                  <a:txBody>
                    <a:bodyPr/>
                    <a:lstStyle/>
                    <a:p>
                      <a:r>
                        <a:rPr lang="en-US" dirty="0" smtClean="0"/>
                        <a:t>No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ICS pulsation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s3</a:t>
                      </a:r>
                      <a:endParaRPr lang="en-US" dirty="0"/>
                    </a:p>
                  </a:txBody>
                  <a:tcPr/>
                </a:tc>
              </a:tr>
              <a:tr h="9035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r>
                        <a:rPr lang="en-US" baseline="0" dirty="0" smtClean="0"/>
                        <a:t> PR, TR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Tricuspid </a:t>
            </a:r>
            <a:r>
              <a:rPr lang="en-US" sz="2800" b="1" dirty="0" err="1" smtClean="0">
                <a:solidFill>
                  <a:srgbClr val="C00000"/>
                </a:solidFill>
              </a:rPr>
              <a:t>atresia</a:t>
            </a:r>
            <a:r>
              <a:rPr lang="en-US" sz="2800" dirty="0" smtClean="0"/>
              <a:t>: LV impulse, S2 single, </a:t>
            </a:r>
            <a:r>
              <a:rPr lang="en-US" sz="2800" dirty="0" err="1" smtClean="0"/>
              <a:t>Holosystolic</a:t>
            </a:r>
            <a:r>
              <a:rPr lang="en-US" sz="2800" dirty="0" smtClean="0"/>
              <a:t> murmur along left </a:t>
            </a:r>
            <a:r>
              <a:rPr lang="en-US" sz="2800" dirty="0" err="1" smtClean="0"/>
              <a:t>sternal</a:t>
            </a:r>
            <a:r>
              <a:rPr lang="en-US" sz="2800" dirty="0" smtClean="0"/>
              <a:t> edge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TGA with VSD and PS or DORV with PS- </a:t>
            </a:r>
            <a:r>
              <a:rPr lang="en-US" sz="2800" dirty="0" smtClean="0"/>
              <a:t>TOF picture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 TGA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Intense cyanosis from birth.</a:t>
            </a:r>
          </a:p>
          <a:p>
            <a:r>
              <a:rPr lang="en-US" sz="2400" b="1" dirty="0" smtClean="0"/>
              <a:t>Spells can occur, squatting is rare.</a:t>
            </a:r>
          </a:p>
          <a:p>
            <a:r>
              <a:rPr lang="en-US" sz="2400" b="1" dirty="0" smtClean="0"/>
              <a:t>h/s/o  CHF during newborn period.</a:t>
            </a:r>
          </a:p>
          <a:p>
            <a:r>
              <a:rPr lang="en-US" sz="2400" b="1" dirty="0" smtClean="0"/>
              <a:t>Loud palpable A 2 at left </a:t>
            </a:r>
            <a:r>
              <a:rPr lang="en-US" sz="2400" b="1" dirty="0" err="1" smtClean="0"/>
              <a:t>sternal</a:t>
            </a:r>
            <a:r>
              <a:rPr lang="en-US" sz="2400" b="1" dirty="0" smtClean="0"/>
              <a:t> border,</a:t>
            </a:r>
          </a:p>
          <a:p>
            <a:r>
              <a:rPr lang="en-US" sz="2400" b="1" dirty="0" smtClean="0"/>
              <a:t> flow murmur  in transposed aorta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D-TGA with IVS- </a:t>
            </a:r>
            <a:r>
              <a:rPr lang="en-US" sz="2400" dirty="0" smtClean="0"/>
              <a:t>CYANOSIS and </a:t>
            </a:r>
            <a:r>
              <a:rPr lang="en-US" sz="2400" dirty="0" err="1" smtClean="0"/>
              <a:t>tachypnea</a:t>
            </a:r>
            <a:r>
              <a:rPr lang="en-US" sz="2400" dirty="0" smtClean="0"/>
              <a:t>, S2 single and loud, soft or absent MURMUR.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D-TGA with VSD- </a:t>
            </a:r>
            <a:r>
              <a:rPr lang="en-US" sz="2400" dirty="0" smtClean="0"/>
              <a:t>presents with cardiac failure, subtle cyanosis  and </a:t>
            </a:r>
            <a:r>
              <a:rPr lang="en-US" sz="2400" dirty="0" err="1" smtClean="0"/>
              <a:t>holo</a:t>
            </a:r>
            <a:r>
              <a:rPr lang="en-US" sz="2400" dirty="0" smtClean="0"/>
              <a:t> systolic VSD murmur.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L-TGA</a:t>
            </a:r>
            <a:r>
              <a:rPr lang="en-US" sz="2800" dirty="0" smtClean="0"/>
              <a:t>- physiologically corrected so can be asymptomatic but may have associated lesions like VSD, EBSTEIN’S, PS, WPW syndrome etc.</a:t>
            </a:r>
          </a:p>
          <a:p>
            <a:r>
              <a:rPr lang="en-US" sz="2800" dirty="0" smtClean="0"/>
              <a:t>loud, single second heart sound (S2) at the left second </a:t>
            </a:r>
            <a:r>
              <a:rPr lang="en-US" sz="2800" dirty="0" err="1" smtClean="0"/>
              <a:t>intercostal</a:t>
            </a:r>
            <a:r>
              <a:rPr lang="en-US" sz="2800" dirty="0" smtClean="0"/>
              <a:t> space, </a:t>
            </a:r>
            <a:r>
              <a:rPr lang="en-US" sz="2800" dirty="0" err="1" smtClean="0"/>
              <a:t>vsd</a:t>
            </a:r>
            <a:r>
              <a:rPr lang="en-US" sz="2800" dirty="0" smtClean="0"/>
              <a:t> murmur.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DORV without PS </a:t>
            </a:r>
            <a:r>
              <a:rPr lang="en-US" dirty="0" smtClean="0"/>
              <a:t>is like VSD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DORV+ TGA- Sub arterial VSD</a:t>
            </a:r>
            <a:r>
              <a:rPr lang="en-US" dirty="0" smtClean="0"/>
              <a:t>, Cardiac Failure, Loud ESM, left sided obstructive lesions are common.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TAPVR-</a:t>
            </a:r>
            <a:r>
              <a:rPr lang="en-US" sz="2400" dirty="0" smtClean="0"/>
              <a:t> L-R shunt with Cardiac failure features, variable cyanosis depending on the obstruction.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Truncus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arteriosus</a:t>
            </a:r>
            <a:r>
              <a:rPr lang="en-US" b="1" dirty="0" smtClean="0">
                <a:solidFill>
                  <a:srgbClr val="C00000"/>
                </a:solidFill>
              </a:rPr>
              <a:t>- </a:t>
            </a:r>
            <a:r>
              <a:rPr lang="en-US" dirty="0" smtClean="0"/>
              <a:t>in neonates murmur and mild cyanosis,  later develops Cardiac failure, </a:t>
            </a:r>
          </a:p>
          <a:p>
            <a:r>
              <a:rPr lang="en-US" dirty="0" smtClean="0"/>
              <a:t>Large volume pulse, </a:t>
            </a:r>
            <a:r>
              <a:rPr lang="en-US" dirty="0" err="1" smtClean="0"/>
              <a:t>Hyperdynamic</a:t>
            </a:r>
            <a:r>
              <a:rPr lang="en-US" dirty="0" smtClean="0"/>
              <a:t> </a:t>
            </a:r>
            <a:r>
              <a:rPr lang="en-US" dirty="0" err="1" smtClean="0"/>
              <a:t>precordium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Precordial</a:t>
            </a:r>
            <a:r>
              <a:rPr lang="en-US" dirty="0" smtClean="0"/>
              <a:t> bulge occurs due to right ventricular enlargement and hypertrophy. </a:t>
            </a:r>
          </a:p>
          <a:p>
            <a:r>
              <a:rPr lang="en-US" dirty="0" smtClean="0"/>
              <a:t>normal to loud S1. Systolic click from </a:t>
            </a:r>
            <a:r>
              <a:rPr lang="en-US" dirty="0" err="1" smtClean="0"/>
              <a:t>truncal</a:t>
            </a:r>
            <a:r>
              <a:rPr lang="en-US" dirty="0" smtClean="0"/>
              <a:t> valve, single S2, </a:t>
            </a:r>
          </a:p>
          <a:p>
            <a:r>
              <a:rPr lang="en-US" dirty="0" smtClean="0"/>
              <a:t>Systolic ejection murmur with or without a thrill from pulmonary artery </a:t>
            </a:r>
            <a:r>
              <a:rPr lang="en-US" dirty="0" err="1" smtClean="0"/>
              <a:t>stenosis</a:t>
            </a:r>
            <a:r>
              <a:rPr lang="en-US" dirty="0" smtClean="0"/>
              <a:t> or </a:t>
            </a:r>
            <a:r>
              <a:rPr lang="en-US" dirty="0" err="1" smtClean="0"/>
              <a:t>truncal</a:t>
            </a:r>
            <a:r>
              <a:rPr lang="en-US" dirty="0" smtClean="0"/>
              <a:t> valve </a:t>
            </a:r>
            <a:r>
              <a:rPr lang="en-US" dirty="0" err="1" smtClean="0"/>
              <a:t>stenosis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early diastolic decrescendo murmur - </a:t>
            </a:r>
            <a:r>
              <a:rPr lang="en-US" dirty="0" err="1" smtClean="0"/>
              <a:t>truncal</a:t>
            </a:r>
            <a:r>
              <a:rPr lang="en-US" dirty="0" smtClean="0"/>
              <a:t> valve regurgitation.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Ebstein’s</a:t>
            </a:r>
            <a:r>
              <a:rPr lang="en-US" sz="2400" dirty="0" smtClean="0"/>
              <a:t>- depends on degree of displacement of Tricuspid Valve, can be mild till teenage or severe with cyanosis in neonate.</a:t>
            </a:r>
          </a:p>
          <a:p>
            <a:r>
              <a:rPr lang="en-US" sz="2400" dirty="0" smtClean="0"/>
              <a:t>Left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ICS pulsation, absent RV inflow pulsations</a:t>
            </a:r>
          </a:p>
          <a:p>
            <a:r>
              <a:rPr lang="en-US" sz="2400" dirty="0" smtClean="0"/>
              <a:t>Enlarged RA</a:t>
            </a:r>
          </a:p>
          <a:p>
            <a:r>
              <a:rPr lang="en-US" sz="2400" dirty="0" smtClean="0"/>
              <a:t>JVP – normal </a:t>
            </a:r>
          </a:p>
          <a:p>
            <a:r>
              <a:rPr lang="en-US" sz="2400" dirty="0" smtClean="0"/>
              <a:t>S1 – widely split, sail sound –loud T1 , </a:t>
            </a:r>
          </a:p>
          <a:p>
            <a:r>
              <a:rPr lang="en-US" sz="2400" dirty="0" smtClean="0"/>
              <a:t>S2- wide split</a:t>
            </a:r>
          </a:p>
          <a:p>
            <a:r>
              <a:rPr lang="en-US" sz="2400" dirty="0" smtClean="0"/>
              <a:t>Opening snap</a:t>
            </a:r>
          </a:p>
          <a:p>
            <a:r>
              <a:rPr lang="en-US" sz="2400" dirty="0" smtClean="0"/>
              <a:t>Low pressure early systolic TR murmur.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Single ventricle</a:t>
            </a:r>
            <a:r>
              <a:rPr lang="en-US" sz="2800" dirty="0" smtClean="0"/>
              <a:t>- with PS- TOF like, without PS-TGA with VSD like</a:t>
            </a:r>
          </a:p>
          <a:p>
            <a:r>
              <a:rPr lang="en-US" sz="2800" b="1" dirty="0" err="1" smtClean="0">
                <a:solidFill>
                  <a:srgbClr val="C00000"/>
                </a:solidFill>
              </a:rPr>
              <a:t>Hypoplastic</a:t>
            </a:r>
            <a:r>
              <a:rPr lang="en-US" sz="2800" b="1" dirty="0" smtClean="0">
                <a:solidFill>
                  <a:srgbClr val="C00000"/>
                </a:solidFill>
              </a:rPr>
              <a:t> left heart syndrome</a:t>
            </a:r>
            <a:r>
              <a:rPr lang="en-US" sz="2800" dirty="0" smtClean="0"/>
              <a:t>-cyanosis and poor perfusion and cardiac failure with non descript murmur.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1106</TotalTime>
  <Words>5311</Words>
  <Application>Microsoft Office PowerPoint</Application>
  <PresentationFormat>On-screen Show (4:3)</PresentationFormat>
  <Paragraphs>773</Paragraphs>
  <Slides>102</Slides>
  <Notes>11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Flow</vt:lpstr>
      <vt:lpstr>APPROACH TO CYANOTIC CONGENITAL HEART DISEASES</vt:lpstr>
      <vt:lpstr>Slide 2</vt:lpstr>
      <vt:lpstr>Slide 3</vt:lpstr>
      <vt:lpstr>Slide 4</vt:lpstr>
      <vt:lpstr>Slide 5</vt:lpstr>
      <vt:lpstr>Slide 6</vt:lpstr>
      <vt:lpstr>OTHER APPROACH</vt:lpstr>
      <vt:lpstr>Slide 8</vt:lpstr>
      <vt:lpstr>Slide 9</vt:lpstr>
      <vt:lpstr>SYMPTOMS</vt:lpstr>
      <vt:lpstr>Symptoms</vt:lpstr>
      <vt:lpstr>Definition </vt:lpstr>
      <vt:lpstr> </vt:lpstr>
      <vt:lpstr>Slide 14</vt:lpstr>
      <vt:lpstr>Slide 15</vt:lpstr>
      <vt:lpstr>Slide 16</vt:lpstr>
      <vt:lpstr>Slide 17</vt:lpstr>
      <vt:lpstr>Pulse oximetry </vt:lpstr>
      <vt:lpstr>Hyperoxia Test</vt:lpstr>
      <vt:lpstr>Hyperoxia Test - Interpretation </vt:lpstr>
      <vt:lpstr>Transient neonatal cyanosis </vt:lpstr>
      <vt:lpstr>Causes of cyanosis in a new born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Symptoms of cyanotic heart diseases</vt:lpstr>
      <vt:lpstr>Slide 31</vt:lpstr>
      <vt:lpstr>Slide 32</vt:lpstr>
      <vt:lpstr>CYANOTIC SPELL </vt:lpstr>
      <vt:lpstr>Cyanotic spell  </vt:lpstr>
      <vt:lpstr>Slide 35</vt:lpstr>
      <vt:lpstr>Slide 36</vt:lpstr>
      <vt:lpstr>Mechanisms of Cyanotic Spell </vt:lpstr>
      <vt:lpstr>Vulnerability of Resp. centre (contd.)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Cyanosis With Failure</vt:lpstr>
      <vt:lpstr>Slide 47</vt:lpstr>
      <vt:lpstr>Slide 48</vt:lpstr>
      <vt:lpstr>Slide 49</vt:lpstr>
      <vt:lpstr>Physical Findings</vt:lpstr>
      <vt:lpstr>Slide 51</vt:lpstr>
      <vt:lpstr>Slide 52</vt:lpstr>
      <vt:lpstr>Slide 53</vt:lpstr>
      <vt:lpstr>PULSE </vt:lpstr>
      <vt:lpstr>Slide 55</vt:lpstr>
      <vt:lpstr>Pulse</vt:lpstr>
      <vt:lpstr>JVP</vt:lpstr>
      <vt:lpstr>Slide 58</vt:lpstr>
      <vt:lpstr>Slide 59</vt:lpstr>
      <vt:lpstr>Precordium </vt:lpstr>
      <vt:lpstr>VENTRICULAR DOMINENCE</vt:lpstr>
      <vt:lpstr>Slide 62</vt:lpstr>
      <vt:lpstr>Slide 63</vt:lpstr>
      <vt:lpstr>PULSATIONS</vt:lpstr>
      <vt:lpstr>Slide 65</vt:lpstr>
      <vt:lpstr>Slide 66</vt:lpstr>
      <vt:lpstr>Slide 67</vt:lpstr>
      <vt:lpstr>Slide 68</vt:lpstr>
      <vt:lpstr>Auscultation</vt:lpstr>
      <vt:lpstr>Slide 70</vt:lpstr>
      <vt:lpstr>Slide 71</vt:lpstr>
      <vt:lpstr>S1</vt:lpstr>
      <vt:lpstr>S2 </vt:lpstr>
      <vt:lpstr>Slide 74</vt:lpstr>
      <vt:lpstr>Slide 75</vt:lpstr>
      <vt:lpstr>Slide 76</vt:lpstr>
      <vt:lpstr>S3 and S4</vt:lpstr>
      <vt:lpstr>MURMURS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RECURRENT LRTI in CYANOTIC CHD</vt:lpstr>
      <vt:lpstr>Inspection /palpatory findings</vt:lpstr>
      <vt:lpstr>Auscultatory findings</vt:lpstr>
      <vt:lpstr>Ejection murmur in Fallot physiology</vt:lpstr>
      <vt:lpstr>Salient clinical findings</vt:lpstr>
      <vt:lpstr>Slide 91</vt:lpstr>
      <vt:lpstr>Slide 92</vt:lpstr>
      <vt:lpstr>Slide 93</vt:lpstr>
      <vt:lpstr>Slide 94</vt:lpstr>
      <vt:lpstr>D- TGA</vt:lpstr>
      <vt:lpstr>Slide 96</vt:lpstr>
      <vt:lpstr>Slide 97</vt:lpstr>
      <vt:lpstr>Slide 98</vt:lpstr>
      <vt:lpstr>Slide 99</vt:lpstr>
      <vt:lpstr>Common atrium</vt:lpstr>
      <vt:lpstr>Slide 101</vt:lpstr>
      <vt:lpstr>Slide 102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CYANOTIC CONGENITAL HEART DISEASES</dc:title>
  <dc:creator>nagendra</dc:creator>
  <cp:lastModifiedBy>nagendra</cp:lastModifiedBy>
  <cp:revision>51</cp:revision>
  <dcterms:created xsi:type="dcterms:W3CDTF">2016-07-24T14:39:53Z</dcterms:created>
  <dcterms:modified xsi:type="dcterms:W3CDTF">2016-09-08T18:06:08Z</dcterms:modified>
</cp:coreProperties>
</file>