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0"/>
  </p:notesMasterIdLst>
  <p:handoutMasterIdLst>
    <p:handoutMasterId r:id="rId31"/>
  </p:handoutMasterIdLst>
  <p:sldIdLst>
    <p:sldId id="267" r:id="rId5"/>
    <p:sldId id="306" r:id="rId6"/>
    <p:sldId id="307" r:id="rId7"/>
    <p:sldId id="324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44" r:id="rId19"/>
    <p:sldId id="278" r:id="rId20"/>
    <p:sldId id="318" r:id="rId21"/>
    <p:sldId id="283" r:id="rId22"/>
    <p:sldId id="326" r:id="rId23"/>
    <p:sldId id="304" r:id="rId24"/>
    <p:sldId id="337" r:id="rId25"/>
    <p:sldId id="303" r:id="rId26"/>
    <p:sldId id="285" r:id="rId27"/>
    <p:sldId id="320" r:id="rId28"/>
    <p:sldId id="343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65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04" autoAdjust="0"/>
    <p:restoredTop sz="94599" autoAdjust="0"/>
  </p:normalViewPr>
  <p:slideViewPr>
    <p:cSldViewPr>
      <p:cViewPr>
        <p:scale>
          <a:sx n="75" d="100"/>
          <a:sy n="75" d="100"/>
        </p:scale>
        <p:origin x="-672" y="-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9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20752-5313-4798-AC49-D34ED4F41A0E}" type="doc">
      <dgm:prSet loTypeId="urn:microsoft.com/office/officeart/2005/8/layout/chart3" loCatId="cycle" qsTypeId="urn:microsoft.com/office/officeart/2005/8/quickstyle/3d1" qsCatId="3D" csTypeId="urn:microsoft.com/office/officeart/2005/8/colors/colorful5" csCatId="colorful" phldr="1"/>
      <dgm:spPr/>
    </dgm:pt>
    <dgm:pt modelId="{BDE534A2-C67B-4FA5-9886-567726723E05}">
      <dgm:prSet phldrT="[Text]"/>
      <dgm:spPr/>
      <dgm:t>
        <a:bodyPr/>
        <a:lstStyle/>
        <a:p>
          <a:r>
            <a:rPr lang="en-US" dirty="0"/>
            <a:t>BP</a:t>
          </a:r>
        </a:p>
        <a:p>
          <a:r>
            <a:rPr lang="en-US" dirty="0"/>
            <a:t>100/60 </a:t>
          </a:r>
          <a:r>
            <a:rPr lang="en-US" dirty="0" err="1"/>
            <a:t>mmhg</a:t>
          </a:r>
          <a:endParaRPr lang="en-US" dirty="0"/>
        </a:p>
      </dgm:t>
    </dgm:pt>
    <dgm:pt modelId="{048B50E9-4B78-436C-976E-05038A904AFC}" type="parTrans" cxnId="{43485D11-87CD-4E26-B666-F3D8B3B2E35E}">
      <dgm:prSet/>
      <dgm:spPr/>
      <dgm:t>
        <a:bodyPr/>
        <a:lstStyle/>
        <a:p>
          <a:endParaRPr lang="en-US"/>
        </a:p>
      </dgm:t>
    </dgm:pt>
    <dgm:pt modelId="{3334B82E-9B36-4068-A8C3-2D950B0BDE0F}" type="sibTrans" cxnId="{43485D11-87CD-4E26-B666-F3D8B3B2E35E}">
      <dgm:prSet/>
      <dgm:spPr/>
      <dgm:t>
        <a:bodyPr/>
        <a:lstStyle/>
        <a:p>
          <a:endParaRPr lang="en-US"/>
        </a:p>
      </dgm:t>
    </dgm:pt>
    <dgm:pt modelId="{DF7A282B-9C3D-4DEB-B280-BB82780AC46B}">
      <dgm:prSet phldrT="[Text]"/>
      <dgm:spPr/>
      <dgm:t>
        <a:bodyPr/>
        <a:lstStyle/>
        <a:p>
          <a:r>
            <a:rPr lang="en-US" dirty="0"/>
            <a:t>SpO2 96%</a:t>
          </a:r>
        </a:p>
        <a:p>
          <a:r>
            <a:rPr lang="en-US" dirty="0"/>
            <a:t>RR : 26/min</a:t>
          </a:r>
        </a:p>
      </dgm:t>
    </dgm:pt>
    <dgm:pt modelId="{7C0618A5-0470-47A2-864E-ED7F37628A2D}" type="parTrans" cxnId="{80E99B13-50D6-44FA-BEFB-2011516678F4}">
      <dgm:prSet/>
      <dgm:spPr/>
      <dgm:t>
        <a:bodyPr/>
        <a:lstStyle/>
        <a:p>
          <a:endParaRPr lang="en-US"/>
        </a:p>
      </dgm:t>
    </dgm:pt>
    <dgm:pt modelId="{672679F8-C088-4821-A338-BB8CFA325FBD}" type="sibTrans" cxnId="{80E99B13-50D6-44FA-BEFB-2011516678F4}">
      <dgm:prSet/>
      <dgm:spPr/>
      <dgm:t>
        <a:bodyPr/>
        <a:lstStyle/>
        <a:p>
          <a:endParaRPr lang="en-US"/>
        </a:p>
      </dgm:t>
    </dgm:pt>
    <dgm:pt modelId="{923EDCE3-5B3C-4CDD-A08A-42A731280EF7}">
      <dgm:prSet phldrT="[Text]"/>
      <dgm:spPr/>
      <dgm:t>
        <a:bodyPr/>
        <a:lstStyle/>
        <a:p>
          <a:r>
            <a:rPr lang="en-US" dirty="0"/>
            <a:t>PULSE</a:t>
          </a:r>
        </a:p>
        <a:p>
          <a:r>
            <a:rPr lang="en-US" dirty="0"/>
            <a:t>98/min	</a:t>
          </a:r>
        </a:p>
      </dgm:t>
    </dgm:pt>
    <dgm:pt modelId="{0424E361-3A79-478A-ABA1-C73FD6790896}" type="parTrans" cxnId="{6D08C22D-777F-497E-A47E-03A43EBBCFB6}">
      <dgm:prSet/>
      <dgm:spPr/>
      <dgm:t>
        <a:bodyPr/>
        <a:lstStyle/>
        <a:p>
          <a:endParaRPr lang="en-US"/>
        </a:p>
      </dgm:t>
    </dgm:pt>
    <dgm:pt modelId="{5D6E4C36-E8D3-4766-8B44-7ADB7D44EC90}" type="sibTrans" cxnId="{6D08C22D-777F-497E-A47E-03A43EBBCFB6}">
      <dgm:prSet/>
      <dgm:spPr/>
      <dgm:t>
        <a:bodyPr/>
        <a:lstStyle/>
        <a:p>
          <a:endParaRPr lang="en-US"/>
        </a:p>
      </dgm:t>
    </dgm:pt>
    <dgm:pt modelId="{8AF82EB5-B3C4-482F-987B-85A8BB0AE310}">
      <dgm:prSet/>
      <dgm:spPr/>
      <dgm:t>
        <a:bodyPr/>
        <a:lstStyle/>
        <a:p>
          <a:r>
            <a:rPr lang="en-US" dirty="0"/>
            <a:t>TEMP </a:t>
          </a:r>
        </a:p>
        <a:p>
          <a:r>
            <a:rPr lang="en-US" dirty="0"/>
            <a:t>97.5F</a:t>
          </a:r>
        </a:p>
      </dgm:t>
    </dgm:pt>
    <dgm:pt modelId="{BF6A2995-93CC-4022-A161-5C6CE3067585}" type="parTrans" cxnId="{CE4FEFA2-7FEE-409F-A8B9-6C99B77D0B1B}">
      <dgm:prSet/>
      <dgm:spPr/>
      <dgm:t>
        <a:bodyPr/>
        <a:lstStyle/>
        <a:p>
          <a:endParaRPr lang="en-US"/>
        </a:p>
      </dgm:t>
    </dgm:pt>
    <dgm:pt modelId="{61D81125-5AB8-4188-A226-4E18B2704F43}" type="sibTrans" cxnId="{CE4FEFA2-7FEE-409F-A8B9-6C99B77D0B1B}">
      <dgm:prSet/>
      <dgm:spPr/>
      <dgm:t>
        <a:bodyPr/>
        <a:lstStyle/>
        <a:p>
          <a:endParaRPr lang="en-US"/>
        </a:p>
      </dgm:t>
    </dgm:pt>
    <dgm:pt modelId="{E26CC36D-C1B5-4688-896F-8552A7BCB2A1}" type="pres">
      <dgm:prSet presAssocID="{1B120752-5313-4798-AC49-D34ED4F41A0E}" presName="compositeShape" presStyleCnt="0">
        <dgm:presLayoutVars>
          <dgm:chMax val="7"/>
          <dgm:dir/>
          <dgm:resizeHandles val="exact"/>
        </dgm:presLayoutVars>
      </dgm:prSet>
      <dgm:spPr/>
    </dgm:pt>
    <dgm:pt modelId="{34441D20-025D-4499-A42C-5CD6D114476F}" type="pres">
      <dgm:prSet presAssocID="{1B120752-5313-4798-AC49-D34ED4F41A0E}" presName="wedge1" presStyleLbl="node1" presStyleIdx="0" presStyleCnt="4" custLinFactNeighborX="-4339" custLinFactNeighborY="3784"/>
      <dgm:spPr/>
      <dgm:t>
        <a:bodyPr/>
        <a:lstStyle/>
        <a:p>
          <a:endParaRPr lang="en-US"/>
        </a:p>
      </dgm:t>
    </dgm:pt>
    <dgm:pt modelId="{7992C215-A7A2-4426-84B4-9D73B0208B8F}" type="pres">
      <dgm:prSet presAssocID="{1B120752-5313-4798-AC49-D34ED4F41A0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F18D3-6A0C-45CC-9923-8C85667A8633}" type="pres">
      <dgm:prSet presAssocID="{1B120752-5313-4798-AC49-D34ED4F41A0E}" presName="wedge2" presStyleLbl="node1" presStyleIdx="1" presStyleCnt="4" custLinFactNeighborY="-431"/>
      <dgm:spPr/>
      <dgm:t>
        <a:bodyPr/>
        <a:lstStyle/>
        <a:p>
          <a:endParaRPr lang="en-US"/>
        </a:p>
      </dgm:t>
    </dgm:pt>
    <dgm:pt modelId="{B3431BFC-0B76-4D2A-882E-57643634D8A2}" type="pres">
      <dgm:prSet presAssocID="{1B120752-5313-4798-AC49-D34ED4F41A0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0B1D7-01A3-4160-AD4F-38BC2DE60BB6}" type="pres">
      <dgm:prSet presAssocID="{1B120752-5313-4798-AC49-D34ED4F41A0E}" presName="wedge3" presStyleLbl="node1" presStyleIdx="2" presStyleCnt="4"/>
      <dgm:spPr/>
      <dgm:t>
        <a:bodyPr/>
        <a:lstStyle/>
        <a:p>
          <a:endParaRPr lang="en-US"/>
        </a:p>
      </dgm:t>
    </dgm:pt>
    <dgm:pt modelId="{0E8D897F-0FE1-486B-8BB8-FC90DB401398}" type="pres">
      <dgm:prSet presAssocID="{1B120752-5313-4798-AC49-D34ED4F41A0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C241C-D385-4E98-AE9B-32A308BB4D12}" type="pres">
      <dgm:prSet presAssocID="{1B120752-5313-4798-AC49-D34ED4F41A0E}" presName="wedge4" presStyleLbl="node1" presStyleIdx="3" presStyleCnt="4"/>
      <dgm:spPr/>
      <dgm:t>
        <a:bodyPr/>
        <a:lstStyle/>
        <a:p>
          <a:endParaRPr lang="en-US"/>
        </a:p>
      </dgm:t>
    </dgm:pt>
    <dgm:pt modelId="{0B299714-DE84-45BA-968E-A9B9A1EB414A}" type="pres">
      <dgm:prSet presAssocID="{1B120752-5313-4798-AC49-D34ED4F41A0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BAD24-817D-41B3-AC5F-8F869E81085E}" type="presOf" srcId="{DF7A282B-9C3D-4DEB-B280-BB82780AC46B}" destId="{0E8D897F-0FE1-486B-8BB8-FC90DB401398}" srcOrd="1" destOrd="0" presId="urn:microsoft.com/office/officeart/2005/8/layout/chart3"/>
    <dgm:cxn modelId="{993B668E-8A0C-400A-858F-B1F8092049B3}" type="presOf" srcId="{923EDCE3-5B3C-4CDD-A08A-42A731280EF7}" destId="{62AC241C-D385-4E98-AE9B-32A308BB4D12}" srcOrd="0" destOrd="0" presId="urn:microsoft.com/office/officeart/2005/8/layout/chart3"/>
    <dgm:cxn modelId="{6D08C22D-777F-497E-A47E-03A43EBBCFB6}" srcId="{1B120752-5313-4798-AC49-D34ED4F41A0E}" destId="{923EDCE3-5B3C-4CDD-A08A-42A731280EF7}" srcOrd="3" destOrd="0" parTransId="{0424E361-3A79-478A-ABA1-C73FD6790896}" sibTransId="{5D6E4C36-E8D3-4766-8B44-7ADB7D44EC90}"/>
    <dgm:cxn modelId="{80E99B13-50D6-44FA-BEFB-2011516678F4}" srcId="{1B120752-5313-4798-AC49-D34ED4F41A0E}" destId="{DF7A282B-9C3D-4DEB-B280-BB82780AC46B}" srcOrd="2" destOrd="0" parTransId="{7C0618A5-0470-47A2-864E-ED7F37628A2D}" sibTransId="{672679F8-C088-4821-A338-BB8CFA325FBD}"/>
    <dgm:cxn modelId="{D240E2F0-8591-4426-AE52-2029E9A20881}" type="presOf" srcId="{1B120752-5313-4798-AC49-D34ED4F41A0E}" destId="{E26CC36D-C1B5-4688-896F-8552A7BCB2A1}" srcOrd="0" destOrd="0" presId="urn:microsoft.com/office/officeart/2005/8/layout/chart3"/>
    <dgm:cxn modelId="{9FA45975-90D0-4495-AEA5-1AEEE5ECC299}" type="presOf" srcId="{BDE534A2-C67B-4FA5-9886-567726723E05}" destId="{34441D20-025D-4499-A42C-5CD6D114476F}" srcOrd="0" destOrd="0" presId="urn:microsoft.com/office/officeart/2005/8/layout/chart3"/>
    <dgm:cxn modelId="{430EF019-724C-4DC7-9B6F-48843C3192DE}" type="presOf" srcId="{8AF82EB5-B3C4-482F-987B-85A8BB0AE310}" destId="{15DF18D3-6A0C-45CC-9923-8C85667A8633}" srcOrd="0" destOrd="0" presId="urn:microsoft.com/office/officeart/2005/8/layout/chart3"/>
    <dgm:cxn modelId="{790061CB-F95B-44A6-AC8C-E27187C65D6D}" type="presOf" srcId="{BDE534A2-C67B-4FA5-9886-567726723E05}" destId="{7992C215-A7A2-4426-84B4-9D73B0208B8F}" srcOrd="1" destOrd="0" presId="urn:microsoft.com/office/officeart/2005/8/layout/chart3"/>
    <dgm:cxn modelId="{894C9008-8507-4759-A58D-9BDF52DCD3ED}" type="presOf" srcId="{8AF82EB5-B3C4-482F-987B-85A8BB0AE310}" destId="{B3431BFC-0B76-4D2A-882E-57643634D8A2}" srcOrd="1" destOrd="0" presId="urn:microsoft.com/office/officeart/2005/8/layout/chart3"/>
    <dgm:cxn modelId="{43485D11-87CD-4E26-B666-F3D8B3B2E35E}" srcId="{1B120752-5313-4798-AC49-D34ED4F41A0E}" destId="{BDE534A2-C67B-4FA5-9886-567726723E05}" srcOrd="0" destOrd="0" parTransId="{048B50E9-4B78-436C-976E-05038A904AFC}" sibTransId="{3334B82E-9B36-4068-A8C3-2D950B0BDE0F}"/>
    <dgm:cxn modelId="{AD4EF44E-AD95-4CCF-9626-13BF513DF8C4}" type="presOf" srcId="{923EDCE3-5B3C-4CDD-A08A-42A731280EF7}" destId="{0B299714-DE84-45BA-968E-A9B9A1EB414A}" srcOrd="1" destOrd="0" presId="urn:microsoft.com/office/officeart/2005/8/layout/chart3"/>
    <dgm:cxn modelId="{6D7A13C9-9212-43F3-9C91-D537C48BA6E8}" type="presOf" srcId="{DF7A282B-9C3D-4DEB-B280-BB82780AC46B}" destId="{7340B1D7-01A3-4160-AD4F-38BC2DE60BB6}" srcOrd="0" destOrd="0" presId="urn:microsoft.com/office/officeart/2005/8/layout/chart3"/>
    <dgm:cxn modelId="{CE4FEFA2-7FEE-409F-A8B9-6C99B77D0B1B}" srcId="{1B120752-5313-4798-AC49-D34ED4F41A0E}" destId="{8AF82EB5-B3C4-482F-987B-85A8BB0AE310}" srcOrd="1" destOrd="0" parTransId="{BF6A2995-93CC-4022-A161-5C6CE3067585}" sibTransId="{61D81125-5AB8-4188-A226-4E18B2704F43}"/>
    <dgm:cxn modelId="{B3819761-4202-474C-B7F8-713D08839F65}" type="presParOf" srcId="{E26CC36D-C1B5-4688-896F-8552A7BCB2A1}" destId="{34441D20-025D-4499-A42C-5CD6D114476F}" srcOrd="0" destOrd="0" presId="urn:microsoft.com/office/officeart/2005/8/layout/chart3"/>
    <dgm:cxn modelId="{CA17799F-3DD0-4BE0-A9AC-EF7238A110BB}" type="presParOf" srcId="{E26CC36D-C1B5-4688-896F-8552A7BCB2A1}" destId="{7992C215-A7A2-4426-84B4-9D73B0208B8F}" srcOrd="1" destOrd="0" presId="urn:microsoft.com/office/officeart/2005/8/layout/chart3"/>
    <dgm:cxn modelId="{45B9B6FB-8727-495A-AFFA-67D12A857A4B}" type="presParOf" srcId="{E26CC36D-C1B5-4688-896F-8552A7BCB2A1}" destId="{15DF18D3-6A0C-45CC-9923-8C85667A8633}" srcOrd="2" destOrd="0" presId="urn:microsoft.com/office/officeart/2005/8/layout/chart3"/>
    <dgm:cxn modelId="{5F140CD5-17E6-453F-870D-F227646AE8F1}" type="presParOf" srcId="{E26CC36D-C1B5-4688-896F-8552A7BCB2A1}" destId="{B3431BFC-0B76-4D2A-882E-57643634D8A2}" srcOrd="3" destOrd="0" presId="urn:microsoft.com/office/officeart/2005/8/layout/chart3"/>
    <dgm:cxn modelId="{A28F2F8C-FE66-40C9-BF94-2199D51B79C5}" type="presParOf" srcId="{E26CC36D-C1B5-4688-896F-8552A7BCB2A1}" destId="{7340B1D7-01A3-4160-AD4F-38BC2DE60BB6}" srcOrd="4" destOrd="0" presId="urn:microsoft.com/office/officeart/2005/8/layout/chart3"/>
    <dgm:cxn modelId="{841D78F4-A563-4ED2-B239-B2E0CEF8D8FB}" type="presParOf" srcId="{E26CC36D-C1B5-4688-896F-8552A7BCB2A1}" destId="{0E8D897F-0FE1-486B-8BB8-FC90DB401398}" srcOrd="5" destOrd="0" presId="urn:microsoft.com/office/officeart/2005/8/layout/chart3"/>
    <dgm:cxn modelId="{155CC95C-1A91-469A-AC9D-34132437ACA4}" type="presParOf" srcId="{E26CC36D-C1B5-4688-896F-8552A7BCB2A1}" destId="{62AC241C-D385-4E98-AE9B-32A308BB4D12}" srcOrd="6" destOrd="0" presId="urn:microsoft.com/office/officeart/2005/8/layout/chart3"/>
    <dgm:cxn modelId="{B89A1CA9-0F9B-4ADC-951E-C5B4078ABD4A}" type="presParOf" srcId="{E26CC36D-C1B5-4688-896F-8552A7BCB2A1}" destId="{0B299714-DE84-45BA-968E-A9B9A1EB414A}" srcOrd="7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41D20-025D-4499-A42C-5CD6D114476F}">
      <dsp:nvSpPr>
        <dsp:cNvPr id="0" name=""/>
        <dsp:cNvSpPr/>
      </dsp:nvSpPr>
      <dsp:spPr>
        <a:xfrm>
          <a:off x="3002988" y="401482"/>
          <a:ext cx="3584448" cy="358444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BP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100/60 </a:t>
          </a:r>
          <a:r>
            <a:rPr lang="en-US" sz="2100" kern="1200" dirty="0" err="1"/>
            <a:t>mmhg</a:t>
          </a:r>
          <a:endParaRPr lang="en-US" sz="2100" kern="1200" dirty="0"/>
        </a:p>
      </dsp:txBody>
      <dsp:txXfrm>
        <a:off x="4836177" y="1064604"/>
        <a:ext cx="1322832" cy="1066800"/>
      </dsp:txXfrm>
    </dsp:sp>
    <dsp:sp modelId="{15DF18D3-6A0C-45CC-9923-8C85667A8633}">
      <dsp:nvSpPr>
        <dsp:cNvPr id="0" name=""/>
        <dsp:cNvSpPr/>
      </dsp:nvSpPr>
      <dsp:spPr>
        <a:xfrm>
          <a:off x="3007459" y="401456"/>
          <a:ext cx="3584448" cy="358444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703985"/>
                <a:satOff val="1666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03985"/>
                <a:satOff val="1666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03985"/>
                <a:satOff val="1666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TEMP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97.5F</a:t>
          </a:r>
        </a:p>
      </dsp:txBody>
      <dsp:txXfrm>
        <a:off x="4863691" y="2257688"/>
        <a:ext cx="1322832" cy="1066800"/>
      </dsp:txXfrm>
    </dsp:sp>
    <dsp:sp modelId="{7340B1D7-01A3-4160-AD4F-38BC2DE60BB6}">
      <dsp:nvSpPr>
        <dsp:cNvPr id="0" name=""/>
        <dsp:cNvSpPr/>
      </dsp:nvSpPr>
      <dsp:spPr>
        <a:xfrm>
          <a:off x="3007459" y="416905"/>
          <a:ext cx="3584448" cy="358444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1407971"/>
                <a:satOff val="33332"/>
                <a:lumOff val="2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07971"/>
                <a:satOff val="33332"/>
                <a:lumOff val="2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07971"/>
                <a:satOff val="33332"/>
                <a:lumOff val="2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SpO2 96%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RR : 26/min</a:t>
          </a:r>
        </a:p>
      </dsp:txBody>
      <dsp:txXfrm>
        <a:off x="3412843" y="2273137"/>
        <a:ext cx="1322832" cy="1066800"/>
      </dsp:txXfrm>
    </dsp:sp>
    <dsp:sp modelId="{62AC241C-D385-4E98-AE9B-32A308BB4D12}">
      <dsp:nvSpPr>
        <dsp:cNvPr id="0" name=""/>
        <dsp:cNvSpPr/>
      </dsp:nvSpPr>
      <dsp:spPr>
        <a:xfrm>
          <a:off x="3007459" y="416905"/>
          <a:ext cx="3584448" cy="358444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2111956"/>
                <a:satOff val="49998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11956"/>
                <a:satOff val="49998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11956"/>
                <a:satOff val="49998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PULSE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98/min	</a:t>
          </a:r>
        </a:p>
      </dsp:txBody>
      <dsp:txXfrm>
        <a:off x="3412843" y="1078321"/>
        <a:ext cx="1322832" cy="106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pPr/>
              <a:t>16-Jan-18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pPr/>
              <a:t>16-Jan-18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16-Jan-18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RARE CASE OF HYPOKALEMIC PARALYSIS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6012" y="5334000"/>
            <a:ext cx="45720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Prof  G </a:t>
            </a:r>
            <a:r>
              <a:rPr lang="en-US" dirty="0" err="1" smtClean="0">
                <a:solidFill>
                  <a:schemeClr val="bg2"/>
                </a:solidFill>
              </a:rPr>
              <a:t>Bagialakshmi</a:t>
            </a:r>
            <a:r>
              <a:rPr lang="en-US" dirty="0" smtClean="0">
                <a:solidFill>
                  <a:schemeClr val="bg2"/>
                </a:solidFill>
              </a:rPr>
              <a:t> MD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Asst </a:t>
            </a:r>
            <a:r>
              <a:rPr lang="en-US" dirty="0" err="1" smtClean="0">
                <a:solidFill>
                  <a:schemeClr val="bg2"/>
                </a:solidFill>
              </a:rPr>
              <a:t>prof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Dr  P. </a:t>
            </a:r>
            <a:r>
              <a:rPr lang="en-US" dirty="0" err="1" smtClean="0">
                <a:solidFill>
                  <a:schemeClr val="bg2"/>
                </a:solidFill>
              </a:rPr>
              <a:t>Saravanan</a:t>
            </a:r>
            <a:r>
              <a:rPr lang="en-US" dirty="0" smtClean="0">
                <a:solidFill>
                  <a:schemeClr val="bg2"/>
                </a:solidFill>
              </a:rPr>
              <a:t> MD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Dr </a:t>
            </a:r>
            <a:r>
              <a:rPr lang="en-US" dirty="0" err="1" smtClean="0">
                <a:solidFill>
                  <a:schemeClr val="bg2"/>
                </a:solidFill>
              </a:rPr>
              <a:t>Krishnasami</a:t>
            </a:r>
            <a:r>
              <a:rPr lang="en-US" dirty="0" smtClean="0">
                <a:solidFill>
                  <a:schemeClr val="bg2"/>
                </a:solidFill>
              </a:rPr>
              <a:t> Prasad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04394-84BA-49AF-88BA-A9AA631F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0"/>
            <a:ext cx="9751060" cy="1168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SPINOMOTOR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AB8A9D-D19F-400D-8065-B5D02F83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143000"/>
            <a:ext cx="10515600" cy="518160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6400" dirty="0"/>
              <a:t>BULK B/L NORMAL</a:t>
            </a:r>
          </a:p>
          <a:p>
            <a:r>
              <a:rPr lang="en-US" sz="6400" dirty="0"/>
              <a:t>TONE : HYPOTONIA IN ALL FOUR LIMBS</a:t>
            </a:r>
          </a:p>
          <a:p>
            <a:r>
              <a:rPr lang="en-US" sz="6400" dirty="0"/>
              <a:t>POWER :  3/5   3/5</a:t>
            </a:r>
          </a:p>
          <a:p>
            <a:pPr>
              <a:buNone/>
            </a:pPr>
            <a:r>
              <a:rPr lang="en-US" sz="6400" dirty="0" smtClean="0"/>
              <a:t>                 </a:t>
            </a:r>
            <a:r>
              <a:rPr lang="en-US" sz="6400" dirty="0"/>
              <a:t>	3/5   3/5</a:t>
            </a:r>
          </a:p>
          <a:p>
            <a:r>
              <a:rPr lang="en-US" sz="6400" dirty="0"/>
              <a:t>	</a:t>
            </a:r>
            <a:r>
              <a:rPr lang="en-US" sz="6400" dirty="0" smtClean="0"/>
              <a:t>no neck </a:t>
            </a:r>
            <a:r>
              <a:rPr lang="en-US" sz="6400" dirty="0"/>
              <a:t>muscle weakness </a:t>
            </a:r>
          </a:p>
          <a:p>
            <a:endParaRPr lang="en-US" sz="6400" dirty="0"/>
          </a:p>
          <a:p>
            <a:r>
              <a:rPr lang="en-US" sz="6400" dirty="0"/>
              <a:t>Deep tendon reflexes </a:t>
            </a:r>
          </a:p>
          <a:p>
            <a:pPr>
              <a:buNone/>
            </a:pPr>
            <a:r>
              <a:rPr lang="en-US" sz="6400" dirty="0"/>
              <a:t>		biceps  + +</a:t>
            </a:r>
          </a:p>
          <a:p>
            <a:pPr>
              <a:buNone/>
            </a:pPr>
            <a:r>
              <a:rPr lang="en-US" sz="6400" dirty="0"/>
              <a:t>		</a:t>
            </a:r>
            <a:r>
              <a:rPr lang="en-US" sz="6400" dirty="0" err="1"/>
              <a:t>tricep</a:t>
            </a:r>
            <a:r>
              <a:rPr lang="en-US" sz="6400" dirty="0"/>
              <a:t>   + +</a:t>
            </a:r>
          </a:p>
          <a:p>
            <a:pPr>
              <a:buNone/>
            </a:pPr>
            <a:r>
              <a:rPr lang="en-US" sz="6400" dirty="0"/>
              <a:t>		supinator + +</a:t>
            </a:r>
          </a:p>
          <a:p>
            <a:pPr>
              <a:buNone/>
            </a:pPr>
            <a:r>
              <a:rPr lang="en-US" sz="6400" dirty="0"/>
              <a:t>		knee  + +</a:t>
            </a:r>
          </a:p>
          <a:p>
            <a:pPr>
              <a:buNone/>
            </a:pPr>
            <a:r>
              <a:rPr lang="en-US" sz="6400" dirty="0"/>
              <a:t>		ankle + +</a:t>
            </a:r>
          </a:p>
          <a:p>
            <a:r>
              <a:rPr lang="en-US" sz="5600" dirty="0"/>
              <a:t>	</a:t>
            </a:r>
            <a:r>
              <a:rPr lang="en-US" sz="5600" dirty="0" smtClean="0"/>
              <a:t>jaw </a:t>
            </a:r>
            <a:r>
              <a:rPr lang="en-US" sz="5600" dirty="0"/>
              <a:t>jerk – absent</a:t>
            </a:r>
          </a:p>
          <a:p>
            <a:endParaRPr lang="en-US" sz="5600" dirty="0"/>
          </a:p>
        </p:txBody>
      </p:sp>
    </p:spTree>
    <p:extLst>
      <p:ext uri="{BB962C8B-B14F-4D97-AF65-F5344CB8AC3E}">
        <p14:creationId xmlns="" xmlns:p14="http://schemas.microsoft.com/office/powerpoint/2010/main" val="419715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C2547-F817-4377-919C-1A4D2D3F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1E281B-0991-4C13-A6B3-02BED34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Abdominal Reflex</a:t>
            </a:r>
          </a:p>
          <a:p>
            <a:endParaRPr lang="en-US" dirty="0"/>
          </a:p>
          <a:p>
            <a:r>
              <a:rPr lang="en-US" dirty="0"/>
              <a:t>Plantar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826B71-ED06-4084-85C6-7762BCFE9680}"/>
              </a:ext>
            </a:extLst>
          </p:cNvPr>
          <p:cNvSpPr/>
          <p:nvPr/>
        </p:nvSpPr>
        <p:spPr>
          <a:xfrm>
            <a:off x="4374757" y="1803400"/>
            <a:ext cx="122413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50F4139-12AB-477C-91ED-7003873831AF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4374757" y="227145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7527298-9990-4CB7-ADA0-FE126AEF1F5B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986825" y="180340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Quad 9">
            <a:extLst>
              <a:ext uri="{FF2B5EF4-FFF2-40B4-BE49-F238E27FC236}">
                <a16:creationId xmlns="" xmlns:a16="http://schemas.microsoft.com/office/drawing/2014/main" id="{02216D9D-B185-4B58-B59C-95E3B4863659}"/>
              </a:ext>
            </a:extLst>
          </p:cNvPr>
          <p:cNvSpPr/>
          <p:nvPr/>
        </p:nvSpPr>
        <p:spPr>
          <a:xfrm>
            <a:off x="4577500" y="1929414"/>
            <a:ext cx="216024" cy="21602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Quad 14">
            <a:extLst>
              <a:ext uri="{FF2B5EF4-FFF2-40B4-BE49-F238E27FC236}">
                <a16:creationId xmlns="" xmlns:a16="http://schemas.microsoft.com/office/drawing/2014/main" id="{2F3305BA-6C76-4EFF-B3DD-47C87DEC33F3}"/>
              </a:ext>
            </a:extLst>
          </p:cNvPr>
          <p:cNvSpPr/>
          <p:nvPr/>
        </p:nvSpPr>
        <p:spPr>
          <a:xfrm>
            <a:off x="5180127" y="2421880"/>
            <a:ext cx="216024" cy="21602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Quad 15">
            <a:extLst>
              <a:ext uri="{FF2B5EF4-FFF2-40B4-BE49-F238E27FC236}">
                <a16:creationId xmlns="" xmlns:a16="http://schemas.microsoft.com/office/drawing/2014/main" id="{E06BC87E-C2D3-4627-B5A9-2B1AB6A3B09D}"/>
              </a:ext>
            </a:extLst>
          </p:cNvPr>
          <p:cNvSpPr/>
          <p:nvPr/>
        </p:nvSpPr>
        <p:spPr>
          <a:xfrm>
            <a:off x="4577500" y="2373053"/>
            <a:ext cx="216024" cy="21602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Quad 16">
            <a:extLst>
              <a:ext uri="{FF2B5EF4-FFF2-40B4-BE49-F238E27FC236}">
                <a16:creationId xmlns="" xmlns:a16="http://schemas.microsoft.com/office/drawing/2014/main" id="{BE7C712D-2CC4-4D62-87AC-E3E47597FB11}"/>
              </a:ext>
            </a:extLst>
          </p:cNvPr>
          <p:cNvSpPr/>
          <p:nvPr/>
        </p:nvSpPr>
        <p:spPr>
          <a:xfrm>
            <a:off x="5185929" y="1953828"/>
            <a:ext cx="216024" cy="21602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="" xmlns:a16="http://schemas.microsoft.com/office/drawing/2014/main" id="{1DFB92C5-E652-4B9F-AE9D-39F1B4F6CDA8}"/>
              </a:ext>
            </a:extLst>
          </p:cNvPr>
          <p:cNvSpPr/>
          <p:nvPr/>
        </p:nvSpPr>
        <p:spPr>
          <a:xfrm rot="10800000">
            <a:off x="2854052" y="2877523"/>
            <a:ext cx="216024" cy="335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="" xmlns:a16="http://schemas.microsoft.com/office/drawing/2014/main" id="{671A7892-B882-4822-BA32-3457CEBA1A94}"/>
              </a:ext>
            </a:extLst>
          </p:cNvPr>
          <p:cNvSpPr/>
          <p:nvPr/>
        </p:nvSpPr>
        <p:spPr>
          <a:xfrm rot="10800000">
            <a:off x="3358108" y="2877523"/>
            <a:ext cx="216024" cy="335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14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FD469-FC74-4F6C-B5B4-97915BD5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3AEA80-E957-48CC-AA8F-20C4C65FD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COLUMN  </a:t>
            </a:r>
            <a:endParaRPr lang="en-US" dirty="0"/>
          </a:p>
          <a:p>
            <a:r>
              <a:rPr lang="en-US" dirty="0" smtClean="0"/>
              <a:t>SPINOTHALAMIC TRACT</a:t>
            </a:r>
            <a:endParaRPr lang="en-US" dirty="0"/>
          </a:p>
          <a:p>
            <a:r>
              <a:rPr lang="en-US" dirty="0"/>
              <a:t>CORTICAL SENSATION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98D40121-DE16-4FAE-809D-2754CF86B060}"/>
              </a:ext>
            </a:extLst>
          </p:cNvPr>
          <p:cNvSpPr/>
          <p:nvPr/>
        </p:nvSpPr>
        <p:spPr>
          <a:xfrm>
            <a:off x="5518348" y="1916832"/>
            <a:ext cx="72008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Beveled 4">
            <a:extLst>
              <a:ext uri="{FF2B5EF4-FFF2-40B4-BE49-F238E27FC236}">
                <a16:creationId xmlns="" xmlns:a16="http://schemas.microsoft.com/office/drawing/2014/main" id="{D80618DF-01ED-4C03-B4C0-8C8B02BA9A25}"/>
              </a:ext>
            </a:extLst>
          </p:cNvPr>
          <p:cNvSpPr/>
          <p:nvPr/>
        </p:nvSpPr>
        <p:spPr>
          <a:xfrm>
            <a:off x="6886500" y="2276872"/>
            <a:ext cx="1800200" cy="11521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</a:t>
            </a:r>
          </a:p>
        </p:txBody>
      </p:sp>
    </p:spTree>
    <p:extLst>
      <p:ext uri="{BB962C8B-B14F-4D97-AF65-F5344CB8AC3E}">
        <p14:creationId xmlns="" xmlns:p14="http://schemas.microsoft.com/office/powerpoint/2010/main" val="2263031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F0D49-2BA4-4DF8-9B8C-E2376875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A093A5-0EA8-471F-A239-1A98C595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CEREBELLUM </a:t>
            </a:r>
          </a:p>
          <a:p>
            <a:r>
              <a:rPr lang="en-US" dirty="0"/>
              <a:t>AUTONOMIC SYSTEM</a:t>
            </a:r>
          </a:p>
          <a:p>
            <a:endParaRPr lang="en-US" dirty="0"/>
          </a:p>
          <a:p>
            <a:r>
              <a:rPr lang="en-US" dirty="0"/>
              <a:t>No signs of meningeal irritation</a:t>
            </a:r>
          </a:p>
          <a:p>
            <a:r>
              <a:rPr lang="en-US" dirty="0"/>
              <a:t>No involuntary movements</a:t>
            </a:r>
          </a:p>
          <a:p>
            <a:r>
              <a:rPr lang="en-US" dirty="0"/>
              <a:t>Fundus </a:t>
            </a:r>
            <a:r>
              <a:rPr lang="en-US" dirty="0" err="1"/>
              <a:t>b/l</a:t>
            </a:r>
            <a:r>
              <a:rPr lang="en-US" dirty="0"/>
              <a:t> normal</a:t>
            </a:r>
          </a:p>
          <a:p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695D2693-38C1-4B7F-BB26-BD6BC9FFC944}"/>
              </a:ext>
            </a:extLst>
          </p:cNvPr>
          <p:cNvSpPr/>
          <p:nvPr/>
        </p:nvSpPr>
        <p:spPr>
          <a:xfrm>
            <a:off x="5230316" y="1803400"/>
            <a:ext cx="1008112" cy="97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="" xmlns:a16="http://schemas.microsoft.com/office/drawing/2014/main" id="{F863B6C2-D75A-4AC1-A483-1E941375091B}"/>
              </a:ext>
            </a:extLst>
          </p:cNvPr>
          <p:cNvSpPr/>
          <p:nvPr/>
        </p:nvSpPr>
        <p:spPr>
          <a:xfrm>
            <a:off x="6598468" y="1916832"/>
            <a:ext cx="1584176" cy="8640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</a:t>
            </a:r>
          </a:p>
        </p:txBody>
      </p:sp>
    </p:spTree>
    <p:extLst>
      <p:ext uri="{BB962C8B-B14F-4D97-AF65-F5344CB8AC3E}">
        <p14:creationId xmlns="" xmlns:p14="http://schemas.microsoft.com/office/powerpoint/2010/main" val="3444119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0E4A8A-7C48-4B05-A3E0-1287F5B4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8C7402-C54C-43DC-9385-15DF8C1E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CVS :</a:t>
            </a:r>
          </a:p>
          <a:p>
            <a:pPr lvl="2"/>
            <a:r>
              <a:rPr lang="en-US" dirty="0" err="1"/>
              <a:t>Jvp</a:t>
            </a:r>
            <a:r>
              <a:rPr lang="en-US" dirty="0"/>
              <a:t> (-)</a:t>
            </a:r>
          </a:p>
          <a:p>
            <a:pPr lvl="2"/>
            <a:r>
              <a:rPr lang="en-US" dirty="0"/>
              <a:t>S1S2+</a:t>
            </a:r>
          </a:p>
          <a:p>
            <a:pPr lvl="2"/>
            <a:r>
              <a:rPr lang="en-US" dirty="0"/>
              <a:t>No murmur, No gallop</a:t>
            </a:r>
          </a:p>
          <a:p>
            <a:endParaRPr lang="en-US" dirty="0"/>
          </a:p>
          <a:p>
            <a:r>
              <a:rPr lang="en-US" dirty="0"/>
              <a:t>RS :</a:t>
            </a:r>
          </a:p>
          <a:p>
            <a:pPr lvl="2"/>
            <a:r>
              <a:rPr lang="en-US" dirty="0"/>
              <a:t>Trachea midline</a:t>
            </a:r>
          </a:p>
          <a:p>
            <a:pPr lvl="2"/>
            <a:r>
              <a:rPr lang="en-US" dirty="0" err="1"/>
              <a:t>b/l</a:t>
            </a:r>
            <a:r>
              <a:rPr lang="en-US" dirty="0"/>
              <a:t> NVBS</a:t>
            </a:r>
          </a:p>
          <a:p>
            <a:r>
              <a:rPr lang="en-US" dirty="0"/>
              <a:t>P/A </a:t>
            </a:r>
          </a:p>
          <a:p>
            <a:pPr lvl="2"/>
            <a:r>
              <a:rPr lang="en-US" dirty="0"/>
              <a:t>Soft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organomegaly</a:t>
            </a:r>
            <a:r>
              <a:rPr lang="en-US" dirty="0"/>
              <a:t>/ free </a:t>
            </a:r>
            <a:r>
              <a:rPr lang="en-US" dirty="0" err="1"/>
              <a:t>fliud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8461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FLACCID PARALYSIS</a:t>
            </a:r>
          </a:p>
          <a:p>
            <a:pPr lvl="1"/>
            <a:r>
              <a:rPr lang="en-US" dirty="0" smtClean="0"/>
              <a:t>?HYPOKALEMIC PARALYSIS</a:t>
            </a:r>
          </a:p>
          <a:p>
            <a:pPr lvl="1"/>
            <a:r>
              <a:rPr lang="en-US" dirty="0" smtClean="0"/>
              <a:t>? AIDP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0315" y="1600200"/>
            <a:ext cx="4982089" cy="4637112"/>
          </a:xfrm>
        </p:spPr>
        <p:txBody>
          <a:bodyPr>
            <a:normAutofit/>
          </a:bodyPr>
          <a:lstStyle/>
          <a:p>
            <a:r>
              <a:rPr lang="en-US" dirty="0"/>
              <a:t>Blood sugar : 67 mg/dl</a:t>
            </a:r>
          </a:p>
          <a:p>
            <a:r>
              <a:rPr lang="en-US" dirty="0"/>
              <a:t>Blood urea : 18 mg/dl</a:t>
            </a:r>
          </a:p>
          <a:p>
            <a:r>
              <a:rPr lang="en-US" dirty="0"/>
              <a:t>Serum Creatinine : </a:t>
            </a:r>
            <a:r>
              <a:rPr lang="en-US" dirty="0" smtClean="0"/>
              <a:t>0.9 </a:t>
            </a:r>
            <a:r>
              <a:rPr lang="en-US" dirty="0"/>
              <a:t>mg/dl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Liver Function tests</a:t>
            </a:r>
          </a:p>
          <a:p>
            <a:r>
              <a:rPr lang="en-US" dirty="0"/>
              <a:t>Total Bilirubin : 1.2 mg/dl</a:t>
            </a:r>
          </a:p>
          <a:p>
            <a:r>
              <a:rPr lang="en-US" dirty="0"/>
              <a:t>SGOT : 36 U/L</a:t>
            </a:r>
          </a:p>
          <a:p>
            <a:r>
              <a:rPr lang="en-US" dirty="0"/>
              <a:t>SGPT : 22 U/L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094413" y="1600200"/>
            <a:ext cx="4982089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CBC</a:t>
            </a:r>
          </a:p>
          <a:p>
            <a:pPr marL="0" indent="0">
              <a:buNone/>
            </a:pPr>
            <a:r>
              <a:rPr lang="en-US" dirty="0" err="1"/>
              <a:t>Hb</a:t>
            </a:r>
            <a:r>
              <a:rPr lang="en-US" dirty="0"/>
              <a:t>  : </a:t>
            </a:r>
            <a:r>
              <a:rPr lang="en-US" b="1" dirty="0">
                <a:solidFill>
                  <a:srgbClr val="002060"/>
                </a:solidFill>
              </a:rPr>
              <a:t>9.5 g%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Total Count : </a:t>
            </a:r>
            <a:r>
              <a:rPr lang="en-US" b="1" dirty="0">
                <a:solidFill>
                  <a:srgbClr val="002060"/>
                </a:solidFill>
              </a:rPr>
              <a:t>2400 </a:t>
            </a:r>
            <a:r>
              <a:rPr lang="en-US" dirty="0"/>
              <a:t>cells /</a:t>
            </a:r>
            <a:r>
              <a:rPr lang="en-US" dirty="0" err="1"/>
              <a:t>microL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Differential Count : P71L15Mx14	</a:t>
            </a:r>
          </a:p>
          <a:p>
            <a:pPr marL="0" indent="0">
              <a:buNone/>
            </a:pPr>
            <a:r>
              <a:rPr lang="en-US" dirty="0"/>
              <a:t>Platelets : </a:t>
            </a:r>
            <a:r>
              <a:rPr lang="en-US" b="1" dirty="0">
                <a:solidFill>
                  <a:srgbClr val="002060"/>
                </a:solidFill>
              </a:rPr>
              <a:t>69000</a:t>
            </a:r>
          </a:p>
          <a:p>
            <a:pPr marL="0" indent="0">
              <a:buNone/>
            </a:pPr>
            <a:r>
              <a:rPr lang="en-US" dirty="0"/>
              <a:t>PCV : 35.4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ESR  : </a:t>
            </a:r>
            <a:r>
              <a:rPr lang="en-US" dirty="0" smtClean="0">
                <a:solidFill>
                  <a:srgbClr val="07651D"/>
                </a:solidFill>
              </a:rPr>
              <a:t>114</a:t>
            </a:r>
            <a:r>
              <a:rPr lang="en-US" dirty="0" smtClean="0"/>
              <a:t>mm/hr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87307-C410-4112-B747-B1F34985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Ecg</a:t>
            </a:r>
            <a:r>
              <a:rPr lang="en-US" dirty="0"/>
              <a:t> </a:t>
            </a:r>
          </a:p>
        </p:txBody>
      </p:sp>
      <p:pic>
        <p:nvPicPr>
          <p:cNvPr id="1027" name="Picture 3" descr="C:\Users\GINO\Desktop\sjogren\Chandralekha\IMG-20170912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3612" y="381000"/>
            <a:ext cx="8331200" cy="62484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912812" y="2057400"/>
            <a:ext cx="2514600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90/min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Normal axis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NSR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PR- 200msec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QTc-523msec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028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Serum Electrolytes : </a:t>
            </a:r>
          </a:p>
          <a:p>
            <a:pPr lvl="1"/>
            <a:r>
              <a:rPr lang="en-IN" dirty="0"/>
              <a:t>Sodium                 : 141 </a:t>
            </a:r>
            <a:r>
              <a:rPr lang="en-IN" dirty="0" err="1"/>
              <a:t>mEq</a:t>
            </a:r>
            <a:r>
              <a:rPr lang="en-IN" dirty="0"/>
              <a:t>/L</a:t>
            </a:r>
          </a:p>
          <a:p>
            <a:pPr lvl="1"/>
            <a:r>
              <a:rPr lang="en-IN" dirty="0"/>
              <a:t>Potassium            : </a:t>
            </a:r>
            <a:r>
              <a:rPr lang="en-IN" b="1" dirty="0">
                <a:solidFill>
                  <a:srgbClr val="002060"/>
                </a:solidFill>
              </a:rPr>
              <a:t>2.1</a:t>
            </a:r>
            <a:r>
              <a:rPr lang="en-IN" dirty="0"/>
              <a:t> </a:t>
            </a:r>
            <a:r>
              <a:rPr lang="en-IN" dirty="0" err="1"/>
              <a:t>mEq</a:t>
            </a:r>
            <a:r>
              <a:rPr lang="en-IN" dirty="0"/>
              <a:t>/L	</a:t>
            </a:r>
          </a:p>
          <a:p>
            <a:pPr lvl="1"/>
            <a:r>
              <a:rPr lang="en-IN" dirty="0" smtClean="0"/>
              <a:t>Chloride               :115mEq/L</a:t>
            </a:r>
          </a:p>
          <a:p>
            <a:pPr lvl="1"/>
            <a:r>
              <a:rPr lang="en-IN" dirty="0" smtClean="0"/>
              <a:t>Bicarbonate          :</a:t>
            </a:r>
            <a:r>
              <a:rPr lang="en-IN" b="1" dirty="0" smtClean="0">
                <a:solidFill>
                  <a:srgbClr val="002060"/>
                </a:solidFill>
              </a:rPr>
              <a:t>16.4</a:t>
            </a:r>
            <a:r>
              <a:rPr lang="en-IN" dirty="0" smtClean="0"/>
              <a:t>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pPr lvl="1"/>
            <a:r>
              <a:rPr lang="en-IN" dirty="0" smtClean="0"/>
              <a:t>Calcium                 : 8.3mg%</a:t>
            </a:r>
            <a:endParaRPr lang="en-IN" dirty="0"/>
          </a:p>
          <a:p>
            <a:r>
              <a:rPr lang="en-IN" dirty="0"/>
              <a:t>Viral Markers</a:t>
            </a:r>
          </a:p>
          <a:p>
            <a:pPr lvl="1"/>
            <a:r>
              <a:rPr lang="en-IN" dirty="0"/>
              <a:t>HIV</a:t>
            </a:r>
          </a:p>
          <a:p>
            <a:pPr lvl="1"/>
            <a:r>
              <a:rPr lang="en-IN" dirty="0"/>
              <a:t>HCV                   Negative</a:t>
            </a:r>
          </a:p>
          <a:p>
            <a:pPr lvl="1"/>
            <a:r>
              <a:rPr lang="en-IN" dirty="0"/>
              <a:t>HBsAg	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8A901DAE-037B-47DC-B85E-A40D782EC55C}"/>
              </a:ext>
            </a:extLst>
          </p:cNvPr>
          <p:cNvSpPr/>
          <p:nvPr/>
        </p:nvSpPr>
        <p:spPr>
          <a:xfrm>
            <a:off x="2741612" y="4634880"/>
            <a:ext cx="432048" cy="108012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745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Sr.protein</a:t>
            </a:r>
            <a:r>
              <a:rPr lang="en-US" dirty="0" smtClean="0"/>
              <a:t> 8.0 gm%</a:t>
            </a:r>
          </a:p>
          <a:p>
            <a:pPr lvl="1"/>
            <a:r>
              <a:rPr lang="en-US" dirty="0" smtClean="0"/>
              <a:t>ALBUMIN 4.5gm%</a:t>
            </a:r>
          </a:p>
          <a:p>
            <a:pPr lvl="1"/>
            <a:r>
              <a:rPr lang="en-US" dirty="0" smtClean="0"/>
              <a:t>GLOBULIN- 3.5 gm%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THYROID FUNCTION TEST</a:t>
            </a:r>
          </a:p>
          <a:p>
            <a:pPr lvl="2"/>
            <a:r>
              <a:rPr lang="en-US" dirty="0" smtClean="0"/>
              <a:t>TSH – 2.45mIU/L</a:t>
            </a:r>
          </a:p>
          <a:p>
            <a:pPr lvl="2"/>
            <a:r>
              <a:rPr lang="en-US" dirty="0" smtClean="0"/>
              <a:t>T4    - 8.5 </a:t>
            </a:r>
            <a:r>
              <a:rPr lang="en-US" dirty="0" err="1" smtClean="0"/>
              <a:t>Microgm</a:t>
            </a:r>
            <a:r>
              <a:rPr lang="en-US" dirty="0" smtClean="0"/>
              <a:t>%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951412" y="3886200"/>
            <a:ext cx="6096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4412" y="3962400"/>
            <a:ext cx="27432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EUTHYROID STATUS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35 </a:t>
            </a:r>
            <a:r>
              <a:rPr lang="en-IN" dirty="0"/>
              <a:t>Yr old Female presented with C/o </a:t>
            </a:r>
            <a:r>
              <a:rPr lang="en-IN" dirty="0" smtClean="0"/>
              <a:t>difficulty to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/>
              <a:t>walk since past </a:t>
            </a:r>
            <a:r>
              <a:rPr lang="en-IN" dirty="0" smtClean="0"/>
              <a:t>3 </a:t>
            </a:r>
            <a:r>
              <a:rPr lang="en-IN" dirty="0"/>
              <a:t>day.</a:t>
            </a:r>
          </a:p>
          <a:p>
            <a:r>
              <a:rPr lang="en-IN" dirty="0"/>
              <a:t>Both upper limb weakness since the same evening</a:t>
            </a:r>
          </a:p>
          <a:p>
            <a:endParaRPr lang="en-IN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2" y="1370292"/>
            <a:ext cx="3183064" cy="4801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049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Peripheral Smear : 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Hypochromic Microcytic </a:t>
            </a:r>
            <a:r>
              <a:rPr lang="en-IN" dirty="0" err="1"/>
              <a:t>Anemia</a:t>
            </a:r>
            <a:r>
              <a:rPr lang="en-IN" dirty="0"/>
              <a:t> with few activated lymphocytes.</a:t>
            </a:r>
          </a:p>
          <a:p>
            <a:pPr lvl="1"/>
            <a:r>
              <a:rPr lang="en-IN" dirty="0" err="1"/>
              <a:t>Wbc</a:t>
            </a:r>
            <a:r>
              <a:rPr lang="en-IN" dirty="0"/>
              <a:t> – counts reduced, no blasts/atypical cells</a:t>
            </a:r>
          </a:p>
          <a:p>
            <a:pPr lvl="1"/>
            <a:r>
              <a:rPr lang="en-IN" dirty="0"/>
              <a:t>Platelet –decreased in number</a:t>
            </a:r>
          </a:p>
          <a:p>
            <a:pPr marL="301752" lvl="1" indent="0">
              <a:buNone/>
            </a:pPr>
            <a:r>
              <a:rPr lang="en-IN" dirty="0" err="1"/>
              <a:t>Reticount</a:t>
            </a:r>
            <a:r>
              <a:rPr lang="en-IN" dirty="0"/>
              <a:t>  : 0.8%</a:t>
            </a:r>
          </a:p>
        </p:txBody>
      </p:sp>
    </p:spTree>
    <p:extLst>
      <p:ext uri="{BB962C8B-B14F-4D97-AF65-F5344CB8AC3E}">
        <p14:creationId xmlns="" xmlns:p14="http://schemas.microsoft.com/office/powerpoint/2010/main" val="3407784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USG Abdomen &amp; Pelvis : </a:t>
            </a:r>
            <a:endParaRPr lang="en-IN" dirty="0" smtClean="0"/>
          </a:p>
          <a:p>
            <a:pPr lvl="1"/>
            <a:r>
              <a:rPr lang="en-IN" dirty="0" smtClean="0"/>
              <a:t>Liver</a:t>
            </a:r>
          </a:p>
          <a:p>
            <a:pPr lvl="1"/>
            <a:r>
              <a:rPr lang="en-IN" dirty="0" smtClean="0"/>
              <a:t>Spleen </a:t>
            </a:r>
          </a:p>
          <a:p>
            <a:pPr lvl="1"/>
            <a:r>
              <a:rPr lang="en-IN" dirty="0" smtClean="0"/>
              <a:t>Kidney 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Impression : Left Minimal Pleural Effusion</a:t>
            </a:r>
          </a:p>
          <a:p>
            <a:pPr lvl="1"/>
            <a:endParaRPr lang="en-IN" dirty="0"/>
          </a:p>
          <a:p>
            <a:endParaRPr lang="en-IN" dirty="0"/>
          </a:p>
          <a:p>
            <a:r>
              <a:rPr lang="en-IN" dirty="0"/>
              <a:t>CT Brain P&amp;C : Normal Study</a:t>
            </a:r>
          </a:p>
          <a:p>
            <a:r>
              <a:rPr lang="en-IN" dirty="0"/>
              <a:t>CT Chest P&amp;C : Normal Study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865812" y="4724400"/>
            <a:ext cx="533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08812" y="4419600"/>
            <a:ext cx="3048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 OUTSIDE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2817812" y="2286000"/>
            <a:ext cx="533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2212" y="2286000"/>
            <a:ext cx="16002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</a:t>
            </a:r>
            <a:r>
              <a:rPr lang="en-US" dirty="0" err="1" smtClean="0"/>
              <a:t>sze</a:t>
            </a:r>
            <a:r>
              <a:rPr lang="en-US" dirty="0" smtClean="0"/>
              <a:t> and </a:t>
            </a:r>
            <a:r>
              <a:rPr lang="en-US" dirty="0" err="1" smtClean="0"/>
              <a:t>echotexture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4017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URINE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IN" dirty="0" smtClean="0"/>
              <a:t>24 hr urine volume – 2.6L</a:t>
            </a:r>
          </a:p>
          <a:p>
            <a:r>
              <a:rPr lang="en-IN" dirty="0" smtClean="0"/>
              <a:t>Urine pH : 6.5</a:t>
            </a:r>
          </a:p>
          <a:p>
            <a:r>
              <a:rPr lang="en-IN" dirty="0" smtClean="0"/>
              <a:t>Urine </a:t>
            </a:r>
            <a:r>
              <a:rPr lang="en-IN" dirty="0" err="1" smtClean="0"/>
              <a:t>Osmolality</a:t>
            </a:r>
            <a:r>
              <a:rPr lang="en-IN" dirty="0" smtClean="0"/>
              <a:t> : 204</a:t>
            </a:r>
          </a:p>
          <a:p>
            <a:r>
              <a:rPr lang="en-IN" dirty="0" smtClean="0"/>
              <a:t>Albumin : nil </a:t>
            </a:r>
          </a:p>
          <a:p>
            <a:r>
              <a:rPr lang="en-IN" dirty="0" smtClean="0"/>
              <a:t>Sugar : nil</a:t>
            </a:r>
          </a:p>
          <a:p>
            <a:r>
              <a:rPr lang="en-IN" dirty="0" smtClean="0"/>
              <a:t>Deposits : 0 to 2 pus cells, 2-3</a:t>
            </a:r>
          </a:p>
          <a:p>
            <a:r>
              <a:rPr lang="en-IN" dirty="0" smtClean="0"/>
              <a:t> epithelial cells</a:t>
            </a:r>
          </a:p>
          <a:p>
            <a:r>
              <a:rPr lang="en-IN" dirty="0" smtClean="0"/>
              <a:t>Urine sodium :24.5mmol/L (80-280mEq/;day)</a:t>
            </a:r>
          </a:p>
          <a:p>
            <a:r>
              <a:rPr lang="en-IN" dirty="0" smtClean="0"/>
              <a:t>Urine Potassium </a:t>
            </a:r>
            <a:r>
              <a:rPr lang="en-IN" dirty="0"/>
              <a:t>: 47.5 </a:t>
            </a:r>
            <a:r>
              <a:rPr lang="en-IN" dirty="0" err="1"/>
              <a:t>mmol</a:t>
            </a:r>
            <a:r>
              <a:rPr lang="en-IN" dirty="0"/>
              <a:t>/L (</a:t>
            </a:r>
            <a:r>
              <a:rPr lang="en-IN" dirty="0" smtClean="0"/>
              <a:t>3-100mEq/d)</a:t>
            </a:r>
          </a:p>
          <a:p>
            <a:r>
              <a:rPr lang="en-IN" dirty="0" smtClean="0"/>
              <a:t>Urine chloride :     52.0 </a:t>
            </a:r>
            <a:r>
              <a:rPr lang="en-IN" dirty="0" err="1" smtClean="0"/>
              <a:t>mmol</a:t>
            </a:r>
            <a:r>
              <a:rPr lang="en-IN" dirty="0" smtClean="0"/>
              <a:t>/L(110-250 </a:t>
            </a:r>
            <a:r>
              <a:rPr lang="en-IN" dirty="0" err="1" smtClean="0"/>
              <a:t>mEq</a:t>
            </a:r>
            <a:r>
              <a:rPr lang="en-IN" dirty="0" smtClean="0"/>
              <a:t>/d)</a:t>
            </a:r>
            <a:endParaRPr lang="en-IN" dirty="0"/>
          </a:p>
          <a:p>
            <a:r>
              <a:rPr lang="en-IN" dirty="0" smtClean="0"/>
              <a:t>Urine   </a:t>
            </a:r>
            <a:r>
              <a:rPr lang="en-IN" dirty="0"/>
              <a:t>Bicarbonate : 15.1 </a:t>
            </a:r>
            <a:r>
              <a:rPr lang="en-IN" dirty="0" err="1"/>
              <a:t>mmol</a:t>
            </a:r>
            <a:r>
              <a:rPr lang="en-IN" dirty="0"/>
              <a:t>/L </a:t>
            </a:r>
            <a:endParaRPr lang="en-IN" dirty="0" smtClean="0"/>
          </a:p>
          <a:p>
            <a:r>
              <a:rPr lang="en-IN" dirty="0" smtClean="0"/>
              <a:t>Urine </a:t>
            </a:r>
            <a:r>
              <a:rPr lang="en-IN" dirty="0" err="1" smtClean="0"/>
              <a:t>creatinine</a:t>
            </a:r>
            <a:r>
              <a:rPr lang="en-IN" smtClean="0"/>
              <a:t> </a:t>
            </a:r>
            <a:r>
              <a:rPr lang="en-IN" smtClean="0"/>
              <a:t>:</a:t>
            </a:r>
            <a:r>
              <a:rPr lang="en-IN" smtClean="0"/>
              <a:t>52</a:t>
            </a:r>
            <a:r>
              <a:rPr lang="en-IN" smtClean="0"/>
              <a:t>4mg/L(500-2000/d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98877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ABG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pH </a:t>
            </a:r>
            <a:r>
              <a:rPr lang="en-IN" dirty="0"/>
              <a:t>: </a:t>
            </a:r>
            <a:r>
              <a:rPr lang="en-IN" dirty="0" smtClean="0"/>
              <a:t>7.35 (7.35-7.43)</a:t>
            </a:r>
            <a:endParaRPr lang="en-IN" dirty="0"/>
          </a:p>
          <a:p>
            <a:r>
              <a:rPr lang="en-IN" dirty="0"/>
              <a:t>pCo2 : 25.8 mm </a:t>
            </a:r>
            <a:r>
              <a:rPr lang="en-IN" dirty="0" smtClean="0"/>
              <a:t>Hg(35-45)</a:t>
            </a:r>
            <a:r>
              <a:rPr lang="en-IN" dirty="0"/>
              <a:t>			Na : 145 </a:t>
            </a:r>
            <a:r>
              <a:rPr lang="en-IN" dirty="0" err="1"/>
              <a:t>mmol</a:t>
            </a:r>
            <a:r>
              <a:rPr lang="en-IN" dirty="0"/>
              <a:t>/L</a:t>
            </a:r>
          </a:p>
          <a:p>
            <a:r>
              <a:rPr lang="en-IN" dirty="0"/>
              <a:t>HCo3 : 16.4 </a:t>
            </a:r>
            <a:r>
              <a:rPr lang="en-IN" dirty="0" err="1" smtClean="0"/>
              <a:t>mEq</a:t>
            </a:r>
            <a:r>
              <a:rPr lang="en-IN" dirty="0" smtClean="0"/>
              <a:t>/L(22-26)</a:t>
            </a:r>
            <a:r>
              <a:rPr lang="en-IN" dirty="0"/>
              <a:t>			</a:t>
            </a:r>
            <a:r>
              <a:rPr lang="en-IN" dirty="0" smtClean="0"/>
              <a:t>             K </a:t>
            </a:r>
            <a:r>
              <a:rPr lang="en-IN" dirty="0"/>
              <a:t>: 2.13 </a:t>
            </a:r>
            <a:r>
              <a:rPr lang="en-IN" dirty="0" err="1"/>
              <a:t>mmol</a:t>
            </a:r>
            <a:r>
              <a:rPr lang="en-IN" dirty="0"/>
              <a:t>/L</a:t>
            </a:r>
          </a:p>
          <a:p>
            <a:r>
              <a:rPr lang="en-IN" dirty="0"/>
              <a:t>Anion Gap : </a:t>
            </a:r>
            <a:r>
              <a:rPr lang="en-IN" dirty="0" smtClean="0"/>
              <a:t>14.1(8-12)</a:t>
            </a:r>
            <a:r>
              <a:rPr lang="en-IN" dirty="0"/>
              <a:t>				Ca : 0.99 </a:t>
            </a:r>
            <a:r>
              <a:rPr lang="en-IN" dirty="0" err="1"/>
              <a:t>mmol</a:t>
            </a:r>
            <a:r>
              <a:rPr lang="en-IN" dirty="0"/>
              <a:t>/L</a:t>
            </a:r>
          </a:p>
        </p:txBody>
      </p:sp>
    </p:spTree>
    <p:extLst>
      <p:ext uri="{BB962C8B-B14F-4D97-AF65-F5344CB8AC3E}">
        <p14:creationId xmlns="" xmlns:p14="http://schemas.microsoft.com/office/powerpoint/2010/main" val="3044633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1C186D-B073-47FD-880E-32CB7483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F917BB-0353-4335-BF67-1B514466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NEUROLOGY : </a:t>
            </a:r>
          </a:p>
          <a:p>
            <a:pPr lvl="1"/>
            <a:r>
              <a:rPr lang="en-US" dirty="0" smtClean="0"/>
              <a:t> PANCYTOPENIA</a:t>
            </a:r>
            <a:endParaRPr lang="en-US" dirty="0"/>
          </a:p>
          <a:p>
            <a:pPr lvl="1"/>
            <a:r>
              <a:rPr lang="en-US" dirty="0"/>
              <a:t>ACUTE FLACCID QUADRIPARESIS</a:t>
            </a:r>
          </a:p>
          <a:p>
            <a:pPr lvl="1"/>
            <a:r>
              <a:rPr lang="en-US" dirty="0" smtClean="0"/>
              <a:t>HYPOKALEMIC  </a:t>
            </a:r>
            <a:r>
              <a:rPr lang="en-US" dirty="0"/>
              <a:t>PARALYSIS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DO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Work up  for </a:t>
            </a:r>
            <a:r>
              <a:rPr lang="en-US" dirty="0" err="1" smtClean="0"/>
              <a:t>hypokalemia</a:t>
            </a:r>
            <a:endParaRPr lang="en-US" dirty="0"/>
          </a:p>
          <a:p>
            <a:pPr lvl="2"/>
            <a:r>
              <a:rPr lang="en-US" dirty="0" smtClean="0"/>
              <a:t>TO </a:t>
            </a:r>
            <a:r>
              <a:rPr lang="en-US" dirty="0"/>
              <a:t>GIVE IV KCL with ECG  monitoring</a:t>
            </a:r>
          </a:p>
          <a:p>
            <a:pPr lvl="2"/>
            <a:r>
              <a:rPr lang="en-US" dirty="0"/>
              <a:t>Correct metabolic </a:t>
            </a:r>
            <a:r>
              <a:rPr lang="en-US" dirty="0" err="1"/>
              <a:t>parametres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971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work up ???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304800"/>
            <a:ext cx="9751060" cy="685800"/>
          </a:xfrm>
        </p:spPr>
        <p:txBody>
          <a:bodyPr/>
          <a:lstStyle/>
          <a:p>
            <a:r>
              <a:rPr lang="en-IN" b="1" u="sng" dirty="0"/>
              <a:t>Presenting Complaints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066800"/>
            <a:ext cx="9844081" cy="524252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H/o upper and lower limb weakness since 1 day</a:t>
            </a:r>
          </a:p>
          <a:p>
            <a:pPr lvl="1"/>
            <a:r>
              <a:rPr lang="en-IN" dirty="0"/>
              <a:t>Acute , </a:t>
            </a:r>
            <a:r>
              <a:rPr lang="en-IN" dirty="0" smtClean="0"/>
              <a:t>ascending, </a:t>
            </a:r>
            <a:r>
              <a:rPr lang="en-IN" dirty="0"/>
              <a:t>flaccid</a:t>
            </a:r>
          </a:p>
          <a:p>
            <a:pPr lvl="1"/>
            <a:r>
              <a:rPr lang="en-IN" dirty="0"/>
              <a:t>No bowel bladder disturbance</a:t>
            </a:r>
          </a:p>
          <a:p>
            <a:pPr lvl="1"/>
            <a:r>
              <a:rPr lang="en-IN" dirty="0"/>
              <a:t>Absent </a:t>
            </a:r>
            <a:r>
              <a:rPr lang="en-IN" dirty="0" err="1"/>
              <a:t>sensory,autonomic</a:t>
            </a:r>
            <a:r>
              <a:rPr lang="en-IN" dirty="0"/>
              <a:t> </a:t>
            </a:r>
            <a:r>
              <a:rPr lang="en-IN" dirty="0" smtClean="0"/>
              <a:t>symptom</a:t>
            </a:r>
            <a:endParaRPr lang="en-IN" dirty="0"/>
          </a:p>
          <a:p>
            <a:r>
              <a:rPr lang="en-IN" dirty="0"/>
              <a:t>H/o vomiting</a:t>
            </a:r>
          </a:p>
          <a:p>
            <a:r>
              <a:rPr lang="en-IN" dirty="0"/>
              <a:t>H/o fever on/off since 1 week </a:t>
            </a:r>
            <a:endParaRPr lang="en-IN" dirty="0" smtClean="0"/>
          </a:p>
          <a:p>
            <a:r>
              <a:rPr lang="en-IN" dirty="0" smtClean="0"/>
              <a:t>h/o joint pains + - large joints, migratory – 2 months</a:t>
            </a:r>
            <a:endParaRPr lang="en-IN" dirty="0"/>
          </a:p>
          <a:p>
            <a:r>
              <a:rPr lang="en-IN" dirty="0"/>
              <a:t>No H/o bleeding manifestations</a:t>
            </a:r>
          </a:p>
          <a:p>
            <a:r>
              <a:rPr lang="en-IN" dirty="0"/>
              <a:t>No H/o seizures </a:t>
            </a:r>
            <a:endParaRPr lang="en-IN" dirty="0" smtClean="0"/>
          </a:p>
          <a:p>
            <a:r>
              <a:rPr lang="en-IN" dirty="0" smtClean="0"/>
              <a:t>No diurnal variation </a:t>
            </a:r>
            <a:endParaRPr lang="en-IN" dirty="0"/>
          </a:p>
          <a:p>
            <a:r>
              <a:rPr lang="en-IN" dirty="0"/>
              <a:t>No H/o altered </a:t>
            </a:r>
            <a:r>
              <a:rPr lang="en-IN" dirty="0" err="1" smtClean="0"/>
              <a:t>sensorium</a:t>
            </a:r>
            <a:endParaRPr lang="en-IN" dirty="0" smtClean="0"/>
          </a:p>
          <a:p>
            <a:r>
              <a:rPr lang="en-IN" dirty="0" smtClean="0"/>
              <a:t>No history of breathing difficulty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93637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IN" dirty="0" smtClean="0"/>
              <a:t>No H/o chest pain, palpitations/ syncope</a:t>
            </a:r>
            <a:endParaRPr lang="en-US" dirty="0" smtClean="0"/>
          </a:p>
          <a:p>
            <a:r>
              <a:rPr lang="en-US" dirty="0" smtClean="0"/>
              <a:t>No history of any abnormal swellings anywhere in the body</a:t>
            </a:r>
          </a:p>
          <a:p>
            <a:r>
              <a:rPr lang="en-US" dirty="0" smtClean="0"/>
              <a:t>No history rash, ulcers, </a:t>
            </a:r>
            <a:r>
              <a:rPr lang="en-US" dirty="0" err="1" smtClean="0"/>
              <a:t>hairfall</a:t>
            </a:r>
            <a:r>
              <a:rPr lang="en-US" dirty="0" smtClean="0"/>
              <a:t> , joint pain</a:t>
            </a:r>
          </a:p>
          <a:p>
            <a:r>
              <a:rPr lang="en-US" dirty="0" smtClean="0"/>
              <a:t>No history of any visual disturbance or </a:t>
            </a:r>
            <a:r>
              <a:rPr lang="en-US" dirty="0" err="1" smtClean="0"/>
              <a:t>dysphagia</a:t>
            </a:r>
            <a:r>
              <a:rPr lang="en-US" dirty="0" smtClean="0"/>
              <a:t> or change in voice or </a:t>
            </a:r>
            <a:r>
              <a:rPr lang="en-US" dirty="0" err="1" smtClean="0"/>
              <a:t>diificulty</a:t>
            </a:r>
            <a:r>
              <a:rPr lang="en-US" dirty="0" smtClean="0"/>
              <a:t> in articulation</a:t>
            </a:r>
          </a:p>
          <a:p>
            <a:r>
              <a:rPr lang="en-IN" dirty="0" smtClean="0"/>
              <a:t>No H/o Abdominal pain, loose stools ,URI/LRI symptoms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H/o previous similar episodes were present ,3 episodes in last 4 yrs, treated with full recovery</a:t>
            </a:r>
          </a:p>
          <a:p>
            <a:r>
              <a:rPr lang="en-IN" dirty="0" smtClean="0"/>
              <a:t>Not </a:t>
            </a:r>
            <a:r>
              <a:rPr lang="en-IN" dirty="0"/>
              <a:t>a K/c/o Diabetes Mellitus/ Systemic Hypertension/ Coronary artery disease/ chronic kidney disease/ chronic liver disease/ bronchial asthma/seizure disorder/ hypothyroidism</a:t>
            </a:r>
          </a:p>
          <a:p>
            <a:r>
              <a:rPr lang="en-IN" dirty="0"/>
              <a:t>No h/o animal bite or trauma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3415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790C6-B297-406E-83E1-8B52F0B2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369169"/>
            <a:ext cx="9751060" cy="1168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028588-2877-4887-A64B-A29D45AA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HISTORY</a:t>
            </a:r>
          </a:p>
          <a:p>
            <a:endParaRPr lang="en-US" dirty="0"/>
          </a:p>
          <a:p>
            <a:r>
              <a:rPr lang="en-US" dirty="0"/>
              <a:t>Married for 18 </a:t>
            </a:r>
            <a:r>
              <a:rPr lang="en-US" dirty="0" err="1"/>
              <a:t>yrs</a:t>
            </a:r>
            <a:r>
              <a:rPr lang="en-US" dirty="0"/>
              <a:t> , P2L2, RMP</a:t>
            </a:r>
          </a:p>
          <a:p>
            <a:r>
              <a:rPr lang="en-US" dirty="0"/>
              <a:t>Mixed diet</a:t>
            </a:r>
          </a:p>
          <a:p>
            <a:r>
              <a:rPr lang="en-US" dirty="0"/>
              <a:t>No drug allergies</a:t>
            </a:r>
          </a:p>
          <a:p>
            <a:r>
              <a:rPr lang="en-US" dirty="0"/>
              <a:t>Normal bowel / bladder habits</a:t>
            </a:r>
          </a:p>
        </p:txBody>
      </p:sp>
    </p:spTree>
    <p:extLst>
      <p:ext uri="{BB962C8B-B14F-4D97-AF65-F5344CB8AC3E}">
        <p14:creationId xmlns="" xmlns:p14="http://schemas.microsoft.com/office/powerpoint/2010/main" val="3045710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C0303-9623-42BF-BEB8-ED0295CD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A7B62A-6A0E-4948-B3A0-E995002CA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conscious</a:t>
            </a:r>
          </a:p>
          <a:p>
            <a:r>
              <a:rPr lang="en-US" dirty="0"/>
              <a:t>Oriented </a:t>
            </a:r>
          </a:p>
          <a:p>
            <a:r>
              <a:rPr lang="en-US" dirty="0"/>
              <a:t>PALLOR +</a:t>
            </a:r>
          </a:p>
          <a:p>
            <a:r>
              <a:rPr lang="en-US" dirty="0"/>
              <a:t>Not icteric, clubbing , edema, cyanosis, lymphadenopathy</a:t>
            </a:r>
          </a:p>
          <a:p>
            <a:r>
              <a:rPr lang="en-US" dirty="0"/>
              <a:t>Breast n thyroid </a:t>
            </a:r>
            <a:r>
              <a:rPr lang="en-US" dirty="0" smtClean="0"/>
              <a:t>normal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8752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C8239010-424C-45BD-92BE-F9A27BEFE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2578445"/>
              </p:ext>
            </p:extLst>
          </p:nvPr>
        </p:nvGraphicFramePr>
        <p:xfrm>
          <a:off x="1219200" y="1803400"/>
          <a:ext cx="97504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82365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D5EF4-D08F-4E59-A17D-ABA19617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332656"/>
            <a:ext cx="9751060" cy="1168400"/>
          </a:xfrm>
        </p:spPr>
        <p:txBody>
          <a:bodyPr/>
          <a:lstStyle/>
          <a:p>
            <a:r>
              <a:rPr lang="en-US" dirty="0"/>
              <a:t>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23AEBF-7EDF-4AA1-9252-0A98CC62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Conscious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Oriented</a:t>
            </a:r>
          </a:p>
          <a:p>
            <a:pPr marL="0" indent="0">
              <a:buNone/>
            </a:pPr>
            <a:r>
              <a:rPr lang="en-US" dirty="0"/>
              <a:t>Higher Mental Function : normal</a:t>
            </a:r>
          </a:p>
          <a:p>
            <a:pPr marL="0" indent="0">
              <a:buNone/>
            </a:pPr>
            <a:r>
              <a:rPr lang="en-US" dirty="0"/>
              <a:t>Cranial nerves : </a:t>
            </a:r>
            <a:r>
              <a:rPr lang="en-US" dirty="0" smtClean="0"/>
              <a:t> </a:t>
            </a:r>
            <a:r>
              <a:rPr lang="en-US" dirty="0"/>
              <a:t>normal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554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1259</TotalTime>
  <Words>627</Words>
  <Application>Microsoft Office PowerPoint</Application>
  <PresentationFormat>Custom</PresentationFormat>
  <Paragraphs>193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Books Classic 16x9</vt:lpstr>
      <vt:lpstr>A RARE CASE OF HYPOKALEMIC PARALYSIS  </vt:lpstr>
      <vt:lpstr>Complaints</vt:lpstr>
      <vt:lpstr>Presenting Complaints </vt:lpstr>
      <vt:lpstr>Slide 4</vt:lpstr>
      <vt:lpstr>Past History</vt:lpstr>
      <vt:lpstr>Slide 6</vt:lpstr>
      <vt:lpstr>On Examination</vt:lpstr>
      <vt:lpstr>Slide 8</vt:lpstr>
      <vt:lpstr>CNS</vt:lpstr>
      <vt:lpstr>SPINOMOTOR SYSTEM</vt:lpstr>
      <vt:lpstr>Slide 11</vt:lpstr>
      <vt:lpstr>SENSORY</vt:lpstr>
      <vt:lpstr>Slide 13</vt:lpstr>
      <vt:lpstr>Other systems</vt:lpstr>
      <vt:lpstr>Provisional Diagnosis</vt:lpstr>
      <vt:lpstr>Investigations</vt:lpstr>
      <vt:lpstr>Ecg </vt:lpstr>
      <vt:lpstr>Investigations (contd.)</vt:lpstr>
      <vt:lpstr>Slide 19</vt:lpstr>
      <vt:lpstr>Slide 20</vt:lpstr>
      <vt:lpstr>Slide 21</vt:lpstr>
      <vt:lpstr>URINE ANALYSIS</vt:lpstr>
      <vt:lpstr>ABG </vt:lpstr>
      <vt:lpstr>OPINIONS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Karthik</dc:creator>
  <cp:lastModifiedBy>GINO</cp:lastModifiedBy>
  <cp:revision>52</cp:revision>
  <dcterms:created xsi:type="dcterms:W3CDTF">2018-01-02T18:24:38Z</dcterms:created>
  <dcterms:modified xsi:type="dcterms:W3CDTF">2018-01-16T18:13:04Z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