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79" r:id="rId9"/>
    <p:sldId id="261" r:id="rId10"/>
    <p:sldId id="262" r:id="rId11"/>
    <p:sldId id="263" r:id="rId12"/>
    <p:sldId id="280" r:id="rId13"/>
    <p:sldId id="281" r:id="rId14"/>
    <p:sldId id="283" r:id="rId15"/>
    <p:sldId id="264" r:id="rId16"/>
    <p:sldId id="265" r:id="rId17"/>
    <p:sldId id="282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2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8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4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6C3BD-9081-40AA-A644-B56122D5AF0E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0B44-2D94-48A0-BB27-CE89BB77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PERICARDIAL DISEASES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DEPT. OF GENERAL MEDICINE</a:t>
            </a:r>
          </a:p>
          <a:p>
            <a:r>
              <a:rPr lang="en-US" dirty="0" smtClean="0"/>
              <a:t>GTMCH</a:t>
            </a:r>
          </a:p>
          <a:p>
            <a:r>
              <a:rPr lang="en-US" dirty="0" smtClean="0"/>
              <a:t>THENI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2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1206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Clinical </a:t>
            </a:r>
            <a:r>
              <a:rPr lang="en-US" b="1" dirty="0" smtClean="0"/>
              <a:t>features</a:t>
            </a:r>
          </a:p>
          <a:p>
            <a:endParaRPr lang="en-US" b="1" dirty="0"/>
          </a:p>
          <a:p>
            <a:r>
              <a:rPr lang="en-US" dirty="0" smtClean="0"/>
              <a:t>sharp </a:t>
            </a:r>
            <a:r>
              <a:rPr lang="en-US" dirty="0"/>
              <a:t>central chest </a:t>
            </a:r>
            <a:r>
              <a:rPr lang="en-US" dirty="0" smtClean="0"/>
              <a:t>pain exacerbated </a:t>
            </a:r>
            <a:r>
              <a:rPr lang="en-US" dirty="0"/>
              <a:t>by movement, respiration and lying down.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typically relieved by sitting forward. It may be referred to the </a:t>
            </a:r>
            <a:r>
              <a:rPr lang="en-US" dirty="0" smtClean="0"/>
              <a:t>neck </a:t>
            </a:r>
            <a:r>
              <a:rPr lang="en-US" dirty="0"/>
              <a:t>or shoulders.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The classical clinical sign is a pericardial friction </a:t>
            </a:r>
            <a:r>
              <a:rPr lang="en-US" dirty="0" smtClean="0"/>
              <a:t> rub </a:t>
            </a:r>
            <a:r>
              <a:rPr lang="en-US" dirty="0"/>
              <a:t>occurring in three phases corresponding to atrial systole, </a:t>
            </a:r>
            <a:r>
              <a:rPr lang="en-US" dirty="0" smtClean="0"/>
              <a:t>ventricular  </a:t>
            </a:r>
            <a:r>
              <a:rPr lang="en-US" dirty="0"/>
              <a:t>systole  and  ventricular  diastole.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It  may  also  be </a:t>
            </a:r>
            <a:r>
              <a:rPr lang="en-US" dirty="0" smtClean="0"/>
              <a:t>heard </a:t>
            </a:r>
            <a:r>
              <a:rPr lang="en-US" dirty="0"/>
              <a:t>as a biphasic ‘to and fro’ rub. The rub is heard best </a:t>
            </a:r>
            <a:r>
              <a:rPr lang="en-US" dirty="0" smtClean="0"/>
              <a:t>with  </a:t>
            </a:r>
            <a:r>
              <a:rPr lang="en-US" dirty="0"/>
              <a:t>the  diaphragm  of  the  stethoscope  at  the  lower  left  </a:t>
            </a:r>
            <a:r>
              <a:rPr lang="en-US" dirty="0" smtClean="0"/>
              <a:t>sternal </a:t>
            </a:r>
            <a:r>
              <a:rPr lang="en-US" dirty="0"/>
              <a:t>edge at the end of expiration with the patient leaning </a:t>
            </a:r>
            <a:r>
              <a:rPr lang="en-US" dirty="0" smtClean="0"/>
              <a:t>forward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usually a fever, </a:t>
            </a:r>
            <a:r>
              <a:rPr lang="en-US" dirty="0" smtClean="0"/>
              <a:t>leukocytosis or lymphocytosis when </a:t>
            </a:r>
            <a:r>
              <a:rPr lang="en-US" dirty="0"/>
              <a:t>pericarditis is due to viral or bacterial infection, </a:t>
            </a:r>
            <a:r>
              <a:rPr lang="en-US" dirty="0" smtClean="0"/>
              <a:t>rheumatic </a:t>
            </a:r>
            <a:r>
              <a:rPr lang="en-US" dirty="0"/>
              <a:t>fever or myocardial </a:t>
            </a:r>
            <a:r>
              <a:rPr lang="en-US" dirty="0" smtClean="0"/>
              <a:t>infarction. </a:t>
            </a:r>
          </a:p>
          <a:p>
            <a:endParaRPr lang="en-US" dirty="0"/>
          </a:p>
          <a:p>
            <a:r>
              <a:rPr lang="en-US" dirty="0" smtClean="0"/>
              <a:t>Large </a:t>
            </a:r>
            <a:r>
              <a:rPr lang="en-US" dirty="0"/>
              <a:t>pericardial </a:t>
            </a:r>
            <a:r>
              <a:rPr lang="en-US" dirty="0" smtClean="0"/>
              <a:t>effusion can </a:t>
            </a:r>
            <a:r>
              <a:rPr lang="en-US" dirty="0"/>
              <a:t>compress adjacent bronchi and lung tissue </a:t>
            </a:r>
            <a:r>
              <a:rPr lang="en-US" dirty="0" smtClean="0"/>
              <a:t>and </a:t>
            </a:r>
            <a:r>
              <a:rPr lang="en-US" dirty="0"/>
              <a:t>may cause </a:t>
            </a:r>
            <a:r>
              <a:rPr lang="en-US" dirty="0" err="1"/>
              <a:t>dyspnoea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4000"/>
            <a:ext cx="120777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Investigations</a:t>
            </a:r>
          </a:p>
          <a:p>
            <a:r>
              <a:rPr lang="en-US" b="1" dirty="0"/>
              <a:t>ECG</a:t>
            </a:r>
            <a:r>
              <a:rPr lang="en-US" dirty="0"/>
              <a:t>  is  diagnostic.  There  is  widespread  concave-upwards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saddle-shaped)  </a:t>
            </a:r>
            <a:r>
              <a:rPr lang="en-US" dirty="0" smtClean="0"/>
              <a:t>ST  elevation ,  reciprocal  </a:t>
            </a:r>
            <a:r>
              <a:rPr lang="en-US" dirty="0"/>
              <a:t>ST </a:t>
            </a:r>
          </a:p>
          <a:p>
            <a:r>
              <a:rPr lang="en-US" dirty="0"/>
              <a:t>depression in leads </a:t>
            </a:r>
            <a:r>
              <a:rPr lang="en-US" dirty="0" err="1"/>
              <a:t>aVR</a:t>
            </a:r>
            <a:r>
              <a:rPr lang="en-US" dirty="0"/>
              <a:t> and V1, and PR segment depression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These  </a:t>
            </a:r>
            <a:r>
              <a:rPr lang="en-US" dirty="0"/>
              <a:t>changes  evolve  over  time,  with  resolution  of  the  ST </a:t>
            </a:r>
          </a:p>
          <a:p>
            <a:r>
              <a:rPr lang="en-US" dirty="0"/>
              <a:t>elevation, T wave flattening/inversion and finally T </a:t>
            </a:r>
            <a:r>
              <a:rPr lang="en-US" dirty="0" smtClean="0"/>
              <a:t>wave</a:t>
            </a:r>
          </a:p>
          <a:p>
            <a:r>
              <a:rPr lang="en-US" dirty="0" smtClean="0"/>
              <a:t> </a:t>
            </a:r>
            <a:r>
              <a:rPr lang="en-US" dirty="0"/>
              <a:t>normalization.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Chest X-ray </a:t>
            </a:r>
            <a:r>
              <a:rPr lang="en-US" dirty="0"/>
              <a:t>may demonstrate cardiomegaly (in cases </a:t>
            </a:r>
          </a:p>
          <a:p>
            <a:r>
              <a:rPr lang="en-US" dirty="0"/>
              <a:t>with an effusion) which should be confirmed with</a:t>
            </a:r>
          </a:p>
          <a:p>
            <a:r>
              <a:rPr lang="en-US" dirty="0"/>
              <a:t> echocardiography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Cardiac </a:t>
            </a:r>
            <a:r>
              <a:rPr lang="en-US" b="1" dirty="0"/>
              <a:t>enzymes </a:t>
            </a:r>
            <a:r>
              <a:rPr lang="en-US" dirty="0"/>
              <a:t>should </a:t>
            </a:r>
            <a:r>
              <a:rPr lang="en-US" dirty="0" smtClean="0"/>
              <a:t>be </a:t>
            </a:r>
            <a:r>
              <a:rPr lang="en-US" dirty="0"/>
              <a:t>assayed as they may be </a:t>
            </a:r>
            <a:r>
              <a:rPr lang="en-US" dirty="0" smtClean="0"/>
              <a:t>elevated</a:t>
            </a:r>
          </a:p>
          <a:p>
            <a:r>
              <a:rPr lang="en-US" dirty="0" smtClean="0"/>
              <a:t> </a:t>
            </a:r>
            <a:r>
              <a:rPr lang="en-US" dirty="0"/>
              <a:t>if there is associated </a:t>
            </a:r>
            <a:r>
              <a:rPr lang="en-US" dirty="0" smtClean="0"/>
              <a:t>myocarditis . </a:t>
            </a:r>
          </a:p>
          <a:p>
            <a:endParaRPr lang="en-US" dirty="0" smtClean="0"/>
          </a:p>
          <a:p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b="1" dirty="0" smtClean="0"/>
              <a:t>CT </a:t>
            </a:r>
            <a:r>
              <a:rPr lang="en-US" b="1" dirty="0"/>
              <a:t>and cardiac MR </a:t>
            </a:r>
            <a:r>
              <a:rPr lang="en-US" dirty="0"/>
              <a:t>may be </a:t>
            </a:r>
            <a:r>
              <a:rPr lang="en-US" dirty="0" smtClean="0"/>
              <a:t>helpful  </a:t>
            </a:r>
            <a:r>
              <a:rPr lang="en-US" dirty="0"/>
              <a:t>for  in  cases  with  thickened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(&gt;4 mm)  or  inflamed </a:t>
            </a:r>
            <a:r>
              <a:rPr lang="en-US" dirty="0" smtClean="0"/>
              <a:t>(</a:t>
            </a:r>
            <a:r>
              <a:rPr lang="en-US" dirty="0"/>
              <a:t>abnormal delayed enhancement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pericardium.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62" y="0"/>
            <a:ext cx="4681538" cy="68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7" y="1016000"/>
            <a:ext cx="1216737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5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04" y="673100"/>
            <a:ext cx="10117782" cy="5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21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8"/>
            <a:ext cx="12192000" cy="61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2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100"/>
            <a:ext cx="12090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Treatment</a:t>
            </a:r>
          </a:p>
          <a:p>
            <a:endParaRPr lang="en-US" b="1" dirty="0"/>
          </a:p>
          <a:p>
            <a:r>
              <a:rPr lang="en-US" dirty="0"/>
              <a:t>If a cause is found, this should be treated. Bed rest and oral </a:t>
            </a:r>
            <a:r>
              <a:rPr lang="en-US" dirty="0" smtClean="0"/>
              <a:t>NSAIDs  </a:t>
            </a:r>
            <a:r>
              <a:rPr lang="en-US" dirty="0"/>
              <a:t>(high-dose  aspirin  </a:t>
            </a:r>
            <a:r>
              <a:rPr lang="en-US" dirty="0" err="1"/>
              <a:t>indometacin</a:t>
            </a:r>
            <a:r>
              <a:rPr lang="en-US" dirty="0"/>
              <a:t>  or  ibuprofen)  </a:t>
            </a:r>
            <a:r>
              <a:rPr lang="en-US" dirty="0" smtClean="0"/>
              <a:t>are effective </a:t>
            </a:r>
            <a:r>
              <a:rPr lang="en-US" dirty="0"/>
              <a:t>in most patients.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Aspirin </a:t>
            </a:r>
            <a:r>
              <a:rPr lang="en-US" dirty="0"/>
              <a:t>is the drug of choice for </a:t>
            </a:r>
            <a:r>
              <a:rPr lang="en-US" dirty="0" smtClean="0"/>
              <a:t>patients  </a:t>
            </a:r>
            <a:r>
              <a:rPr lang="en-US" dirty="0"/>
              <a:t>with  a  recent  myocardial  infarction.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Colchicine  is </a:t>
            </a:r>
            <a:r>
              <a:rPr lang="en-US" dirty="0" smtClean="0"/>
              <a:t>also </a:t>
            </a:r>
            <a:r>
              <a:rPr lang="en-US" dirty="0"/>
              <a:t>effective in combination with conventional therapy, as </a:t>
            </a:r>
            <a:r>
              <a:rPr lang="en-US" dirty="0" smtClean="0"/>
              <a:t>demonstrated  </a:t>
            </a:r>
            <a:r>
              <a:rPr lang="en-US" dirty="0"/>
              <a:t>in  the  COPE  trial.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Corticosteroids  </a:t>
            </a:r>
            <a:r>
              <a:rPr lang="en-US" dirty="0"/>
              <a:t>should  be </a:t>
            </a:r>
            <a:r>
              <a:rPr lang="en-US" dirty="0" smtClean="0"/>
              <a:t>reserved  </a:t>
            </a:r>
            <a:r>
              <a:rPr lang="en-US" dirty="0"/>
              <a:t>for  patients  with  a  known  immune  cause  as  their </a:t>
            </a:r>
            <a:r>
              <a:rPr lang="en-US" dirty="0" smtClean="0"/>
              <a:t>use </a:t>
            </a:r>
            <a:r>
              <a:rPr lang="en-US" dirty="0"/>
              <a:t>is associated with an increased rate of recurrence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Recurrent or relapsing </a:t>
            </a:r>
            <a:r>
              <a:rPr lang="en-US" b="1" dirty="0" smtClean="0"/>
              <a:t>pericarditis</a:t>
            </a:r>
          </a:p>
          <a:p>
            <a:endParaRPr lang="en-US" b="1" dirty="0"/>
          </a:p>
          <a:p>
            <a:r>
              <a:rPr lang="en-US" dirty="0"/>
              <a:t>About 20% of cases of acute pericarditis go on to develop </a:t>
            </a:r>
            <a:r>
              <a:rPr lang="en-US" dirty="0" smtClean="0"/>
              <a:t>idiopathic  </a:t>
            </a:r>
            <a:r>
              <a:rPr lang="en-US" dirty="0"/>
              <a:t>relapsing  pericarditis  which  may  be  incessant </a:t>
            </a:r>
          </a:p>
          <a:p>
            <a:r>
              <a:rPr lang="en-US" dirty="0"/>
              <a:t>(recurs within 6 weeks during weaning of NSAIDs) or intermittent (recurs &gt;6 weeks after the initial presentation).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/>
              <a:t>firstline</a:t>
            </a:r>
            <a:r>
              <a:rPr lang="en-US" dirty="0"/>
              <a:t>  treatment  is  again  oral  NSAIDs.  The  colchicine  as </a:t>
            </a:r>
            <a:r>
              <a:rPr lang="en-US" dirty="0" smtClean="0"/>
              <a:t>first-choice  </a:t>
            </a:r>
            <a:r>
              <a:rPr lang="en-US" dirty="0"/>
              <a:t>therapy  for  recurrent  pericarditis  trial  demonstrated  that  prolonged  colchicine  (for  6  months)  was  more </a:t>
            </a:r>
            <a:r>
              <a:rPr lang="en-US" dirty="0" smtClean="0"/>
              <a:t>effective </a:t>
            </a:r>
            <a:r>
              <a:rPr lang="en-US" dirty="0"/>
              <a:t>than aspirin alone in reducing recurrence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In resistant cases, oral corticosteroids may be effective and in some </a:t>
            </a:r>
            <a:r>
              <a:rPr lang="en-US" dirty="0" smtClean="0"/>
              <a:t>patients </a:t>
            </a:r>
            <a:r>
              <a:rPr lang="en-US" dirty="0" err="1"/>
              <a:t>pericardiectomy</a:t>
            </a:r>
            <a:r>
              <a:rPr lang="en-US" dirty="0"/>
              <a:t> may be appropriate</a:t>
            </a:r>
          </a:p>
        </p:txBody>
      </p:sp>
    </p:spTree>
    <p:extLst>
      <p:ext uri="{BB962C8B-B14F-4D97-AF65-F5344CB8AC3E}">
        <p14:creationId xmlns:p14="http://schemas.microsoft.com/office/powerpoint/2010/main" val="352107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774700"/>
            <a:ext cx="11772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PERICARDIAL EFFUSION / TAMPONADE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349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1" y="34069"/>
            <a:ext cx="8661400" cy="66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5900"/>
            <a:ext cx="1206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pericardial effusion is a collection of fluid within the potential space of the serous pericardial sac </a:t>
            </a:r>
            <a:r>
              <a:rPr lang="en-US" dirty="0" smtClean="0"/>
              <a:t>, </a:t>
            </a:r>
            <a:r>
              <a:rPr lang="en-US" dirty="0"/>
              <a:t>commonly accompanying an episode of acute pericarditis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When </a:t>
            </a:r>
            <a:r>
              <a:rPr lang="en-US" dirty="0" smtClean="0"/>
              <a:t>a  </a:t>
            </a:r>
            <a:r>
              <a:rPr lang="en-US" dirty="0"/>
              <a:t>large  volume  collects  in  this  space,  ventricular  filling  is </a:t>
            </a:r>
            <a:r>
              <a:rPr lang="en-US" dirty="0" smtClean="0"/>
              <a:t>compromised  </a:t>
            </a:r>
            <a:r>
              <a:rPr lang="en-US" dirty="0"/>
              <a:t>leading  to  embarrassment  of  the  circulation. </a:t>
            </a:r>
            <a:r>
              <a:rPr lang="en-US" dirty="0" smtClean="0"/>
              <a:t>This </a:t>
            </a:r>
            <a:r>
              <a:rPr lang="en-US" dirty="0"/>
              <a:t>is known as cardiac </a:t>
            </a:r>
            <a:r>
              <a:rPr lang="en-US" dirty="0" err="1" smtClean="0"/>
              <a:t>tamponade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Clinical features</a:t>
            </a:r>
          </a:p>
          <a:p>
            <a:r>
              <a:rPr lang="en-US" dirty="0"/>
              <a:t>Symptoms  of  a  pericardial  effusion  commonly  reflect  the </a:t>
            </a:r>
            <a:r>
              <a:rPr lang="en-US" dirty="0" smtClean="0"/>
              <a:t>underlying </a:t>
            </a:r>
            <a:r>
              <a:rPr lang="en-US" dirty="0"/>
              <a:t>pericarditis. On examination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  Heart sounds are soft and </a:t>
            </a:r>
            <a:r>
              <a:rPr lang="en-US" dirty="0" smtClean="0"/>
              <a:t>distant</a:t>
            </a:r>
          </a:p>
          <a:p>
            <a:endParaRPr lang="en-US" dirty="0"/>
          </a:p>
          <a:p>
            <a:r>
              <a:rPr lang="en-US" dirty="0"/>
              <a:t>  Apex beat is commonly </a:t>
            </a:r>
            <a:r>
              <a:rPr lang="en-US" dirty="0" smtClean="0"/>
              <a:t>obscured</a:t>
            </a:r>
          </a:p>
          <a:p>
            <a:endParaRPr lang="en-US" dirty="0"/>
          </a:p>
          <a:p>
            <a:r>
              <a:rPr lang="en-US" dirty="0"/>
              <a:t>  A friction rub may be evident due to pericarditis in the </a:t>
            </a:r>
            <a:r>
              <a:rPr lang="en-US" dirty="0" smtClean="0"/>
              <a:t>early </a:t>
            </a:r>
            <a:r>
              <a:rPr lang="en-US" dirty="0"/>
              <a:t>stages, but this becomes quieter as fluid </a:t>
            </a:r>
            <a:r>
              <a:rPr lang="en-US" dirty="0" smtClean="0"/>
              <a:t>accumulates </a:t>
            </a:r>
            <a:r>
              <a:rPr lang="en-US" dirty="0"/>
              <a:t>and pushes the layers of the pericardium </a:t>
            </a:r>
            <a:r>
              <a:rPr lang="en-US" dirty="0" smtClean="0"/>
              <a:t>apart</a:t>
            </a:r>
          </a:p>
          <a:p>
            <a:endParaRPr lang="en-US" dirty="0"/>
          </a:p>
          <a:p>
            <a:r>
              <a:rPr lang="en-US" dirty="0"/>
              <a:t>  Rarely, the effusion may compress the base of the left </a:t>
            </a:r>
            <a:r>
              <a:rPr lang="en-US" dirty="0" smtClean="0"/>
              <a:t>lung</a:t>
            </a:r>
            <a:r>
              <a:rPr lang="en-US" dirty="0"/>
              <a:t>, producing an area of dullness to percussion below </a:t>
            </a:r>
            <a:r>
              <a:rPr lang="en-US" dirty="0" smtClean="0"/>
              <a:t>the </a:t>
            </a:r>
            <a:r>
              <a:rPr lang="en-US" dirty="0"/>
              <a:t>angle of the left scapula (</a:t>
            </a:r>
            <a:r>
              <a:rPr lang="en-US" dirty="0" err="1"/>
              <a:t>Ewart’s</a:t>
            </a:r>
            <a:r>
              <a:rPr lang="en-US" dirty="0"/>
              <a:t> sign)</a:t>
            </a:r>
          </a:p>
        </p:txBody>
      </p:sp>
    </p:spTree>
    <p:extLst>
      <p:ext uri="{BB962C8B-B14F-4D97-AF65-F5344CB8AC3E}">
        <p14:creationId xmlns:p14="http://schemas.microsoft.com/office/powerpoint/2010/main" val="4229407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800"/>
            <a:ext cx="11950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  As the effusion worsens, signs of cardiac </a:t>
            </a:r>
            <a:r>
              <a:rPr lang="en-US" dirty="0" err="1"/>
              <a:t>tamponade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become evident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–  Raised jugular venous pressure with sharp rise and y </a:t>
            </a:r>
            <a:r>
              <a:rPr lang="en-US" dirty="0" smtClean="0"/>
              <a:t>descent </a:t>
            </a:r>
            <a:r>
              <a:rPr lang="en-US" dirty="0"/>
              <a:t>(</a:t>
            </a:r>
            <a:r>
              <a:rPr lang="en-US" dirty="0" err="1"/>
              <a:t>Friedreich’s</a:t>
            </a:r>
            <a:r>
              <a:rPr lang="en-US" dirty="0"/>
              <a:t> sign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–  </a:t>
            </a:r>
            <a:r>
              <a:rPr lang="en-US" dirty="0" err="1"/>
              <a:t>Kussmaul’s</a:t>
            </a:r>
            <a:r>
              <a:rPr lang="en-US" dirty="0"/>
              <a:t> sign (rise in JVP/increased neck vein </a:t>
            </a:r>
            <a:r>
              <a:rPr lang="en-US" dirty="0" smtClean="0"/>
              <a:t>distension </a:t>
            </a:r>
            <a:r>
              <a:rPr lang="en-US" dirty="0"/>
              <a:t>during inspiration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–  </a:t>
            </a:r>
            <a:r>
              <a:rPr lang="en-US" dirty="0" err="1"/>
              <a:t>Pulsus</a:t>
            </a:r>
            <a:r>
              <a:rPr lang="en-US" dirty="0"/>
              <a:t> </a:t>
            </a:r>
            <a:r>
              <a:rPr lang="en-US" dirty="0" err="1"/>
              <a:t>paradoxus</a:t>
            </a:r>
            <a:r>
              <a:rPr lang="en-US" dirty="0"/>
              <a:t> (an exaggeration in the normal </a:t>
            </a:r>
            <a:r>
              <a:rPr lang="en-US" dirty="0" smtClean="0"/>
              <a:t>variation </a:t>
            </a:r>
            <a:r>
              <a:rPr lang="en-US" dirty="0"/>
              <a:t>in pulse pressure seen with inspiration such </a:t>
            </a:r>
            <a:r>
              <a:rPr lang="en-US" dirty="0" smtClean="0"/>
              <a:t> that </a:t>
            </a:r>
            <a:r>
              <a:rPr lang="en-US" dirty="0"/>
              <a:t>there is drop in systolic blood pressure of </a:t>
            </a:r>
            <a:r>
              <a:rPr lang="en-US" dirty="0" smtClean="0"/>
              <a:t> ≥</a:t>
            </a:r>
            <a:r>
              <a:rPr lang="en-US" dirty="0"/>
              <a:t>10 mmHg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–  Reduced cardiac output.</a:t>
            </a:r>
          </a:p>
        </p:txBody>
      </p:sp>
    </p:spTree>
    <p:extLst>
      <p:ext uri="{BB962C8B-B14F-4D97-AF65-F5344CB8AC3E}">
        <p14:creationId xmlns:p14="http://schemas.microsoft.com/office/powerpoint/2010/main" val="168154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00" y="177800"/>
            <a:ext cx="1188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pericardium acts as a protective covering for the heart.   The normal amount of pericardial fluid is 20–49 mL that lubricates the surface of the heart.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Presentations of pericardial disease include:</a:t>
            </a:r>
          </a:p>
          <a:p>
            <a:endParaRPr lang="en-US" dirty="0" smtClean="0"/>
          </a:p>
          <a:p>
            <a:r>
              <a:rPr lang="en-US" dirty="0" smtClean="0"/>
              <a:t>  Acute and relapsing pericarditis</a:t>
            </a:r>
          </a:p>
          <a:p>
            <a:endParaRPr lang="en-US" dirty="0" smtClean="0"/>
          </a:p>
          <a:p>
            <a:r>
              <a:rPr lang="en-US" dirty="0" smtClean="0"/>
              <a:t>  Pericardial effusion and cardiac </a:t>
            </a:r>
            <a:r>
              <a:rPr lang="en-US" dirty="0" err="1" smtClean="0"/>
              <a:t>tamponade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  Constrictive pericarditis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13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Investigations</a:t>
            </a:r>
          </a:p>
          <a:p>
            <a:endParaRPr lang="en-US" b="1" dirty="0"/>
          </a:p>
          <a:p>
            <a:r>
              <a:rPr lang="en-US" dirty="0"/>
              <a:t>  </a:t>
            </a:r>
            <a:r>
              <a:rPr lang="en-US" b="1" dirty="0" smtClean="0"/>
              <a:t>ECG </a:t>
            </a:r>
            <a:r>
              <a:rPr lang="en-US" dirty="0" smtClean="0"/>
              <a:t>reveals </a:t>
            </a:r>
            <a:r>
              <a:rPr lang="en-US" dirty="0"/>
              <a:t>low-voltage QRS complexes (&lt;0.5 mV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 limb leads)with </a:t>
            </a:r>
            <a:r>
              <a:rPr lang="en-US" dirty="0"/>
              <a:t>sinus tachycardia and there may be </a:t>
            </a:r>
          </a:p>
          <a:p>
            <a:r>
              <a:rPr lang="en-US" dirty="0"/>
              <a:t>electric </a:t>
            </a:r>
            <a:r>
              <a:rPr lang="en-US" dirty="0" err="1"/>
              <a:t>alternans</a:t>
            </a:r>
            <a:r>
              <a:rPr lang="en-US" dirty="0"/>
              <a:t> (alteration of QRS amplitude or </a:t>
            </a:r>
            <a:endParaRPr lang="en-US" dirty="0" smtClean="0"/>
          </a:p>
          <a:p>
            <a:r>
              <a:rPr lang="en-US" dirty="0" smtClean="0"/>
              <a:t>axis between </a:t>
            </a:r>
            <a:r>
              <a:rPr lang="en-US" dirty="0"/>
              <a:t>beats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  </a:t>
            </a:r>
            <a:r>
              <a:rPr lang="en-US" b="1" dirty="0"/>
              <a:t>Chest </a:t>
            </a:r>
            <a:r>
              <a:rPr lang="en-US" b="1" dirty="0" smtClean="0"/>
              <a:t>X-ray </a:t>
            </a:r>
            <a:r>
              <a:rPr lang="en-US" dirty="0"/>
              <a:t>shows large globular or </a:t>
            </a:r>
            <a:r>
              <a:rPr lang="en-US" dirty="0" smtClean="0"/>
              <a:t>pear-shaped </a:t>
            </a:r>
            <a:r>
              <a:rPr lang="en-US" dirty="0"/>
              <a:t>heart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sharp outlines. Typically, the </a:t>
            </a:r>
            <a:r>
              <a:rPr lang="en-US" dirty="0" smtClean="0"/>
              <a:t>pulmonary </a:t>
            </a:r>
            <a:r>
              <a:rPr lang="en-US" dirty="0"/>
              <a:t>veins 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 </a:t>
            </a:r>
            <a:r>
              <a:rPr lang="en-US" dirty="0"/>
              <a:t>not distended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  </a:t>
            </a:r>
            <a:r>
              <a:rPr lang="en-US" b="1" dirty="0"/>
              <a:t>Cardiac CT or </a:t>
            </a:r>
            <a:r>
              <a:rPr lang="en-US" b="1" dirty="0" smtClean="0"/>
              <a:t>MRI </a:t>
            </a:r>
            <a:r>
              <a:rPr lang="en-US" dirty="0" smtClean="0"/>
              <a:t>should </a:t>
            </a:r>
            <a:r>
              <a:rPr lang="en-US" dirty="0"/>
              <a:t>be considered if </a:t>
            </a:r>
            <a:r>
              <a:rPr lang="en-US" dirty="0" err="1"/>
              <a:t>loculated</a:t>
            </a:r>
            <a:r>
              <a:rPr lang="en-US" dirty="0"/>
              <a:t> </a:t>
            </a:r>
          </a:p>
          <a:p>
            <a:r>
              <a:rPr lang="en-US" dirty="0"/>
              <a:t>pericardial effusions are suspected (post-cardiac </a:t>
            </a:r>
          </a:p>
          <a:p>
            <a:r>
              <a:rPr lang="en-US" dirty="0"/>
              <a:t>surgery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  </a:t>
            </a:r>
            <a:r>
              <a:rPr lang="en-US" b="1" dirty="0" err="1"/>
              <a:t>Pericardiocentesisis</a:t>
            </a:r>
            <a:r>
              <a:rPr lang="en-US" dirty="0"/>
              <a:t> the removal of pericardial fluid </a:t>
            </a:r>
          </a:p>
          <a:p>
            <a:r>
              <a:rPr lang="en-US" dirty="0"/>
              <a:t>with aseptic technique under echocardiographic </a:t>
            </a:r>
          </a:p>
          <a:p>
            <a:r>
              <a:rPr lang="en-US" dirty="0"/>
              <a:t>guidance. It is indicated when a </a:t>
            </a:r>
            <a:r>
              <a:rPr lang="en-US" dirty="0" err="1"/>
              <a:t>tuberculous</a:t>
            </a:r>
            <a:r>
              <a:rPr lang="en-US" dirty="0"/>
              <a:t>, malignant </a:t>
            </a:r>
          </a:p>
          <a:p>
            <a:r>
              <a:rPr lang="en-US" dirty="0"/>
              <a:t>or purulent effusion is suspected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  </a:t>
            </a:r>
            <a:r>
              <a:rPr lang="en-US" b="1" dirty="0"/>
              <a:t>Pericardial </a:t>
            </a:r>
            <a:r>
              <a:rPr lang="en-US" b="1" dirty="0" smtClean="0"/>
              <a:t>biopsy </a:t>
            </a:r>
            <a:r>
              <a:rPr lang="en-US" dirty="0" smtClean="0"/>
              <a:t>may </a:t>
            </a:r>
            <a:r>
              <a:rPr lang="en-US" dirty="0"/>
              <a:t>be needed if tuberculosis is </a:t>
            </a:r>
          </a:p>
          <a:p>
            <a:r>
              <a:rPr lang="en-US" dirty="0"/>
              <a:t>suspected and </a:t>
            </a:r>
            <a:r>
              <a:rPr lang="en-US" dirty="0" err="1"/>
              <a:t>pericardiocentesis</a:t>
            </a:r>
            <a:r>
              <a:rPr lang="en-US" dirty="0"/>
              <a:t> is not diagnostic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0"/>
            <a:ext cx="6629400" cy="68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40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5100"/>
            <a:ext cx="617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  </a:t>
            </a:r>
            <a:r>
              <a:rPr lang="en-US" b="1" dirty="0" smtClean="0"/>
              <a:t>Echocardiography</a:t>
            </a:r>
            <a:r>
              <a:rPr lang="en-US" dirty="0" smtClean="0"/>
              <a:t> is </a:t>
            </a:r>
            <a:r>
              <a:rPr lang="en-US" dirty="0"/>
              <a:t>the most useful </a:t>
            </a:r>
          </a:p>
          <a:p>
            <a:r>
              <a:rPr lang="en-US" dirty="0"/>
              <a:t>technique for demonstrating the effusion and looking for </a:t>
            </a:r>
          </a:p>
          <a:p>
            <a:r>
              <a:rPr lang="en-US" dirty="0"/>
              <a:t>evidence of </a:t>
            </a:r>
            <a:r>
              <a:rPr lang="en-US" dirty="0" err="1"/>
              <a:t>tamponade</a:t>
            </a:r>
            <a:r>
              <a:rPr lang="en-US" dirty="0"/>
              <a:t> – late diastolic collapse of the </a:t>
            </a:r>
          </a:p>
          <a:p>
            <a:r>
              <a:rPr lang="en-US" dirty="0"/>
              <a:t>right atrium, early diastolic collapse of the right ventricle, </a:t>
            </a:r>
          </a:p>
          <a:p>
            <a:r>
              <a:rPr lang="en-US" dirty="0"/>
              <a:t>ventricular septum displacement into the left ventricle </a:t>
            </a:r>
          </a:p>
          <a:p>
            <a:r>
              <a:rPr lang="en-US" dirty="0"/>
              <a:t>during inspiration, diastolic flow reversal in the hepatic </a:t>
            </a:r>
          </a:p>
          <a:p>
            <a:r>
              <a:rPr lang="en-US" dirty="0"/>
              <a:t>veins during expiration, dilated inferior vena cava with </a:t>
            </a:r>
          </a:p>
          <a:p>
            <a:r>
              <a:rPr lang="en-US" dirty="0"/>
              <a:t>&lt;50% reduction during </a:t>
            </a:r>
            <a:r>
              <a:rPr lang="en-US" dirty="0" smtClean="0"/>
              <a:t>inspiration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Other  tests  include  looking  for  underlying  causes,  e.g. </a:t>
            </a:r>
          </a:p>
          <a:p>
            <a:r>
              <a:rPr lang="en-US" b="1" dirty="0"/>
              <a:t>blood cultures, autoantibody screen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80" y="0"/>
            <a:ext cx="581152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86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241300"/>
            <a:ext cx="1183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</a:t>
            </a:r>
          </a:p>
          <a:p>
            <a:r>
              <a:rPr lang="en-US" dirty="0"/>
              <a:t>An  underlying  cause  should  be  sought  and  treated  if  possible.  Most  pericardial  effusions  resolve  spontaneously. </a:t>
            </a:r>
          </a:p>
          <a:p>
            <a:r>
              <a:rPr lang="en-US" dirty="0"/>
              <a:t>However, when the effusion collects rapidly, </a:t>
            </a:r>
            <a:r>
              <a:rPr lang="en-US" dirty="0" err="1"/>
              <a:t>tamponade</a:t>
            </a:r>
            <a:r>
              <a:rPr lang="en-US" dirty="0"/>
              <a:t> may </a:t>
            </a:r>
            <a:r>
              <a:rPr lang="en-US" dirty="0" smtClean="0"/>
              <a:t>result.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/>
              <a:t>Pericardiocentesis</a:t>
            </a:r>
            <a:r>
              <a:rPr lang="en-US" dirty="0"/>
              <a:t>  is  then  indicated  to  relieve  the </a:t>
            </a:r>
            <a:r>
              <a:rPr lang="en-US" dirty="0" smtClean="0"/>
              <a:t>pressure </a:t>
            </a:r>
            <a:r>
              <a:rPr lang="en-US" dirty="0"/>
              <a:t>– a drain may be left in temporarily to allow sufficient </a:t>
            </a:r>
          </a:p>
          <a:p>
            <a:r>
              <a:rPr lang="en-US" dirty="0"/>
              <a:t>release of fluid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Pericardial effusions may </a:t>
            </a:r>
            <a:r>
              <a:rPr lang="en-US" dirty="0" err="1"/>
              <a:t>reaccumulate</a:t>
            </a:r>
            <a:r>
              <a:rPr lang="en-US" dirty="0"/>
              <a:t>, most </a:t>
            </a:r>
            <a:r>
              <a:rPr lang="en-US" dirty="0" smtClean="0"/>
              <a:t>commonly </a:t>
            </a:r>
            <a:r>
              <a:rPr lang="en-US" dirty="0"/>
              <a:t>due to malignancy </a:t>
            </a:r>
            <a:r>
              <a:rPr lang="en-US" dirty="0" smtClean="0"/>
              <a:t>. </a:t>
            </a:r>
            <a:r>
              <a:rPr lang="en-US" dirty="0"/>
              <a:t>This may require </a:t>
            </a:r>
            <a:r>
              <a:rPr lang="en-US" dirty="0" smtClean="0"/>
              <a:t>pericardial </a:t>
            </a:r>
            <a:r>
              <a:rPr lang="en-US" dirty="0"/>
              <a:t>fenestration, i.e. creation of a window in the pericardium to allow the slow release of fluid into the surrounding </a:t>
            </a:r>
            <a:r>
              <a:rPr lang="en-US" dirty="0" smtClean="0"/>
              <a:t>tissues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procedure may either be performed </a:t>
            </a:r>
            <a:r>
              <a:rPr lang="en-US" dirty="0" err="1"/>
              <a:t>transcutaneously</a:t>
            </a:r>
            <a:r>
              <a:rPr lang="en-US" dirty="0"/>
              <a:t> under local </a:t>
            </a:r>
            <a:r>
              <a:rPr lang="en-US" dirty="0" err="1"/>
              <a:t>anaesthetic</a:t>
            </a:r>
            <a:r>
              <a:rPr lang="en-US" dirty="0"/>
              <a:t> or using a conventional surgical approach</a:t>
            </a:r>
          </a:p>
        </p:txBody>
      </p:sp>
    </p:spTree>
    <p:extLst>
      <p:ext uri="{BB962C8B-B14F-4D97-AF65-F5344CB8AC3E}">
        <p14:creationId xmlns:p14="http://schemas.microsoft.com/office/powerpoint/2010/main" val="1813698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CONSTRICTIVE PERICARDITIS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32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" y="254000"/>
            <a:ext cx="1209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Certain causes of pericarditis such as </a:t>
            </a:r>
            <a:r>
              <a:rPr lang="en-US" b="1" dirty="0"/>
              <a:t>tuberculosis, </a:t>
            </a:r>
            <a:r>
              <a:rPr lang="en-US" b="1" dirty="0" err="1"/>
              <a:t>haemopericardium</a:t>
            </a:r>
            <a:r>
              <a:rPr lang="en-US" b="1" dirty="0"/>
              <a:t>, bacterial infection and rheumatic heart disease </a:t>
            </a:r>
          </a:p>
          <a:p>
            <a:r>
              <a:rPr lang="en-US" dirty="0"/>
              <a:t>result in the pericardium becoming thick, fibrous and calcified.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may also develop late after </a:t>
            </a:r>
            <a:r>
              <a:rPr lang="en-US" b="1" dirty="0"/>
              <a:t>open heart surgery, </a:t>
            </a:r>
            <a:r>
              <a:rPr lang="en-US" dirty="0"/>
              <a:t>and </a:t>
            </a:r>
            <a:r>
              <a:rPr lang="en-US" dirty="0" smtClean="0"/>
              <a:t>fibrosis </a:t>
            </a:r>
            <a:r>
              <a:rPr lang="en-US" dirty="0"/>
              <a:t>also occurs with the </a:t>
            </a:r>
            <a:r>
              <a:rPr lang="en-US" b="1" dirty="0"/>
              <a:t>use of dopamine agonists</a:t>
            </a:r>
            <a:r>
              <a:rPr lang="en-US" dirty="0"/>
              <a:t>, e.g. </a:t>
            </a:r>
          </a:p>
          <a:p>
            <a:r>
              <a:rPr lang="en-US" b="1" dirty="0" err="1"/>
              <a:t>cabergoline</a:t>
            </a:r>
            <a:r>
              <a:rPr lang="en-US" b="1" dirty="0"/>
              <a:t>,  </a:t>
            </a:r>
            <a:r>
              <a:rPr lang="en-US" b="1" dirty="0" err="1"/>
              <a:t>pergolide</a:t>
            </a:r>
            <a:r>
              <a:rPr lang="en-US" b="1" dirty="0"/>
              <a:t>. 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In  many  cases  these  pericardial </a:t>
            </a:r>
            <a:r>
              <a:rPr lang="en-US" dirty="0" smtClean="0"/>
              <a:t>changes </a:t>
            </a:r>
            <a:r>
              <a:rPr lang="en-US" dirty="0"/>
              <a:t>do not cause any symptoms. If, however, the pericardium  becomes  so  inelastic  as  </a:t>
            </a:r>
            <a:r>
              <a:rPr lang="en-US" b="1" dirty="0"/>
              <a:t>to  interfere  with  diastolic </a:t>
            </a:r>
            <a:r>
              <a:rPr lang="en-US" b="1" dirty="0" smtClean="0"/>
              <a:t>filling  </a:t>
            </a:r>
            <a:r>
              <a:rPr lang="en-US" b="1" dirty="0"/>
              <a:t>of  the  heart</a:t>
            </a:r>
            <a:r>
              <a:rPr lang="en-US" dirty="0"/>
              <a:t>,  constrictive  pericarditis  is  said  to  have </a:t>
            </a:r>
            <a:r>
              <a:rPr lang="en-US" dirty="0" smtClean="0"/>
              <a:t>developed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these changes are chronic, allowing the body </a:t>
            </a:r>
            <a:r>
              <a:rPr lang="en-US" dirty="0" smtClean="0"/>
              <a:t>time  </a:t>
            </a:r>
            <a:r>
              <a:rPr lang="en-US" dirty="0"/>
              <a:t>to  compensate,  this  condition  is  </a:t>
            </a:r>
            <a:r>
              <a:rPr lang="en-US" b="1" dirty="0"/>
              <a:t>not  as  immediately </a:t>
            </a:r>
            <a:r>
              <a:rPr lang="en-US" b="1" dirty="0" smtClean="0"/>
              <a:t>life-threatening </a:t>
            </a:r>
            <a:r>
              <a:rPr lang="en-US" b="1" dirty="0"/>
              <a:t>as cardiac </a:t>
            </a:r>
            <a:r>
              <a:rPr lang="en-US" b="1" dirty="0" err="1"/>
              <a:t>tamponade</a:t>
            </a:r>
            <a:r>
              <a:rPr lang="en-US" b="1" dirty="0"/>
              <a:t>,</a:t>
            </a:r>
            <a:r>
              <a:rPr lang="en-US" dirty="0"/>
              <a:t> in which the circulation is more acutely embarrassed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Constrictive  pericarditis  should  </a:t>
            </a:r>
            <a:r>
              <a:rPr lang="en-US" b="1" dirty="0"/>
              <a:t>be  distinguished  from </a:t>
            </a:r>
            <a:r>
              <a:rPr lang="en-US" b="1" dirty="0" smtClean="0"/>
              <a:t>restrictive cardiomyopathy</a:t>
            </a:r>
            <a:r>
              <a:rPr lang="en-US" dirty="0" smtClean="0"/>
              <a:t>. </a:t>
            </a:r>
            <a:r>
              <a:rPr lang="en-US" dirty="0"/>
              <a:t>The two conditions </a:t>
            </a:r>
            <a:r>
              <a:rPr lang="en-US" dirty="0" smtClean="0"/>
              <a:t>are </a:t>
            </a:r>
            <a:r>
              <a:rPr lang="en-US" dirty="0"/>
              <a:t>very similar in their presentation, but the former is fully </a:t>
            </a:r>
            <a:r>
              <a:rPr lang="en-US" dirty="0" smtClean="0"/>
              <a:t>treatable</a:t>
            </a:r>
            <a:r>
              <a:rPr lang="en-US" dirty="0"/>
              <a:t>,  whereas  most  cases  of  the  latter  are  not.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 the </a:t>
            </a:r>
            <a:r>
              <a:rPr lang="en-US" dirty="0" smtClean="0"/>
              <a:t>later  </a:t>
            </a:r>
            <a:r>
              <a:rPr lang="en-US" dirty="0"/>
              <a:t>stages  of  constrictive  pericarditis,  the  </a:t>
            </a:r>
            <a:r>
              <a:rPr lang="en-US" dirty="0" err="1"/>
              <a:t>subepicardial</a:t>
            </a:r>
            <a:r>
              <a:rPr lang="en-US" dirty="0"/>
              <a:t> </a:t>
            </a:r>
            <a:r>
              <a:rPr lang="en-US" dirty="0" smtClean="0"/>
              <a:t>layers  </a:t>
            </a:r>
            <a:r>
              <a:rPr lang="en-US" dirty="0"/>
              <a:t>of  myocardium  may  undergo  fibrosis,  atrophy  and </a:t>
            </a:r>
            <a:r>
              <a:rPr lang="en-US" dirty="0" smtClean="0"/>
              <a:t>calcification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01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177800"/>
            <a:ext cx="1196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Clinical features</a:t>
            </a:r>
          </a:p>
          <a:p>
            <a:r>
              <a:rPr lang="en-US" dirty="0"/>
              <a:t>The  symptoms  and  signs  of  constrictive  pericarditis  occur </a:t>
            </a:r>
            <a:r>
              <a:rPr lang="en-US" dirty="0" smtClean="0"/>
              <a:t>due </a:t>
            </a:r>
            <a:r>
              <a:rPr lang="en-US" dirty="0"/>
              <a:t>to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  reduced ventricular filling (similar to cardiac </a:t>
            </a:r>
            <a:r>
              <a:rPr lang="en-US" dirty="0" err="1"/>
              <a:t>tamponade</a:t>
            </a:r>
            <a:r>
              <a:rPr lang="en-US" dirty="0"/>
              <a:t>, </a:t>
            </a:r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dirty="0" err="1"/>
              <a:t>Kussmaul’s</a:t>
            </a:r>
            <a:r>
              <a:rPr lang="en-US" dirty="0"/>
              <a:t> sign, </a:t>
            </a:r>
            <a:r>
              <a:rPr lang="en-US" dirty="0" err="1"/>
              <a:t>Friedreich’s</a:t>
            </a:r>
            <a:r>
              <a:rPr lang="en-US" dirty="0"/>
              <a:t> sign, </a:t>
            </a:r>
            <a:r>
              <a:rPr lang="en-US" dirty="0" err="1"/>
              <a:t>pulsus</a:t>
            </a:r>
            <a:r>
              <a:rPr lang="en-US" dirty="0"/>
              <a:t> </a:t>
            </a:r>
            <a:r>
              <a:rPr lang="en-US" dirty="0" err="1" smtClean="0"/>
              <a:t>paradoxus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  systemic venous congestion (ascites, dependent </a:t>
            </a:r>
            <a:r>
              <a:rPr lang="en-US" dirty="0" err="1" smtClean="0"/>
              <a:t>oedema</a:t>
            </a:r>
            <a:r>
              <a:rPr lang="en-US" dirty="0"/>
              <a:t>, hepatomegaly and raised JVP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  pulmonary venous congestion (</a:t>
            </a:r>
            <a:r>
              <a:rPr lang="en-US" dirty="0" err="1"/>
              <a:t>dyspnoea</a:t>
            </a:r>
            <a:r>
              <a:rPr lang="en-US" dirty="0"/>
              <a:t>, cough, </a:t>
            </a:r>
            <a:r>
              <a:rPr lang="en-US" dirty="0" err="1" smtClean="0"/>
              <a:t>orthopnoea</a:t>
            </a:r>
            <a:r>
              <a:rPr lang="en-US" dirty="0"/>
              <a:t>, PND) less </a:t>
            </a:r>
            <a:r>
              <a:rPr lang="en-US" dirty="0" smtClean="0"/>
              <a:t>commonly</a:t>
            </a:r>
          </a:p>
          <a:p>
            <a:endParaRPr lang="en-US" dirty="0"/>
          </a:p>
          <a:p>
            <a:r>
              <a:rPr lang="en-US" dirty="0"/>
              <a:t>  reduced cardiac output (fatigue, hypotension, reflex </a:t>
            </a:r>
            <a:r>
              <a:rPr lang="en-US" dirty="0" smtClean="0"/>
              <a:t>tachycardia)</a:t>
            </a:r>
          </a:p>
          <a:p>
            <a:endParaRPr lang="en-US" dirty="0"/>
          </a:p>
          <a:p>
            <a:r>
              <a:rPr lang="en-US" dirty="0"/>
              <a:t>  rapid ventricular filling (‘pericardial knock’ heard in early </a:t>
            </a:r>
            <a:r>
              <a:rPr lang="en-US" dirty="0" smtClean="0"/>
              <a:t>diastole </a:t>
            </a:r>
            <a:r>
              <a:rPr lang="en-US" dirty="0"/>
              <a:t>at the lower left sternal border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  atrial dilatation (30% of cases have atrial fibrillation).</a:t>
            </a:r>
          </a:p>
        </p:txBody>
      </p:sp>
    </p:spTree>
    <p:extLst>
      <p:ext uri="{BB962C8B-B14F-4D97-AF65-F5344CB8AC3E}">
        <p14:creationId xmlns:p14="http://schemas.microsoft.com/office/powerpoint/2010/main" val="3949537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3200"/>
            <a:ext cx="1206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Investigations</a:t>
            </a:r>
          </a:p>
          <a:p>
            <a:endParaRPr lang="en-US" dirty="0"/>
          </a:p>
          <a:p>
            <a:r>
              <a:rPr lang="en-US" dirty="0"/>
              <a:t>  </a:t>
            </a:r>
            <a:r>
              <a:rPr lang="en-US" b="1" dirty="0"/>
              <a:t>Chest </a:t>
            </a:r>
            <a:r>
              <a:rPr lang="en-US" b="1" dirty="0" smtClean="0"/>
              <a:t>X-ray </a:t>
            </a:r>
            <a:r>
              <a:rPr lang="en-US" dirty="0" smtClean="0"/>
              <a:t>shows </a:t>
            </a:r>
            <a:r>
              <a:rPr lang="en-US" dirty="0"/>
              <a:t>a relatively small heart in view of the </a:t>
            </a:r>
            <a:r>
              <a:rPr lang="en-US" dirty="0" smtClean="0"/>
              <a:t>symptoms </a:t>
            </a:r>
            <a:r>
              <a:rPr lang="en-US" dirty="0"/>
              <a:t>of heart failure.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Pericardial </a:t>
            </a:r>
            <a:r>
              <a:rPr lang="en-US" dirty="0"/>
              <a:t>calcification may </a:t>
            </a:r>
            <a:r>
              <a:rPr lang="en-US" dirty="0" smtClean="0"/>
              <a:t> be </a:t>
            </a:r>
            <a:r>
              <a:rPr lang="en-US" dirty="0"/>
              <a:t>present in up to 50%. A lateral chest film may be </a:t>
            </a:r>
            <a:r>
              <a:rPr lang="en-US" dirty="0" smtClean="0"/>
              <a:t>useful </a:t>
            </a:r>
            <a:r>
              <a:rPr lang="en-US" dirty="0"/>
              <a:t>in detecting calcification that is missed on an AP </a:t>
            </a:r>
            <a:r>
              <a:rPr lang="en-US" dirty="0" smtClean="0"/>
              <a:t>film</a:t>
            </a:r>
            <a:r>
              <a:rPr lang="en-US" dirty="0"/>
              <a:t>. However, a calcified pericardium is not necessarily </a:t>
            </a:r>
            <a:r>
              <a:rPr lang="en-US" dirty="0" smtClean="0"/>
              <a:t>a </a:t>
            </a:r>
            <a:r>
              <a:rPr lang="en-US" dirty="0"/>
              <a:t>constricted one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  </a:t>
            </a:r>
            <a:r>
              <a:rPr lang="en-US" b="1" dirty="0" smtClean="0"/>
              <a:t>ECG</a:t>
            </a:r>
            <a:r>
              <a:rPr lang="en-US" dirty="0" smtClean="0"/>
              <a:t> reveals </a:t>
            </a:r>
            <a:r>
              <a:rPr lang="en-US" dirty="0"/>
              <a:t>low-voltage QRS complexes with </a:t>
            </a:r>
            <a:r>
              <a:rPr lang="en-US" dirty="0" smtClean="0"/>
              <a:t>generalized </a:t>
            </a:r>
            <a:r>
              <a:rPr lang="en-US" dirty="0"/>
              <a:t>T wave flattening or inversion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  </a:t>
            </a:r>
            <a:r>
              <a:rPr lang="en-US" b="1" dirty="0" smtClean="0"/>
              <a:t>Echocardiography</a:t>
            </a:r>
            <a:r>
              <a:rPr lang="en-US" dirty="0" smtClean="0"/>
              <a:t> shows </a:t>
            </a:r>
            <a:r>
              <a:rPr lang="en-US" dirty="0"/>
              <a:t>thickened calcified </a:t>
            </a:r>
            <a:r>
              <a:rPr lang="en-US" dirty="0" smtClean="0"/>
              <a:t>pericardium</a:t>
            </a:r>
            <a:r>
              <a:rPr lang="en-US" dirty="0"/>
              <a:t>, and small ventricular cavities </a:t>
            </a:r>
            <a:r>
              <a:rPr lang="en-US" dirty="0" smtClean="0"/>
              <a:t>with normal </a:t>
            </a:r>
            <a:r>
              <a:rPr lang="en-US" dirty="0"/>
              <a:t>wall thickness. Doppler studies may be </a:t>
            </a:r>
            <a:r>
              <a:rPr lang="en-US" dirty="0" smtClean="0"/>
              <a:t>useful.</a:t>
            </a:r>
          </a:p>
          <a:p>
            <a:endParaRPr lang="en-US" dirty="0"/>
          </a:p>
          <a:p>
            <a:r>
              <a:rPr lang="en-US" dirty="0"/>
              <a:t>  </a:t>
            </a:r>
            <a:r>
              <a:rPr lang="en-US" b="1" dirty="0"/>
              <a:t>CT and </a:t>
            </a:r>
            <a:r>
              <a:rPr lang="en-US" b="1" dirty="0" smtClean="0"/>
              <a:t>CMR </a:t>
            </a:r>
            <a:r>
              <a:rPr lang="en-US" dirty="0" smtClean="0"/>
              <a:t>are </a:t>
            </a:r>
            <a:r>
              <a:rPr lang="en-US" dirty="0"/>
              <a:t>used to assess pericardial anatomy </a:t>
            </a:r>
            <a:r>
              <a:rPr lang="en-US" dirty="0" smtClean="0"/>
              <a:t>and </a:t>
            </a:r>
            <a:r>
              <a:rPr lang="en-US" dirty="0"/>
              <a:t>thickness (≥4 mm)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  </a:t>
            </a:r>
            <a:r>
              <a:rPr lang="en-US" b="1" dirty="0" err="1"/>
              <a:t>Endomyocardial</a:t>
            </a:r>
            <a:r>
              <a:rPr lang="en-US" b="1" dirty="0"/>
              <a:t> </a:t>
            </a:r>
            <a:r>
              <a:rPr lang="en-US" b="1" dirty="0" smtClean="0"/>
              <a:t>biopsy </a:t>
            </a:r>
            <a:r>
              <a:rPr lang="en-US" dirty="0" smtClean="0"/>
              <a:t>may </a:t>
            </a:r>
            <a:r>
              <a:rPr lang="en-US" dirty="0"/>
              <a:t>be helpful in distinguishing </a:t>
            </a:r>
            <a:r>
              <a:rPr lang="en-US" dirty="0" smtClean="0"/>
              <a:t>constrictive </a:t>
            </a:r>
            <a:r>
              <a:rPr lang="en-US" dirty="0"/>
              <a:t>pericarditis from restrictive cardiomyopathy </a:t>
            </a:r>
          </a:p>
          <a:p>
            <a:r>
              <a:rPr lang="en-US" dirty="0"/>
              <a:t>in difficult cases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  </a:t>
            </a:r>
            <a:r>
              <a:rPr lang="en-US" b="1" dirty="0"/>
              <a:t>Cardiac catheterization</a:t>
            </a:r>
            <a:r>
              <a:rPr lang="en-US" dirty="0"/>
              <a:t>. End-diastolic pressures in </a:t>
            </a:r>
            <a:r>
              <a:rPr lang="en-US" dirty="0" smtClean="0"/>
              <a:t>the </a:t>
            </a:r>
            <a:r>
              <a:rPr lang="en-US" dirty="0"/>
              <a:t>left and right ventricles measured during this </a:t>
            </a:r>
            <a:r>
              <a:rPr lang="en-US" dirty="0" smtClean="0"/>
              <a:t>procedure </a:t>
            </a:r>
            <a:r>
              <a:rPr lang="en-US" dirty="0"/>
              <a:t>are usually equal, owing to pericardial </a:t>
            </a:r>
            <a:r>
              <a:rPr lang="en-US" dirty="0" smtClean="0"/>
              <a:t>constriction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67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228600"/>
            <a:ext cx="11925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Treatment</a:t>
            </a:r>
          </a:p>
          <a:p>
            <a:endParaRPr lang="en-US" b="1" dirty="0"/>
          </a:p>
          <a:p>
            <a:r>
              <a:rPr lang="en-US" dirty="0"/>
              <a:t>The treatment for chronic constrictive pericarditis is </a:t>
            </a:r>
            <a:r>
              <a:rPr lang="en-US" b="1" dirty="0"/>
              <a:t>complete </a:t>
            </a:r>
            <a:r>
              <a:rPr lang="en-US" b="1" dirty="0" smtClean="0"/>
              <a:t>resection </a:t>
            </a:r>
            <a:r>
              <a:rPr lang="en-US" b="1" dirty="0"/>
              <a:t>of the pericardium. 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Thus  </a:t>
            </a:r>
            <a:r>
              <a:rPr lang="en-US" b="1" dirty="0"/>
              <a:t>early </a:t>
            </a:r>
            <a:r>
              <a:rPr lang="en-US" b="1" dirty="0" err="1" smtClean="0"/>
              <a:t>pericardiectomy</a:t>
            </a:r>
            <a:r>
              <a:rPr lang="en-US" b="1" dirty="0" smtClean="0"/>
              <a:t>  </a:t>
            </a:r>
            <a:r>
              <a:rPr lang="en-US" b="1" dirty="0"/>
              <a:t>is  suggested  in  non-</a:t>
            </a:r>
            <a:r>
              <a:rPr lang="en-US" b="1" dirty="0" err="1"/>
              <a:t>tuberculous</a:t>
            </a:r>
            <a:r>
              <a:rPr lang="en-US" b="1" dirty="0"/>
              <a:t>  cases</a:t>
            </a:r>
            <a:r>
              <a:rPr lang="en-US" dirty="0"/>
              <a:t>, </a:t>
            </a:r>
            <a:r>
              <a:rPr lang="en-US" dirty="0" smtClean="0"/>
              <a:t>before  </a:t>
            </a:r>
            <a:r>
              <a:rPr lang="en-US" dirty="0"/>
              <a:t>severe  constriction  and  myocardial  atrophy  have </a:t>
            </a:r>
            <a:r>
              <a:rPr lang="en-US" dirty="0" smtClean="0"/>
              <a:t>developed.</a:t>
            </a:r>
          </a:p>
          <a:p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/>
              <a:t>evidence tends to </a:t>
            </a:r>
            <a:r>
              <a:rPr lang="en-US" dirty="0" err="1"/>
              <a:t>favour</a:t>
            </a:r>
            <a:r>
              <a:rPr lang="en-US" dirty="0"/>
              <a:t> </a:t>
            </a:r>
            <a:r>
              <a:rPr lang="en-US" b="1" dirty="0"/>
              <a:t>early </a:t>
            </a:r>
            <a:r>
              <a:rPr lang="en-US" b="1" dirty="0" err="1"/>
              <a:t>pericardiectomy</a:t>
            </a:r>
            <a:r>
              <a:rPr lang="en-US" b="1" dirty="0"/>
              <a:t> with </a:t>
            </a:r>
            <a:r>
              <a:rPr lang="en-US" b="1" dirty="0" err="1"/>
              <a:t>antituberculous</a:t>
            </a:r>
            <a:r>
              <a:rPr lang="en-US" b="1" dirty="0"/>
              <a:t> drug </a:t>
            </a:r>
            <a:r>
              <a:rPr lang="en-US" b="1" dirty="0" smtClean="0"/>
              <a:t>cover. </a:t>
            </a:r>
          </a:p>
          <a:p>
            <a:endParaRPr lang="en-US" b="1" dirty="0"/>
          </a:p>
          <a:p>
            <a:r>
              <a:rPr lang="en-US" dirty="0" smtClean="0"/>
              <a:t>If </a:t>
            </a:r>
            <a:r>
              <a:rPr lang="en-US" dirty="0"/>
              <a:t>there is no calcification, </a:t>
            </a:r>
            <a:r>
              <a:rPr lang="en-US" dirty="0" smtClean="0"/>
              <a:t>a  </a:t>
            </a:r>
            <a:r>
              <a:rPr lang="en-US" dirty="0"/>
              <a:t>course  of  </a:t>
            </a:r>
            <a:r>
              <a:rPr lang="en-US" dirty="0" err="1"/>
              <a:t>antituberculous</a:t>
            </a:r>
            <a:r>
              <a:rPr lang="en-US" dirty="0"/>
              <a:t>  therapy  should  be  attempted </a:t>
            </a:r>
            <a:r>
              <a:rPr lang="en-US" dirty="0" smtClean="0"/>
              <a:t>first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If  the  patient’s  </a:t>
            </a:r>
            <a:r>
              <a:rPr lang="en-US" dirty="0" err="1"/>
              <a:t>haemodynamic</a:t>
            </a:r>
            <a:r>
              <a:rPr lang="en-US" dirty="0"/>
              <a:t>  state  remains  static  or </a:t>
            </a:r>
            <a:r>
              <a:rPr lang="en-US" dirty="0" smtClean="0"/>
              <a:t>deteriorates </a:t>
            </a:r>
            <a:r>
              <a:rPr lang="en-US" dirty="0"/>
              <a:t>after 4–6 weeks of therapy, </a:t>
            </a:r>
            <a:r>
              <a:rPr lang="en-US" dirty="0" err="1"/>
              <a:t>pericardiectomy</a:t>
            </a:r>
            <a:r>
              <a:rPr lang="en-US" dirty="0"/>
              <a:t> is </a:t>
            </a:r>
          </a:p>
          <a:p>
            <a:r>
              <a:rPr lang="en-US" dirty="0"/>
              <a:t>recommended</a:t>
            </a:r>
          </a:p>
        </p:txBody>
      </p:sp>
    </p:spTree>
    <p:extLst>
      <p:ext uri="{BB962C8B-B14F-4D97-AF65-F5344CB8AC3E}">
        <p14:creationId xmlns:p14="http://schemas.microsoft.com/office/powerpoint/2010/main" val="2965756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1638300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995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7685"/>
            <a:ext cx="5549900" cy="68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0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254000"/>
            <a:ext cx="11988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Acute pericarditis</a:t>
            </a:r>
          </a:p>
          <a:p>
            <a:endParaRPr lang="en-US" b="1" dirty="0" smtClean="0"/>
          </a:p>
          <a:p>
            <a:r>
              <a:rPr lang="en-US" dirty="0" smtClean="0"/>
              <a:t>This  refers  to  inflammation  of  the  pericardium.  Classically, </a:t>
            </a:r>
            <a:r>
              <a:rPr lang="en-US" dirty="0" err="1" smtClean="0"/>
              <a:t>fibrinous</a:t>
            </a:r>
            <a:r>
              <a:rPr lang="en-US" dirty="0" smtClean="0"/>
              <a:t> material is deposited into the pericardial space and </a:t>
            </a:r>
          </a:p>
          <a:p>
            <a:r>
              <a:rPr lang="en-US" dirty="0" smtClean="0"/>
              <a:t>pericardial  effusion  often  occurs. </a:t>
            </a:r>
          </a:p>
          <a:p>
            <a:endParaRPr lang="en-US" b="1" dirty="0"/>
          </a:p>
          <a:p>
            <a:r>
              <a:rPr lang="en-US" b="1" dirty="0" smtClean="0"/>
              <a:t>Viral  pericarditis. </a:t>
            </a:r>
          </a:p>
          <a:p>
            <a:endParaRPr lang="en-US" dirty="0"/>
          </a:p>
          <a:p>
            <a:r>
              <a:rPr lang="en-US" dirty="0" smtClean="0"/>
              <a:t>The  most  common  viral  causes  are Coxsackie B virus and echovirus. Viral pericarditis is usually painful  but  has  a  short  time  course  and  rarely  long-term effects. </a:t>
            </a:r>
          </a:p>
          <a:p>
            <a:endParaRPr lang="en-US" dirty="0"/>
          </a:p>
          <a:p>
            <a:r>
              <a:rPr lang="en-US" dirty="0" smtClean="0"/>
              <a:t> Increasingly,  HIV  is  implicated  in  the  </a:t>
            </a:r>
            <a:r>
              <a:rPr lang="en-US" dirty="0" err="1" smtClean="0"/>
              <a:t>aetiology</a:t>
            </a:r>
            <a:r>
              <a:rPr lang="en-US" dirty="0" smtClean="0"/>
              <a:t>  of pericarditis, both directly and via immunosuppression, which </a:t>
            </a:r>
          </a:p>
          <a:p>
            <a:r>
              <a:rPr lang="en-US" dirty="0" smtClean="0"/>
              <a:t>predisposes the subject to infective causes.</a:t>
            </a:r>
          </a:p>
          <a:p>
            <a:endParaRPr lang="en-US" dirty="0"/>
          </a:p>
          <a:p>
            <a:r>
              <a:rPr lang="en-US" b="1" dirty="0" smtClean="0"/>
              <a:t>Post-myocardial infarction pericarditis</a:t>
            </a:r>
          </a:p>
          <a:p>
            <a:r>
              <a:rPr lang="en-US" dirty="0" smtClean="0"/>
              <a:t>occurs in about 20% of patients in the first few days following MI. It occurs more  commonly  with  anterior  MI  and  ST  elevation  MI  , but its incidence is reduced to 5–6%  with  thrombolysis.</a:t>
            </a:r>
          </a:p>
          <a:p>
            <a:endParaRPr lang="en-US" dirty="0"/>
          </a:p>
          <a:p>
            <a:r>
              <a:rPr lang="en-US" dirty="0" smtClean="0"/>
              <a:t>    difficult  to  differentiate this pain from recurrent angina when it occurs early (day 1–2 post-infarct) but a good history of the pain and serial ECG monitoring is helpful.</a:t>
            </a:r>
          </a:p>
          <a:p>
            <a:endParaRPr lang="en-US" dirty="0"/>
          </a:p>
          <a:p>
            <a:r>
              <a:rPr lang="en-US" dirty="0" smtClean="0"/>
              <a:t> Pericarditis may also occur later on in the recovery phase after infarction. This usually occurs as a feature of </a:t>
            </a:r>
            <a:r>
              <a:rPr lang="en-US" dirty="0" err="1" smtClean="0"/>
              <a:t>Dressler’ssyndrome</a:t>
            </a:r>
            <a:r>
              <a:rPr lang="en-US" dirty="0" smtClean="0"/>
              <a:t>, an autoimmune response to cardiac damage occurring 2–10 weeks’ post-infarct. </a:t>
            </a:r>
          </a:p>
          <a:p>
            <a:endParaRPr lang="en-US" dirty="0"/>
          </a:p>
          <a:p>
            <a:r>
              <a:rPr lang="en-US" dirty="0" smtClean="0"/>
              <a:t>Autoimmune reaction to myocardial damage is the main </a:t>
            </a:r>
            <a:r>
              <a:rPr lang="en-US" dirty="0" err="1" smtClean="0"/>
              <a:t>aetiology</a:t>
            </a:r>
            <a:r>
              <a:rPr lang="en-US" dirty="0" smtClean="0"/>
              <a:t>, and  </a:t>
            </a:r>
            <a:r>
              <a:rPr lang="en-US" dirty="0" err="1" smtClean="0"/>
              <a:t>antimyocardial</a:t>
            </a:r>
            <a:r>
              <a:rPr lang="en-US" dirty="0" smtClean="0"/>
              <a:t>  antibodies  can  often  be  found.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0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3200"/>
            <a:ext cx="12103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Uraemic</a:t>
            </a:r>
            <a:r>
              <a:rPr lang="en-US" b="1" dirty="0" smtClean="0"/>
              <a:t> pericarditis</a:t>
            </a:r>
          </a:p>
          <a:p>
            <a:endParaRPr lang="en-US" b="1" dirty="0" smtClean="0"/>
          </a:p>
          <a:p>
            <a:r>
              <a:rPr lang="en-US" dirty="0" smtClean="0"/>
              <a:t> irritation of the pericardium by  accumulating  toxins.  It  can  occur  in  6–10%  of  patients with advanced kidney disease if dialysis is delayed. It is an indication for urgent dialysis as it continues to be associated  with significant morbidity and mortality.</a:t>
            </a:r>
          </a:p>
          <a:p>
            <a:endParaRPr lang="en-US" dirty="0" smtClean="0"/>
          </a:p>
          <a:p>
            <a:r>
              <a:rPr lang="en-US" b="1" dirty="0" smtClean="0"/>
              <a:t>Bacterial pericarditis</a:t>
            </a:r>
          </a:p>
          <a:p>
            <a:endParaRPr lang="en-US" dirty="0"/>
          </a:p>
          <a:p>
            <a:r>
              <a:rPr lang="en-US" dirty="0" smtClean="0"/>
              <a:t>may rarely occur with </a:t>
            </a:r>
            <a:r>
              <a:rPr lang="en-US" dirty="0" err="1" smtClean="0"/>
              <a:t>septicaemia</a:t>
            </a:r>
            <a:r>
              <a:rPr lang="en-US" dirty="0" smtClean="0"/>
              <a:t> or  pneumonia,  or  it  may  stem  from  an  early  postoperative infection after thoracic surgery or trauma, or may complicate endocarditis. </a:t>
            </a:r>
          </a:p>
          <a:p>
            <a:endParaRPr lang="en-US" dirty="0"/>
          </a:p>
          <a:p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 is a frequent cause of purulent pericarditis in HIV patients. This form of pericarditis, </a:t>
            </a:r>
          </a:p>
          <a:p>
            <a:r>
              <a:rPr lang="en-US" dirty="0" smtClean="0"/>
              <a:t>especially staphylococcal, is fulminant and often fatal.</a:t>
            </a:r>
          </a:p>
          <a:p>
            <a:endParaRPr lang="en-US" dirty="0" smtClean="0"/>
          </a:p>
          <a:p>
            <a:r>
              <a:rPr lang="en-US" dirty="0" smtClean="0"/>
              <a:t>Other endemic infectious pericarditis includes </a:t>
            </a:r>
            <a:r>
              <a:rPr lang="en-US" dirty="0" err="1" smtClean="0"/>
              <a:t>mycoplasmosis</a:t>
            </a:r>
            <a:r>
              <a:rPr lang="en-US" dirty="0" smtClean="0"/>
              <a:t>  and  Lyme  pericarditis  which  are  often  effusive  and </a:t>
            </a:r>
          </a:p>
          <a:p>
            <a:r>
              <a:rPr lang="en-US" dirty="0" smtClean="0"/>
              <a:t>require pericardial drainage. The diagnosis is based on serological  tests  of  pericardial  fluid  and  identification  of  organisms in pericardial or myocardial biopsies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8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434"/>
            <a:ext cx="7145079" cy="4716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81700"/>
            <a:ext cx="657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Fibrinous</a:t>
            </a:r>
            <a:r>
              <a:rPr lang="en-US" dirty="0" smtClean="0"/>
              <a:t> pericarditis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00" y="971144"/>
            <a:ext cx="3378200" cy="51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2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571500"/>
            <a:ext cx="428625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600" y="647700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Traumatic pericarditis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8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38" y="1"/>
            <a:ext cx="6447462" cy="458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00" y="4584701"/>
            <a:ext cx="1210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Panel A (top left)-</a:t>
            </a:r>
            <a:r>
              <a:rPr lang="en-US" dirty="0"/>
              <a:t> Idiopathic constrictive pericarditis. Visceral </a:t>
            </a:r>
            <a:r>
              <a:rPr lang="en-US" dirty="0" err="1"/>
              <a:t>epicardium</a:t>
            </a:r>
            <a:r>
              <a:rPr lang="en-US" dirty="0"/>
              <a:t> is mildly </a:t>
            </a:r>
            <a:r>
              <a:rPr lang="en-US" dirty="0" err="1"/>
              <a:t>inflammed</a:t>
            </a:r>
            <a:r>
              <a:rPr lang="en-US" dirty="0"/>
              <a:t>, not removed since it does not interfere with myocardial function. Parietal pericardium is thickened (6-8 mm), and </a:t>
            </a:r>
            <a:r>
              <a:rPr lang="en-US" dirty="0" err="1"/>
              <a:t>inestensible</a:t>
            </a:r>
            <a:r>
              <a:rPr lang="en-US" dirty="0"/>
              <a:t>. Prognosis is generally very good.</a:t>
            </a:r>
            <a:br>
              <a:rPr lang="en-US" dirty="0"/>
            </a:br>
            <a:r>
              <a:rPr lang="en-US" b="1" i="1" dirty="0"/>
              <a:t>Panel B (top right)-</a:t>
            </a:r>
            <a:r>
              <a:rPr lang="en-US" dirty="0"/>
              <a:t> Constrictive </a:t>
            </a:r>
            <a:r>
              <a:rPr lang="en-US" dirty="0" err="1"/>
              <a:t>tuberculous</a:t>
            </a:r>
            <a:r>
              <a:rPr lang="en-US" dirty="0"/>
              <a:t> pericarditis. Typical </a:t>
            </a:r>
            <a:r>
              <a:rPr lang="en-US" dirty="0" err="1"/>
              <a:t>caseum</a:t>
            </a:r>
            <a:r>
              <a:rPr lang="en-US" dirty="0"/>
              <a:t>, that in this case is sterile, negative for </a:t>
            </a:r>
            <a:r>
              <a:rPr lang="en-US" dirty="0" err="1"/>
              <a:t>M.Tuberculosis</a:t>
            </a:r>
            <a:r>
              <a:rPr lang="en-US" dirty="0"/>
              <a:t>. Wide areas of calcification are mechanically removed </a:t>
            </a:r>
            <a:r>
              <a:rPr lang="en-US" b="1" i="1" dirty="0"/>
              <a:t>(Panel C, bottom left).</a:t>
            </a:r>
            <a:br>
              <a:rPr lang="en-US" b="1" i="1" dirty="0"/>
            </a:br>
            <a:r>
              <a:rPr lang="en-US" b="1" i="1" dirty="0"/>
              <a:t>Panel D (bottom right)</a:t>
            </a:r>
            <a:r>
              <a:rPr lang="en-US" dirty="0"/>
              <a:t> - Constrictive pericarditis following radiotherapy. Visceral pericardium is </a:t>
            </a:r>
            <a:r>
              <a:rPr lang="en-US" dirty="0" err="1"/>
              <a:t>tenacioulsy</a:t>
            </a:r>
            <a:r>
              <a:rPr lang="en-US" dirty="0"/>
              <a:t> adherent to the myocardium. Removal is very difficult and technically demanding. Prognosis especially depends on the degree of myocardial involvement.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2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70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Tuberculous</a:t>
            </a:r>
            <a:r>
              <a:rPr lang="en-US" b="1" dirty="0" smtClean="0"/>
              <a:t>  pericarditis</a:t>
            </a:r>
          </a:p>
          <a:p>
            <a:endParaRPr lang="en-US" b="1" dirty="0" smtClean="0"/>
          </a:p>
          <a:p>
            <a:r>
              <a:rPr lang="en-US" dirty="0" smtClean="0"/>
              <a:t>usually  presents  with  chronic  low-grade fever, particularly in the evening, associated with features  of  acute  pericarditis,  </a:t>
            </a:r>
            <a:r>
              <a:rPr lang="en-US" dirty="0" err="1" smtClean="0"/>
              <a:t>dyspnoea</a:t>
            </a:r>
            <a:r>
              <a:rPr lang="en-US" dirty="0" smtClean="0"/>
              <a:t>,  malaise,  night sweats  and  weight  loss.  Pericardial  aspiration  is  often  required to make the diagnosis. </a:t>
            </a:r>
          </a:p>
          <a:p>
            <a:endParaRPr lang="en-US" dirty="0"/>
          </a:p>
          <a:p>
            <a:r>
              <a:rPr lang="en-US" dirty="0" smtClean="0"/>
              <a:t>Constrictive pericarditis is a frequent outcome. Treatment is as for pulmonary TB  but prednisolone 60 mg daily for 2–6 weeks.</a:t>
            </a:r>
          </a:p>
          <a:p>
            <a:endParaRPr lang="en-US" dirty="0" smtClean="0"/>
          </a:p>
          <a:p>
            <a:r>
              <a:rPr lang="en-US" b="1" dirty="0" smtClean="0"/>
              <a:t>Fungal pericarditis </a:t>
            </a:r>
          </a:p>
          <a:p>
            <a:endParaRPr lang="en-US" dirty="0"/>
          </a:p>
          <a:p>
            <a:r>
              <a:rPr lang="en-US" dirty="0" smtClean="0"/>
              <a:t> common complication of endemic fungal  infections,  such  as  </a:t>
            </a:r>
            <a:r>
              <a:rPr lang="en-US" dirty="0" err="1" smtClean="0"/>
              <a:t>histoplasmosis</a:t>
            </a:r>
            <a:r>
              <a:rPr lang="en-US" dirty="0" smtClean="0"/>
              <a:t>  and  </a:t>
            </a:r>
            <a:r>
              <a:rPr lang="en-US" dirty="0" err="1" smtClean="0"/>
              <a:t>coccidioidomycosis</a:t>
            </a:r>
            <a:r>
              <a:rPr lang="en-US" dirty="0" smtClean="0"/>
              <a:t>  but  may  be  also  caused  by Candida  </a:t>
            </a:r>
            <a:r>
              <a:rPr lang="en-US" dirty="0" err="1" smtClean="0"/>
              <a:t>albicans</a:t>
            </a:r>
            <a:r>
              <a:rPr lang="en-US" dirty="0" smtClean="0"/>
              <a:t>, especially in </a:t>
            </a:r>
            <a:r>
              <a:rPr lang="en-US" dirty="0" err="1" smtClean="0"/>
              <a:t>immunocompromised</a:t>
            </a:r>
            <a:r>
              <a:rPr lang="en-US" dirty="0" smtClean="0"/>
              <a:t> patients, drug addicts or after cardiac surgery.</a:t>
            </a:r>
          </a:p>
          <a:p>
            <a:endParaRPr lang="en-US" dirty="0"/>
          </a:p>
          <a:p>
            <a:r>
              <a:rPr lang="en-US" b="1" smtClean="0"/>
              <a:t>Malignant pericarditis.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dirty="0" smtClean="0"/>
              <a:t>Carcinoma of the bronchus, carcinoma of the breast and Hodgkin’s lymphoma are the most common  causes  of  malignant  pericarditis.  </a:t>
            </a:r>
            <a:r>
              <a:rPr lang="en-US" dirty="0" err="1" smtClean="0"/>
              <a:t>Leukaemia</a:t>
            </a:r>
            <a:r>
              <a:rPr lang="en-US" dirty="0" smtClean="0"/>
              <a:t>  and malignant melanoma are also associated with pericarditis.</a:t>
            </a:r>
          </a:p>
          <a:p>
            <a:endParaRPr lang="en-US" dirty="0"/>
          </a:p>
          <a:p>
            <a:r>
              <a:rPr lang="en-US" dirty="0" smtClean="0"/>
              <a:t> A substantial pericardial effusion is very typical and is due to the obstruction of the lymphatic drainage from the heart. The </a:t>
            </a:r>
          </a:p>
          <a:p>
            <a:r>
              <a:rPr lang="en-US" dirty="0" smtClean="0"/>
              <a:t>effusion  is  often  </a:t>
            </a:r>
            <a:r>
              <a:rPr lang="en-US" dirty="0" err="1" smtClean="0"/>
              <a:t>haemorrhagic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 Radiation  and  therapy  for thoracic </a:t>
            </a:r>
            <a:r>
              <a:rPr lang="en-US" dirty="0" err="1" smtClean="0"/>
              <a:t>tumours</a:t>
            </a:r>
            <a:r>
              <a:rPr lang="en-US" dirty="0" smtClean="0"/>
              <a:t> may cause radiation injury to the pericardium resulting in serous or </a:t>
            </a:r>
            <a:r>
              <a:rPr lang="en-US" dirty="0" err="1" smtClean="0"/>
              <a:t>haemorrhagic</a:t>
            </a:r>
            <a:r>
              <a:rPr lang="en-US" dirty="0" smtClean="0"/>
              <a:t> pericardial effusion and  pericardial  fibrosis.  </a:t>
            </a:r>
          </a:p>
          <a:p>
            <a:endParaRPr lang="en-US" dirty="0"/>
          </a:p>
          <a:p>
            <a:r>
              <a:rPr lang="en-US" dirty="0" smtClean="0"/>
              <a:t>Absence  of  neoplastic  cells  in  the pericardial fluid in these conditions often helps diagnosis.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1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2155</Words>
  <Application>Microsoft Office PowerPoint</Application>
  <PresentationFormat>Widescreen</PresentationFormat>
  <Paragraphs>264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PERICARDIAL DISEASES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CONSTRICTIVE PERICARDITIS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PERICARDIAL DISEASES </dc:title>
  <dc:creator>P SARAVANAN</dc:creator>
  <cp:lastModifiedBy>P SARAVANAN</cp:lastModifiedBy>
  <cp:revision>27</cp:revision>
  <dcterms:created xsi:type="dcterms:W3CDTF">2014-01-21T12:00:31Z</dcterms:created>
  <dcterms:modified xsi:type="dcterms:W3CDTF">2014-01-21T17:32:30Z</dcterms:modified>
</cp:coreProperties>
</file>