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46"/>
  </p:notesMasterIdLst>
  <p:sldIdLst>
    <p:sldId id="318" r:id="rId2"/>
    <p:sldId id="319" r:id="rId3"/>
    <p:sldId id="320" r:id="rId4"/>
    <p:sldId id="38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9" r:id="rId13"/>
    <p:sldId id="38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1" r:id="rId23"/>
    <p:sldId id="342" r:id="rId24"/>
    <p:sldId id="343" r:id="rId25"/>
    <p:sldId id="344" r:id="rId26"/>
    <p:sldId id="345" r:id="rId27"/>
    <p:sldId id="346" r:id="rId28"/>
    <p:sldId id="348" r:id="rId29"/>
    <p:sldId id="350" r:id="rId30"/>
    <p:sldId id="353" r:id="rId31"/>
    <p:sldId id="354" r:id="rId32"/>
    <p:sldId id="355" r:id="rId33"/>
    <p:sldId id="356" r:id="rId34"/>
    <p:sldId id="382" r:id="rId35"/>
    <p:sldId id="383" r:id="rId36"/>
    <p:sldId id="384" r:id="rId37"/>
    <p:sldId id="357" r:id="rId38"/>
    <p:sldId id="358" r:id="rId39"/>
    <p:sldId id="361" r:id="rId40"/>
    <p:sldId id="363" r:id="rId41"/>
    <p:sldId id="364" r:id="rId42"/>
    <p:sldId id="365" r:id="rId43"/>
    <p:sldId id="366" r:id="rId44"/>
    <p:sldId id="368" r:id="rId45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81" d="100"/>
          <a:sy n="81" d="100"/>
        </p:scale>
        <p:origin x="-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7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9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1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5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6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0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06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07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98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99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6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7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5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8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6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10/27/2024</a:t>
            </a:fld>
            <a:endParaRPr lang="en-US" dirty="0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ubtitle 2"/>
          <p:cNvSpPr>
            <a:spLocks noGrp="1"/>
          </p:cNvSpPr>
          <p:nvPr>
            <p:ph type="subTitle" idx="1"/>
          </p:nvPr>
        </p:nvSpPr>
        <p:spPr>
          <a:xfrm>
            <a:off x="998342" y="3287058"/>
            <a:ext cx="8275661" cy="3266685"/>
          </a:xfrm>
        </p:spPr>
        <p:txBody>
          <a:bodyPr anchor="t">
            <a:normAutofit/>
          </a:bodyPr>
          <a:lstStyle/>
          <a:p>
            <a:pPr algn="ctr"/>
            <a:r>
              <a:rPr lang="en-IN" sz="2800" dirty="0"/>
              <a:t>By 7</a:t>
            </a:r>
            <a:r>
              <a:rPr lang="en-IN" sz="2800" baseline="30000" dirty="0"/>
              <a:t>th</a:t>
            </a:r>
            <a:r>
              <a:rPr lang="en-IN" sz="2800" dirty="0"/>
              <a:t> medical unit</a:t>
            </a:r>
          </a:p>
          <a:p>
            <a:pPr algn="ctr"/>
            <a:r>
              <a:rPr lang="en-IN" sz="2800" dirty="0"/>
              <a:t>CHIEF: </a:t>
            </a:r>
            <a:r>
              <a:rPr lang="en-IN" sz="2800" dirty="0" err="1"/>
              <a:t>Dr.Alagavenkatesan</a:t>
            </a:r>
            <a:r>
              <a:rPr lang="en-IN" sz="2800" dirty="0"/>
              <a:t> MD.,</a:t>
            </a:r>
          </a:p>
          <a:p>
            <a:pPr algn="ctr"/>
            <a:r>
              <a:rPr lang="en-IN" sz="2800" dirty="0"/>
              <a:t>ASSISTANT PROFESSORS :    </a:t>
            </a:r>
            <a:r>
              <a:rPr lang="en-IN" sz="2800" dirty="0" err="1"/>
              <a:t>Dr.Arul</a:t>
            </a:r>
            <a:r>
              <a:rPr lang="en-IN" sz="2800" dirty="0"/>
              <a:t> Prakash MD.,</a:t>
            </a:r>
          </a:p>
          <a:p>
            <a:r>
              <a:rPr lang="en-IN" sz="2800" dirty="0"/>
              <a:t> </a:t>
            </a:r>
            <a:r>
              <a:rPr lang="en-IN" sz="2800" dirty="0" err="1"/>
              <a:t>Dr.Vinoth</a:t>
            </a:r>
            <a:r>
              <a:rPr lang="en-IN" sz="2800" dirty="0"/>
              <a:t> </a:t>
            </a:r>
            <a:r>
              <a:rPr lang="en-IN" sz="2800" dirty="0" err="1"/>
              <a:t>kannan</a:t>
            </a:r>
            <a:r>
              <a:rPr lang="en-IN" sz="2800" dirty="0"/>
              <a:t> MD.,</a:t>
            </a:r>
          </a:p>
          <a:p>
            <a:pPr lvl="1"/>
            <a:r>
              <a:rPr lang="en-IN" sz="2600" dirty="0"/>
              <a:t>						   	</a:t>
            </a:r>
            <a:r>
              <a:rPr lang="en-IN" sz="2600" dirty="0" err="1"/>
              <a:t>Dr.Nabil</a:t>
            </a:r>
            <a:r>
              <a:rPr lang="en-IN" sz="2600" dirty="0"/>
              <a:t> </a:t>
            </a:r>
            <a:r>
              <a:rPr lang="en-IN" sz="2600" dirty="0" err="1"/>
              <a:t>Fayaz</a:t>
            </a:r>
            <a:r>
              <a:rPr lang="en-IN" sz="2600" dirty="0"/>
              <a:t> MD.</a:t>
            </a:r>
            <a:r>
              <a:rPr lang="en-IN" sz="2800" dirty="0"/>
              <a:t>   </a:t>
            </a:r>
            <a:r>
              <a:rPr lang="en-IN" sz="2800" dirty="0" err="1"/>
              <a:t>Presentor</a:t>
            </a:r>
            <a:r>
              <a:rPr lang="en-IN" sz="2800" dirty="0"/>
              <a:t>    :  </a:t>
            </a:r>
            <a:r>
              <a:rPr lang="en-IN" sz="2800" dirty="0" err="1"/>
              <a:t>Dr.F.Fetancylin</a:t>
            </a:r>
            <a:endParaRPr lang="en-US" sz="2800" dirty="0"/>
          </a:p>
        </p:txBody>
      </p:sp>
      <p:sp>
        <p:nvSpPr>
          <p:cNvPr id="1048613" name="Title 1"/>
          <p:cNvSpPr>
            <a:spLocks noGrp="1"/>
          </p:cNvSpPr>
          <p:nvPr>
            <p:ph type="ctrTitle"/>
          </p:nvPr>
        </p:nvSpPr>
        <p:spPr>
          <a:xfrm>
            <a:off x="1507067" y="1066258"/>
            <a:ext cx="7766936" cy="1636738"/>
          </a:xfrm>
        </p:spPr>
        <p:txBody>
          <a:bodyPr/>
          <a:lstStyle/>
          <a:p>
            <a:pPr algn="l"/>
            <a:r>
              <a:rPr lang="en-IN" dirty="0"/>
              <a:t>CLINICOPATHOLOGICAL CONFERENCE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201" y="266226"/>
            <a:ext cx="6244311" cy="65092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699518" y="332781"/>
            <a:ext cx="9073370" cy="57085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400" dirty="0"/>
              <a:t>     Pt also had 2 episodes of seizure during hospital stay and got discharged after 10 days and advised to continue ATT.</a:t>
            </a:r>
          </a:p>
          <a:p>
            <a:pPr marL="0" indent="0">
              <a:buNone/>
            </a:pPr>
            <a:r>
              <a:rPr lang="en-IN" sz="2400" dirty="0"/>
              <a:t>     </a:t>
            </a:r>
          </a:p>
          <a:p>
            <a:pPr marL="0" indent="0">
              <a:buNone/>
            </a:pPr>
            <a:r>
              <a:rPr lang="en-IN" sz="2400" dirty="0"/>
              <a:t>    Then </a:t>
            </a:r>
            <a:r>
              <a:rPr lang="en-IN" sz="2400" dirty="0" err="1"/>
              <a:t>pt</a:t>
            </a:r>
            <a:r>
              <a:rPr lang="en-IN" sz="2400" dirty="0"/>
              <a:t> attenders found himself in a </a:t>
            </a:r>
            <a:r>
              <a:rPr lang="en-IN" sz="2400" dirty="0" err="1"/>
              <a:t>a</a:t>
            </a:r>
            <a:r>
              <a:rPr lang="en-IN" sz="2400" dirty="0"/>
              <a:t> state of altered sensorium on Sep 7 for which he was taken to a private hospital where liver function tests were </a:t>
            </a:r>
            <a:r>
              <a:rPr lang="en-IN" sz="2400" dirty="0" err="1"/>
              <a:t>derranged</a:t>
            </a:r>
            <a:r>
              <a:rPr lang="en-IN" sz="2400" dirty="0"/>
              <a:t> and referred to a private hospital in </a:t>
            </a:r>
            <a:r>
              <a:rPr lang="en-IN" sz="2400" dirty="0" err="1"/>
              <a:t>madurai</a:t>
            </a:r>
            <a:r>
              <a:rPr lang="en-IN" sz="2400" dirty="0"/>
              <a:t> .</a:t>
            </a:r>
          </a:p>
          <a:p>
            <a:pPr marL="0" indent="0">
              <a:buNone/>
            </a:pPr>
            <a:r>
              <a:rPr lang="en-IN" sz="2400" dirty="0"/>
              <a:t>     </a:t>
            </a:r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dirty="0" smtClean="0"/>
              <a:t>There  </a:t>
            </a:r>
            <a:r>
              <a:rPr lang="en-IN" sz="2400" dirty="0"/>
              <a:t>he was advised PLEX and then Pt attenders then took him here on 8.9.24. </a:t>
            </a:r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err="1"/>
              <a:t>Pt</a:t>
            </a:r>
            <a:r>
              <a:rPr lang="en-IN" sz="2400" dirty="0"/>
              <a:t> was admitted on 8.9.24 and initially he was in IMCU and got treated with antibiotics , N acetyl cysteine ,</a:t>
            </a:r>
            <a:r>
              <a:rPr lang="en-IN" sz="2400" dirty="0" err="1"/>
              <a:t>antiepileptics</a:t>
            </a:r>
            <a:r>
              <a:rPr lang="en-IN" sz="2400" dirty="0"/>
              <a:t> and other supportive measures.</a:t>
            </a:r>
          </a:p>
          <a:p>
            <a:pPr marL="0" indent="0">
              <a:buNone/>
            </a:pPr>
            <a:r>
              <a:rPr lang="en-IN" sz="2400" dirty="0"/>
              <a:t>   </a:t>
            </a:r>
            <a:endParaRPr lang="en-US" sz="2400" dirty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   </a:t>
            </a:r>
            <a:endParaRPr lang="en-IN" sz="2400" dirty="0"/>
          </a:p>
        </p:txBody>
      </p:sp>
      <p:sp>
        <p:nvSpPr>
          <p:cNvPr id="1048623" name="Arrow: Down 1"/>
          <p:cNvSpPr/>
          <p:nvPr/>
        </p:nvSpPr>
        <p:spPr>
          <a:xfrm>
            <a:off x="4567189" y="860967"/>
            <a:ext cx="376685" cy="463883"/>
          </a:xfrm>
          <a:prstGeom prst="downArrow">
            <a:avLst>
              <a:gd name="adj1" fmla="val 4711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4" name="Arrow: Down 4"/>
          <p:cNvSpPr/>
          <p:nvPr/>
        </p:nvSpPr>
        <p:spPr>
          <a:xfrm>
            <a:off x="4567190" y="2067617"/>
            <a:ext cx="376684" cy="504056"/>
          </a:xfrm>
          <a:prstGeom prst="downArrow">
            <a:avLst>
              <a:gd name="adj1" fmla="val 4711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/>
          <p:cNvSpPr/>
          <p:nvPr/>
        </p:nvSpPr>
        <p:spPr>
          <a:xfrm>
            <a:off x="4512949" y="3022957"/>
            <a:ext cx="430924" cy="504056"/>
          </a:xfrm>
          <a:prstGeom prst="downArrow">
            <a:avLst>
              <a:gd name="adj1" fmla="val 4711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Google Shape;35;p1"/>
          <p:cNvSpPr txBox="1">
            <a:spLocks noGrp="1"/>
          </p:cNvSpPr>
          <p:nvPr>
            <p:ph type="body" idx="1"/>
          </p:nvPr>
        </p:nvSpPr>
        <p:spPr>
          <a:xfrm>
            <a:off x="677333" y="292032"/>
            <a:ext cx="9354988" cy="643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IN" sz="2400" dirty="0"/>
              <a:t>   I</a:t>
            </a:r>
            <a:r>
              <a:rPr lang="en-IN" sz="2400" dirty="0" smtClean="0"/>
              <a:t>n our hospital, he was admitted with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IN" sz="2400" dirty="0"/>
          </a:p>
          <a:p>
            <a:pPr lvl="0" algn="l" rtl="0">
              <a:spcBef>
                <a:spcPts val="1000"/>
              </a:spcBef>
              <a:spcAft>
                <a:spcPts val="0"/>
              </a:spcAft>
              <a:buSzPct val="80000"/>
              <a:buFont typeface="Wingdings" pitchFamily="2" charset="2"/>
              <a:buChar char="q"/>
            </a:pPr>
            <a:r>
              <a:rPr lang="en-IN" sz="2400" dirty="0"/>
              <a:t>      H/O altered sensorium for 2 days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ct val="80000"/>
              <a:buFont typeface="Wingdings" pitchFamily="2" charset="2"/>
              <a:buChar char="q"/>
            </a:pPr>
            <a:r>
              <a:rPr lang="en-IN" sz="2400" dirty="0"/>
              <a:t>      H/O Yellowish discoloration of sclera and urine + for 2days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ct val="80000"/>
              <a:buFont typeface="Wingdings" pitchFamily="2" charset="2"/>
              <a:buChar char="q"/>
            </a:pPr>
            <a:r>
              <a:rPr lang="en-IN" sz="2400" dirty="0"/>
              <a:t>      H/O weight loss+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IN" sz="2400" dirty="0" smtClean="0"/>
              <a:t>     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history:</a:t>
            </a:r>
            <a:endParaRPr lang="en-US" dirty="0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</a:t>
            </a:r>
            <a:r>
              <a:rPr lang="en-IN" sz="2400" dirty="0"/>
              <a:t>Not a known  case of </a:t>
            </a:r>
            <a:r>
              <a:rPr lang="en-IN" sz="2400" dirty="0" err="1"/>
              <a:t>DM,SHTN,TB,Bronchial</a:t>
            </a:r>
            <a:r>
              <a:rPr lang="en-IN" sz="2400" dirty="0"/>
              <a:t> </a:t>
            </a:r>
            <a:r>
              <a:rPr lang="en-IN" sz="2400" dirty="0" err="1"/>
              <a:t>asthma,Epilepsy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  no prior history of blood transfusion or surgery</a:t>
            </a:r>
          </a:p>
          <a:p>
            <a:pPr marL="0" indent="0">
              <a:buNone/>
            </a:pPr>
            <a:r>
              <a:rPr lang="en-IN" sz="2400" dirty="0"/>
              <a:t>  no history of contact with TB patients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5497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history: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677334" y="1412621"/>
            <a:ext cx="8596668" cy="462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    Mixed diet</a:t>
            </a:r>
          </a:p>
          <a:p>
            <a:pPr marL="0" indent="0">
              <a:buNone/>
            </a:pPr>
            <a:r>
              <a:rPr lang="en-IN" sz="2400" dirty="0"/>
              <a:t>    studies 8 </a:t>
            </a:r>
            <a:r>
              <a:rPr lang="en-IN" sz="2400" dirty="0" err="1"/>
              <a:t>th</a:t>
            </a:r>
            <a:r>
              <a:rPr lang="en-IN" sz="2400" dirty="0"/>
              <a:t> standard went to school 3 months ago</a:t>
            </a:r>
          </a:p>
          <a:p>
            <a:pPr marL="0" indent="0">
              <a:buNone/>
            </a:pPr>
            <a:r>
              <a:rPr lang="en-IN" sz="2400" dirty="0"/>
              <a:t>    normal bowel and bladder habits</a:t>
            </a:r>
          </a:p>
          <a:p>
            <a:pPr marL="0" indent="0">
              <a:buNone/>
            </a:pPr>
            <a:r>
              <a:rPr lang="en-IN" sz="2400" dirty="0"/>
              <a:t>    no h/o native treatment</a:t>
            </a:r>
          </a:p>
          <a:p>
            <a:pPr marL="0" indent="0">
              <a:buNone/>
            </a:pPr>
            <a:r>
              <a:rPr lang="en-IN" sz="2400" dirty="0"/>
              <a:t>    no addictive habits</a:t>
            </a:r>
          </a:p>
          <a:p>
            <a:pPr marL="0" indent="0">
              <a:buNone/>
            </a:pPr>
            <a:r>
              <a:rPr lang="en-IN" sz="2400" dirty="0"/>
              <a:t>    H/o owning pets+ (dog</a:t>
            </a:r>
            <a:r>
              <a:rPr lang="en-IN" sz="2400" dirty="0" smtClean="0"/>
              <a:t>, goat, cat</a:t>
            </a:r>
            <a:r>
              <a:rPr lang="en-IN" sz="2400" dirty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37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IN"/>
              <a:t>On examination</a:t>
            </a:r>
          </a:p>
        </p:txBody>
      </p:sp>
      <p:sp>
        <p:nvSpPr>
          <p:cNvPr id="1048634" name="Google Shape;38;p2"/>
          <p:cNvSpPr txBox="1">
            <a:spLocks noGrp="1"/>
          </p:cNvSpPr>
          <p:nvPr>
            <p:ph type="body" idx="1"/>
          </p:nvPr>
        </p:nvSpPr>
        <p:spPr>
          <a:xfrm>
            <a:off x="677334" y="1658022"/>
            <a:ext cx="8596800" cy="4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</a:t>
            </a:r>
            <a:r>
              <a:rPr lang="en-IN" sz="2400" dirty="0" err="1"/>
              <a:t>pt</a:t>
            </a:r>
            <a:r>
              <a:rPr lang="en-IN" sz="2400" dirty="0"/>
              <a:t>   drowsy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irritable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not obeys oral commands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reacting to painful stimuli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no pallor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icterus+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no clubbing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no palpable lymph nodes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 no pedal </a:t>
            </a:r>
            <a:r>
              <a:rPr lang="en-IN" sz="2400" dirty="0" err="1"/>
              <a:t>edema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/>
          </a:p>
        </p:txBody>
      </p:sp>
      <p:sp>
        <p:nvSpPr>
          <p:cNvPr id="1048635" name="Google Shape;39;p2"/>
          <p:cNvSpPr txBox="1"/>
          <p:nvPr/>
        </p:nvSpPr>
        <p:spPr>
          <a:xfrm>
            <a:off x="5183928" y="4093493"/>
            <a:ext cx="2227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vitals</a:t>
            </a:r>
            <a:endParaRPr lang="en-US" dirty="0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BP-110/70 mmHg</a:t>
            </a:r>
          </a:p>
          <a:p>
            <a:pPr marL="0" indent="0">
              <a:buNone/>
            </a:pPr>
            <a:r>
              <a:rPr lang="en-IN" sz="2400" dirty="0"/>
              <a:t>PR-112/min</a:t>
            </a:r>
          </a:p>
          <a:p>
            <a:pPr marL="0" indent="0">
              <a:buNone/>
            </a:pPr>
            <a:r>
              <a:rPr lang="en-IN" sz="2400" dirty="0"/>
              <a:t>SPO2-96 at RA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dirty="0" smtClean="0"/>
              <a:t>Admission Wt-56Kg</a:t>
            </a:r>
            <a:endParaRPr lang="en-IN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Systemic examination:</a:t>
            </a:r>
            <a:endParaRPr lang="en-US" dirty="0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677334" y="1093422"/>
            <a:ext cx="8776356" cy="58664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400" dirty="0"/>
              <a:t>   CVS: S1,S2+ </a:t>
            </a:r>
          </a:p>
          <a:p>
            <a:pPr marL="0" indent="0">
              <a:buNone/>
            </a:pPr>
            <a:r>
              <a:rPr lang="en-IN" sz="2400" dirty="0"/>
              <a:t>           No murmur</a:t>
            </a:r>
          </a:p>
          <a:p>
            <a:pPr marL="0" indent="0">
              <a:buNone/>
            </a:pPr>
            <a:r>
              <a:rPr lang="en-IN" sz="2400" dirty="0"/>
              <a:t>   RS   : BAE+</a:t>
            </a:r>
          </a:p>
          <a:p>
            <a:pPr marL="0" indent="0">
              <a:buNone/>
            </a:pPr>
            <a:r>
              <a:rPr lang="en-IN" sz="2400" dirty="0"/>
              <a:t>           No added sounds</a:t>
            </a:r>
          </a:p>
          <a:p>
            <a:pPr marL="0" indent="0">
              <a:buNone/>
            </a:pPr>
            <a:r>
              <a:rPr lang="en-IN" sz="2400" dirty="0"/>
              <a:t>   P/A : </a:t>
            </a:r>
            <a:r>
              <a:rPr lang="en-IN" sz="2400" dirty="0" err="1"/>
              <a:t>soft,BS</a:t>
            </a:r>
            <a:r>
              <a:rPr lang="en-IN" sz="2400" dirty="0"/>
              <a:t>+</a:t>
            </a:r>
          </a:p>
          <a:p>
            <a:pPr marL="0" indent="0">
              <a:buNone/>
            </a:pPr>
            <a:r>
              <a:rPr lang="en-IN" sz="2400" dirty="0"/>
              <a:t>   CNS:  Pt drowsy</a:t>
            </a:r>
          </a:p>
          <a:p>
            <a:pPr marL="0" indent="0">
              <a:buNone/>
            </a:pPr>
            <a:r>
              <a:rPr lang="en-IN" sz="2400" dirty="0"/>
              <a:t>            not obeys oral commands</a:t>
            </a:r>
          </a:p>
          <a:p>
            <a:pPr marL="0" indent="0">
              <a:buNone/>
            </a:pPr>
            <a:r>
              <a:rPr lang="en-IN" sz="2400" dirty="0"/>
              <a:t>            reacting to painful stimuli</a:t>
            </a:r>
          </a:p>
          <a:p>
            <a:pPr marL="0" indent="0">
              <a:buNone/>
            </a:pPr>
            <a:r>
              <a:rPr lang="en-IN" sz="2400" dirty="0"/>
              <a:t>            </a:t>
            </a:r>
            <a:r>
              <a:rPr lang="en-IN" sz="2400" dirty="0" err="1"/>
              <a:t>hypotonia</a:t>
            </a:r>
            <a:r>
              <a:rPr lang="en-IN" sz="2400" dirty="0"/>
              <a:t> + in all 4 limbs</a:t>
            </a:r>
          </a:p>
          <a:p>
            <a:pPr marL="0" indent="0">
              <a:buNone/>
            </a:pPr>
            <a:r>
              <a:rPr lang="en-IN" sz="2400" dirty="0"/>
              <a:t>            DTR present in all 4 limbs</a:t>
            </a:r>
          </a:p>
          <a:p>
            <a:pPr marL="0" indent="0">
              <a:buNone/>
            </a:pPr>
            <a:r>
              <a:rPr lang="en-IN" sz="2400" dirty="0"/>
              <a:t>            B/L plantar withdrawal</a:t>
            </a:r>
          </a:p>
          <a:p>
            <a:pPr marL="0" indent="0">
              <a:buNone/>
            </a:pPr>
            <a:r>
              <a:rPr lang="en-IN" sz="2400" dirty="0"/>
              <a:t>            no neck stiffness</a:t>
            </a:r>
          </a:p>
          <a:p>
            <a:pPr marL="0" indent="0">
              <a:buNone/>
            </a:pPr>
            <a:r>
              <a:rPr lang="en-IN" sz="2400" dirty="0"/>
              <a:t>            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677334" y="81497"/>
            <a:ext cx="8596668" cy="1848903"/>
          </a:xfrm>
        </p:spPr>
        <p:txBody>
          <a:bodyPr/>
          <a:lstStyle/>
          <a:p>
            <a:r>
              <a:rPr lang="en-IN" dirty="0"/>
              <a:t>USG </a:t>
            </a:r>
            <a:r>
              <a:rPr lang="en-IN" dirty="0" err="1"/>
              <a:t>abd</a:t>
            </a:r>
            <a:r>
              <a:rPr lang="en-IN" dirty="0"/>
              <a:t> and pelvis(9.9.24)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sz="2800" dirty="0"/>
              <a:t>   </a:t>
            </a:r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8" y="685936"/>
            <a:ext cx="8298295" cy="61720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298824" y="332781"/>
            <a:ext cx="8975178" cy="5708581"/>
          </a:xfrm>
        </p:spPr>
        <p:txBody>
          <a:bodyPr>
            <a:normAutofit/>
          </a:bodyPr>
          <a:lstStyle/>
          <a:p>
            <a:r>
              <a:rPr lang="en-IN" sz="2400" dirty="0"/>
              <a:t>RESPIRATORY MED (8/9/24) :</a:t>
            </a:r>
          </a:p>
          <a:p>
            <a:pPr marL="0" indent="0">
              <a:buNone/>
            </a:pPr>
            <a:r>
              <a:rPr lang="en-IN" sz="2400" dirty="0"/>
              <a:t>        WITHHOLD </a:t>
            </a:r>
            <a:r>
              <a:rPr lang="en-IN" sz="2400" dirty="0" smtClean="0"/>
              <a:t>ATT (in view of DILI)</a:t>
            </a:r>
            <a:r>
              <a:rPr lang="en-IN" sz="2400" dirty="0"/>
              <a:t> </a:t>
            </a:r>
            <a:r>
              <a:rPr lang="en-IN" sz="2400" dirty="0" smtClean="0"/>
              <a:t>&amp; continue other lines </a:t>
            </a:r>
            <a:r>
              <a:rPr lang="en-IN" sz="2400" dirty="0"/>
              <a:t>of management</a:t>
            </a:r>
          </a:p>
          <a:p>
            <a:r>
              <a:rPr lang="en-IN" sz="2400" dirty="0"/>
              <a:t>NEUROMED (8.9.24)</a:t>
            </a:r>
          </a:p>
          <a:p>
            <a:pPr marL="0" indent="0">
              <a:buNone/>
            </a:pPr>
            <a:r>
              <a:rPr lang="en-IN" sz="2400" dirty="0"/>
              <a:t>         Abdominal TB/DILI/Acute encephalopathy(hepatic)</a:t>
            </a:r>
          </a:p>
          <a:p>
            <a:pPr marL="0" indent="0">
              <a:buNone/>
            </a:pPr>
            <a:r>
              <a:rPr lang="en-IN" sz="2400" dirty="0"/>
              <a:t>     CSF analysis after normalization of coagulation profile</a:t>
            </a:r>
          </a:p>
          <a:p>
            <a:pPr marL="0" indent="0">
              <a:buNone/>
            </a:pPr>
            <a:r>
              <a:rPr lang="en-IN" sz="2400" dirty="0"/>
              <a:t>     can be taken up for PLEX under moderate risk</a:t>
            </a:r>
          </a:p>
          <a:p>
            <a:r>
              <a:rPr lang="en-IN" sz="2400" dirty="0"/>
              <a:t>OPHTHAL(13.9.24)</a:t>
            </a:r>
          </a:p>
          <a:p>
            <a:pPr marL="0" indent="0">
              <a:buNone/>
            </a:pPr>
            <a:r>
              <a:rPr lang="en-IN" sz="2400" dirty="0"/>
              <a:t>          BE normal fundus </a:t>
            </a:r>
          </a:p>
          <a:p>
            <a:pPr marL="0" indent="0">
              <a:buNone/>
            </a:pPr>
            <a:r>
              <a:rPr lang="en-IN" sz="2400" dirty="0"/>
              <a:t>          no KF ring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complaints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         A 13 year old boy was brought with complaints of altered  sensorium for 2 days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414278" y="400695"/>
            <a:ext cx="8859724" cy="5640667"/>
          </a:xfrm>
        </p:spPr>
        <p:txBody>
          <a:bodyPr>
            <a:normAutofit/>
          </a:bodyPr>
          <a:lstStyle/>
          <a:p>
            <a:r>
              <a:rPr lang="en-IN" sz="2400" dirty="0"/>
              <a:t>MGE OPINION (8/9/24):</a:t>
            </a:r>
          </a:p>
          <a:p>
            <a:pPr marL="0" indent="0">
              <a:buNone/>
            </a:pPr>
            <a:r>
              <a:rPr lang="en-IN" sz="2400" dirty="0"/>
              <a:t>       Abdominal TB/?DILI/acute </a:t>
            </a:r>
            <a:r>
              <a:rPr lang="en-IN" sz="2400" dirty="0" smtClean="0"/>
              <a:t>encephalopathy ? infectious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  </a:t>
            </a:r>
            <a:r>
              <a:rPr lang="en-IN" sz="2400" dirty="0" err="1"/>
              <a:t>Sugg</a:t>
            </a:r>
            <a:r>
              <a:rPr lang="en-IN" sz="2400" dirty="0"/>
              <a:t>:</a:t>
            </a:r>
          </a:p>
          <a:p>
            <a:pPr marL="0" indent="0">
              <a:buNone/>
            </a:pPr>
            <a:r>
              <a:rPr lang="en-IN" sz="2400" dirty="0"/>
              <a:t>     serial LFT,PT-INR monitoring</a:t>
            </a:r>
          </a:p>
          <a:p>
            <a:pPr marL="0" indent="0">
              <a:buNone/>
            </a:pPr>
            <a:r>
              <a:rPr lang="en-IN" sz="2400" dirty="0"/>
              <a:t>     T.UDCA 300mg 1-0-1</a:t>
            </a:r>
          </a:p>
          <a:p>
            <a:pPr marL="0" indent="0">
              <a:buNone/>
            </a:pPr>
            <a:r>
              <a:rPr lang="en-IN" sz="2400" dirty="0"/>
              <a:t>     </a:t>
            </a:r>
            <a:r>
              <a:rPr lang="en-IN" sz="2400" dirty="0" err="1"/>
              <a:t>Syp.Lactulose</a:t>
            </a:r>
            <a:r>
              <a:rPr lang="en-IN" sz="2400" dirty="0"/>
              <a:t> 15ml </a:t>
            </a:r>
            <a:r>
              <a:rPr lang="en-IN" sz="2400" dirty="0" err="1"/>
              <a:t>tds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PLEX can be planned as a high risk procedure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Google Shape;4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1048645" name="Google Shape;4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ts val="1440"/>
            </a:pPr>
            <a:r>
              <a:rPr lang="en-IN" dirty="0"/>
              <a:t>     </a:t>
            </a:r>
            <a:r>
              <a:rPr lang="en-IN" sz="2400" dirty="0"/>
              <a:t>After 1 week of IMCU stay </a:t>
            </a:r>
            <a:r>
              <a:rPr lang="en-IN" sz="2400" dirty="0" err="1"/>
              <a:t>pt’s</a:t>
            </a:r>
            <a:r>
              <a:rPr lang="en-IN" sz="2400" dirty="0"/>
              <a:t> general condition improved and got transferred to ward.</a:t>
            </a:r>
          </a:p>
          <a:p>
            <a:pPr>
              <a:buSzPts val="1920"/>
            </a:pPr>
            <a:r>
              <a:rPr lang="en-IN" sz="2400" dirty="0"/>
              <a:t>   R</a:t>
            </a:r>
            <a:r>
              <a:rPr lang="en-IN" sz="2400" dirty="0" smtClean="0"/>
              <a:t>epeat CECT </a:t>
            </a:r>
            <a:r>
              <a:rPr lang="en-IN" sz="2400" dirty="0" err="1"/>
              <a:t>abd</a:t>
            </a:r>
            <a:r>
              <a:rPr lang="en-IN" sz="2400" dirty="0"/>
              <a:t> and pelvis was taken on 14.9.24</a:t>
            </a:r>
            <a:r>
              <a:rPr lang="en-IN" sz="2400" dirty="0" smtClean="0"/>
              <a:t>.</a:t>
            </a:r>
          </a:p>
          <a:p>
            <a:pPr marL="0" indent="0">
              <a:buSzPts val="1920"/>
              <a:buNone/>
            </a:pPr>
            <a:endParaRPr lang="en-IN" sz="2400" dirty="0"/>
          </a:p>
          <a:p>
            <a:pPr marL="0" indent="0">
              <a:buSzPts val="1920"/>
              <a:buNone/>
            </a:pPr>
            <a:endParaRPr lang="en-IN" sz="2400" dirty="0"/>
          </a:p>
        </p:txBody>
      </p:sp>
      <p:sp>
        <p:nvSpPr>
          <p:cNvPr id="2" name="Rectangle 1"/>
          <p:cNvSpPr/>
          <p:nvPr/>
        </p:nvSpPr>
        <p:spPr>
          <a:xfrm>
            <a:off x="1343472" y="3717032"/>
            <a:ext cx="7128792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dirty="0">
                <a:solidFill>
                  <a:schemeClr val="tx1"/>
                </a:solidFill>
              </a:rPr>
              <a:t>    </a:t>
            </a:r>
            <a:r>
              <a:rPr lang="en-IN" sz="1600" dirty="0" smtClean="0">
                <a:solidFill>
                  <a:schemeClr val="tx1"/>
                </a:solidFill>
              </a:rPr>
              <a:t>Multiple </a:t>
            </a:r>
            <a:r>
              <a:rPr lang="en-IN" sz="1600" dirty="0">
                <a:solidFill>
                  <a:schemeClr val="tx1"/>
                </a:solidFill>
              </a:rPr>
              <a:t>enlarged necrotic nodes noted with peripheral enhancement seen in </a:t>
            </a:r>
            <a:r>
              <a:rPr lang="en-IN" sz="1600" dirty="0" err="1">
                <a:solidFill>
                  <a:schemeClr val="tx1"/>
                </a:solidFill>
              </a:rPr>
              <a:t>periportal</a:t>
            </a:r>
            <a:r>
              <a:rPr lang="en-IN" sz="1600" dirty="0">
                <a:solidFill>
                  <a:schemeClr val="tx1"/>
                </a:solidFill>
              </a:rPr>
              <a:t> , </a:t>
            </a:r>
            <a:r>
              <a:rPr lang="en-IN" sz="1600" dirty="0" err="1">
                <a:solidFill>
                  <a:schemeClr val="tx1"/>
                </a:solidFill>
              </a:rPr>
              <a:t>peripancreatic</a:t>
            </a:r>
            <a:r>
              <a:rPr lang="en-IN" sz="1600" dirty="0">
                <a:solidFill>
                  <a:schemeClr val="tx1"/>
                </a:solidFill>
              </a:rPr>
              <a:t> , B/L upper and lower </a:t>
            </a:r>
            <a:r>
              <a:rPr lang="en-IN" sz="1600" dirty="0" err="1">
                <a:solidFill>
                  <a:schemeClr val="tx1"/>
                </a:solidFill>
              </a:rPr>
              <a:t>para</a:t>
            </a:r>
            <a:r>
              <a:rPr lang="en-IN" sz="1600" dirty="0">
                <a:solidFill>
                  <a:schemeClr val="tx1"/>
                </a:solidFill>
              </a:rPr>
              <a:t> aortic and B/L </a:t>
            </a:r>
            <a:r>
              <a:rPr lang="en-IN" sz="1600" dirty="0" err="1">
                <a:solidFill>
                  <a:schemeClr val="tx1"/>
                </a:solidFill>
              </a:rPr>
              <a:t>perihilar</a:t>
            </a:r>
            <a:r>
              <a:rPr lang="en-IN" sz="1600" dirty="0">
                <a:solidFill>
                  <a:schemeClr val="tx1"/>
                </a:solidFill>
              </a:rPr>
              <a:t> region seen.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dirty="0">
                <a:solidFill>
                  <a:schemeClr val="tx1"/>
                </a:solidFill>
              </a:rPr>
              <a:t>    largest node measuring 4.8*4.2 cm in </a:t>
            </a:r>
            <a:r>
              <a:rPr lang="en-IN" sz="1600" dirty="0" err="1">
                <a:solidFill>
                  <a:schemeClr val="tx1"/>
                </a:solidFill>
              </a:rPr>
              <a:t>peripancreatic</a:t>
            </a:r>
            <a:r>
              <a:rPr lang="en-IN" sz="1600" dirty="0">
                <a:solidFill>
                  <a:schemeClr val="tx1"/>
                </a:solidFill>
              </a:rPr>
              <a:t> and peripheral region causing </a:t>
            </a:r>
            <a:r>
              <a:rPr lang="en-IN" sz="1600" b="1" dirty="0">
                <a:solidFill>
                  <a:srgbClr val="FF0000"/>
                </a:solidFill>
              </a:rPr>
              <a:t>compression of EHBR displaces SMA and SMV anteriorly</a:t>
            </a:r>
            <a:r>
              <a:rPr lang="en-IN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dirty="0">
                <a:solidFill>
                  <a:schemeClr val="tx1"/>
                </a:solidFill>
              </a:rPr>
              <a:t>    IVC displaced anteriorly by </a:t>
            </a:r>
            <a:r>
              <a:rPr lang="en-IN" sz="1600" dirty="0" err="1">
                <a:solidFill>
                  <a:schemeClr val="tx1"/>
                </a:solidFill>
              </a:rPr>
              <a:t>aortocaval</a:t>
            </a:r>
            <a:r>
              <a:rPr lang="en-IN" sz="1600" dirty="0">
                <a:solidFill>
                  <a:schemeClr val="tx1"/>
                </a:solidFill>
              </a:rPr>
              <a:t> node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600" dirty="0">
                <a:solidFill>
                  <a:schemeClr val="tx1"/>
                </a:solidFill>
              </a:rPr>
              <a:t>    Lower </a:t>
            </a:r>
            <a:r>
              <a:rPr lang="en-IN" sz="1600" dirty="0" err="1">
                <a:solidFill>
                  <a:schemeClr val="tx1"/>
                </a:solidFill>
              </a:rPr>
              <a:t>paraaortic</a:t>
            </a:r>
            <a:r>
              <a:rPr lang="en-IN" sz="1600" dirty="0">
                <a:solidFill>
                  <a:schemeClr val="tx1"/>
                </a:solidFill>
              </a:rPr>
              <a:t> node completely </a:t>
            </a:r>
            <a:r>
              <a:rPr lang="en-IN" sz="1600" dirty="0" err="1">
                <a:solidFill>
                  <a:schemeClr val="tx1"/>
                </a:solidFill>
              </a:rPr>
              <a:t>encasses</a:t>
            </a:r>
            <a:r>
              <a:rPr lang="en-IN" sz="1600" dirty="0">
                <a:solidFill>
                  <a:schemeClr val="tx1"/>
                </a:solidFill>
              </a:rPr>
              <a:t> aorta.</a:t>
            </a:r>
          </a:p>
          <a:p>
            <a:pPr lvl="2"/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097161" name="Google Shape;4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1670464" y="0"/>
            <a:ext cx="8326200" cy="73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Google Shape;47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097162" name="Google Shape;4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677333" y="101260"/>
            <a:ext cx="9774600" cy="66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   On 18.9.24 </a:t>
            </a:r>
            <a:r>
              <a:rPr lang="en-IN" sz="2400" dirty="0" err="1"/>
              <a:t>pt</a:t>
            </a:r>
            <a:r>
              <a:rPr lang="en-IN" sz="2400" dirty="0"/>
              <a:t> again developed one episode of involuntary movements involving Right upper and lower limb over 3mins  associated with </a:t>
            </a:r>
            <a:r>
              <a:rPr lang="en-IN" sz="2400" dirty="0" err="1"/>
              <a:t>uprolling</a:t>
            </a:r>
            <a:r>
              <a:rPr lang="en-IN" sz="2400" dirty="0"/>
              <a:t> of eyeballs and post ictal confusion.</a:t>
            </a:r>
          </a:p>
          <a:p>
            <a:pPr marL="0" indent="0">
              <a:buNone/>
            </a:pPr>
            <a:r>
              <a:rPr lang="en-IN" sz="2400" dirty="0"/>
              <a:t>   So, </a:t>
            </a:r>
            <a:r>
              <a:rPr lang="en-IN" sz="2400" dirty="0" err="1"/>
              <a:t>pt</a:t>
            </a:r>
            <a:r>
              <a:rPr lang="en-IN" sz="2400" dirty="0"/>
              <a:t> got shifted to IMCU.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</a:t>
            </a:r>
          </a:p>
          <a:p>
            <a:pPr marL="0" indent="0">
              <a:buNone/>
            </a:pPr>
            <a:r>
              <a:rPr lang="en-IN" sz="2400" dirty="0"/>
              <a:t>MRI Brain with contrast was taken on 20.9.24</a:t>
            </a:r>
          </a:p>
        </p:txBody>
      </p:sp>
      <p:sp>
        <p:nvSpPr>
          <p:cNvPr id="1048651" name="Arrow: Down 3"/>
          <p:cNvSpPr/>
          <p:nvPr/>
        </p:nvSpPr>
        <p:spPr>
          <a:xfrm>
            <a:off x="4007034" y="4294908"/>
            <a:ext cx="687212" cy="7148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685936" y="611231"/>
            <a:ext cx="8588066" cy="5430132"/>
          </a:xfrm>
        </p:spPr>
        <p:txBody>
          <a:bodyPr>
            <a:normAutofit/>
          </a:bodyPr>
          <a:lstStyle/>
          <a:p>
            <a:endParaRPr lang="en-IN" sz="2400" dirty="0"/>
          </a:p>
          <a:p>
            <a:r>
              <a:rPr lang="en-IN" sz="2400" dirty="0"/>
              <a:t>MRI BRAIN WITH CONTRAST (20.9.24)</a:t>
            </a:r>
          </a:p>
          <a:p>
            <a:pPr marL="0" indent="0">
              <a:buNone/>
            </a:pPr>
            <a:r>
              <a:rPr lang="en-IN" sz="2400" dirty="0"/>
              <a:t>    T2/FLAIR </a:t>
            </a:r>
            <a:r>
              <a:rPr lang="en-IN" sz="2400" dirty="0" err="1"/>
              <a:t>hyperintensities</a:t>
            </a:r>
            <a:r>
              <a:rPr lang="en-IN" sz="2400" dirty="0"/>
              <a:t> with  diffusion restriction noted involving left </a:t>
            </a:r>
            <a:r>
              <a:rPr lang="en-IN" sz="2400" dirty="0" err="1"/>
              <a:t>thalamus,cortical</a:t>
            </a:r>
            <a:r>
              <a:rPr lang="en-IN" sz="2400" dirty="0"/>
              <a:t> and subcortical region of </a:t>
            </a:r>
            <a:r>
              <a:rPr lang="en-IN" sz="2400" dirty="0" err="1"/>
              <a:t>temporo</a:t>
            </a:r>
            <a:r>
              <a:rPr lang="en-IN" sz="2400" dirty="0"/>
              <a:t> occipital lobe</a:t>
            </a:r>
          </a:p>
          <a:p>
            <a:pPr marL="0" indent="0">
              <a:buNone/>
            </a:pPr>
            <a:r>
              <a:rPr lang="en-IN" sz="2400" dirty="0"/>
              <a:t>    Post contrast shows leptomeningeal and </a:t>
            </a:r>
            <a:r>
              <a:rPr lang="en-IN" sz="2400" dirty="0" err="1"/>
              <a:t>pachymeningeal</a:t>
            </a:r>
            <a:r>
              <a:rPr lang="en-IN" sz="2400" dirty="0"/>
              <a:t> enhancement  </a:t>
            </a:r>
          </a:p>
          <a:p>
            <a:pPr marL="0" indent="0">
              <a:buNone/>
            </a:pPr>
            <a:r>
              <a:rPr lang="en-IN" sz="2400" dirty="0"/>
              <a:t>   -Possibility of TB meningitis with TB induced vasculitis</a:t>
            </a:r>
          </a:p>
          <a:p>
            <a:r>
              <a:rPr lang="en-IN" sz="2400" dirty="0"/>
              <a:t>EEG-Normal record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241" y="-32134"/>
            <a:ext cx="7586042" cy="681678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660" y="123440"/>
            <a:ext cx="7257919" cy="634511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50;p6"/>
          <p:cNvSpPr txBox="1">
            <a:spLocks noGrp="1"/>
          </p:cNvSpPr>
          <p:nvPr>
            <p:ph type="body" idx="1"/>
          </p:nvPr>
        </p:nvSpPr>
        <p:spPr>
          <a:xfrm>
            <a:off x="691562" y="894143"/>
            <a:ext cx="8582400" cy="5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IN" sz="2400" dirty="0" err="1"/>
              <a:t>Neuromed</a:t>
            </a:r>
            <a:r>
              <a:rPr lang="en-IN" sz="2400" dirty="0"/>
              <a:t> opinion(18.9.24)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   </a:t>
            </a:r>
            <a:r>
              <a:rPr lang="en-IN" sz="2400" dirty="0" err="1"/>
              <a:t>Inj.levetriacetam</a:t>
            </a:r>
            <a:r>
              <a:rPr lang="en-IN" sz="2400" dirty="0"/>
              <a:t> 500 mg </a:t>
            </a:r>
            <a:r>
              <a:rPr lang="en-IN" sz="2400" dirty="0" err="1"/>
              <a:t>i.v</a:t>
            </a:r>
            <a:r>
              <a:rPr lang="en-IN" sz="2400" dirty="0"/>
              <a:t> </a:t>
            </a:r>
            <a:r>
              <a:rPr lang="en-IN" sz="2400" dirty="0" err="1"/>
              <a:t>bd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 smtClean="0"/>
              <a:t> </a:t>
            </a:r>
            <a:endParaRPr lang="en-IN"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IN" sz="2400" dirty="0"/>
              <a:t>MGE Opinion (20.9.24)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/>
              <a:t>      </a:t>
            </a:r>
            <a:r>
              <a:rPr lang="en-IN" sz="2400" dirty="0" err="1"/>
              <a:t>Hepatosafe</a:t>
            </a:r>
            <a:r>
              <a:rPr lang="en-IN" sz="2400" dirty="0"/>
              <a:t> ATT  can be started </a:t>
            </a:r>
          </a:p>
          <a:p>
            <a:pPr marL="0" indent="0">
              <a:buNone/>
            </a:pPr>
            <a:r>
              <a:rPr lang="en-IN" sz="2400" dirty="0"/>
              <a:t>      </a:t>
            </a:r>
            <a:r>
              <a:rPr lang="en-IN" sz="2400" dirty="0" smtClean="0"/>
              <a:t>Repeat USG </a:t>
            </a:r>
            <a:r>
              <a:rPr lang="en-IN" sz="2400" dirty="0"/>
              <a:t>guided biopsy from lymph </a:t>
            </a:r>
            <a:r>
              <a:rPr lang="en-IN" sz="2400" dirty="0" smtClean="0"/>
              <a:t>nodes</a:t>
            </a: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414" y="225398"/>
            <a:ext cx="6265980" cy="61146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PRESENTING ILLNESS</a:t>
            </a:r>
            <a:endParaRPr lang="en-US" dirty="0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1283627" y="1270000"/>
            <a:ext cx="9818289" cy="5254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       Pt was apparently normal three months ago after which </a:t>
            </a:r>
            <a:r>
              <a:rPr lang="en-IN" dirty="0" smtClean="0"/>
              <a:t>he went to a </a:t>
            </a:r>
            <a:r>
              <a:rPr lang="en-IN" dirty="0" err="1" smtClean="0"/>
              <a:t>nearyby</a:t>
            </a:r>
            <a:r>
              <a:rPr lang="en-IN" dirty="0" smtClean="0"/>
              <a:t> clinic for the complaints of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  </a:t>
            </a:r>
            <a:r>
              <a:rPr lang="en-IN" dirty="0" smtClean="0"/>
              <a:t>Abdominal </a:t>
            </a:r>
            <a:r>
              <a:rPr lang="en-IN" dirty="0"/>
              <a:t>pain on JULY 15 for 10 days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Rt</a:t>
            </a:r>
            <a:r>
              <a:rPr lang="en-IN" dirty="0"/>
              <a:t> sided , dull aching type</a:t>
            </a:r>
          </a:p>
          <a:p>
            <a:pPr marL="0" indent="0">
              <a:buNone/>
            </a:pPr>
            <a:r>
              <a:rPr lang="en-IN" dirty="0"/>
              <a:t>        intermittent</a:t>
            </a:r>
          </a:p>
          <a:p>
            <a:pPr marL="0" indent="0">
              <a:buNone/>
            </a:pPr>
            <a:r>
              <a:rPr lang="en-IN" dirty="0"/>
              <a:t>        gradual in onset , progressive in nature</a:t>
            </a:r>
          </a:p>
          <a:p>
            <a:pPr marL="0" indent="0">
              <a:buNone/>
            </a:pPr>
            <a:r>
              <a:rPr lang="en-IN" dirty="0"/>
              <a:t>        not radiating , not associated with food intake</a:t>
            </a:r>
          </a:p>
          <a:p>
            <a:pPr marL="0" indent="0">
              <a:buNone/>
            </a:pPr>
            <a:r>
              <a:rPr lang="en-IN" dirty="0"/>
              <a:t>        not relieved by </a:t>
            </a:r>
            <a:r>
              <a:rPr lang="en-IN" dirty="0" smtClean="0"/>
              <a:t>medications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H/O </a:t>
            </a:r>
            <a:r>
              <a:rPr lang="en-IN" dirty="0"/>
              <a:t>easy </a:t>
            </a:r>
            <a:r>
              <a:rPr lang="en-IN" dirty="0" err="1"/>
              <a:t>fatiguability</a:t>
            </a:r>
            <a:r>
              <a:rPr lang="en-IN" dirty="0" smtClean="0"/>
              <a:t>+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pt-BR" dirty="0"/>
              <a:t>H/O loss of appetite+</a:t>
            </a:r>
          </a:p>
          <a:p>
            <a:pPr marL="0" lvl="0" indent="0">
              <a:buNone/>
            </a:pPr>
            <a:r>
              <a:rPr lang="pt-BR" dirty="0"/>
              <a:t>     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77334" y="169786"/>
            <a:ext cx="8596668" cy="781016"/>
          </a:xfrm>
        </p:spPr>
        <p:txBody>
          <a:bodyPr/>
          <a:lstStyle/>
          <a:p>
            <a:r>
              <a:rPr lang="en-IN" dirty="0"/>
              <a:t>INVESTIGATIONS</a:t>
            </a:r>
            <a:endParaRPr lang="en-US" dirty="0"/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4" y="950801"/>
          <a:ext cx="8028766" cy="503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9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9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9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4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DC-N/M/L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8/9/24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4,84,000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73/11/15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13/9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1,86,000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18/9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1,29,000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83/6/12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22/9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2,13,000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25/9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2,33,000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9893">
                <a:tc>
                  <a:txBody>
                    <a:bodyPr/>
                    <a:lstStyle/>
                    <a:p>
                      <a:r>
                        <a:rPr lang="en-IN" dirty="0"/>
                        <a:t>26/9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1,84,000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77/9/12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855722" y="543317"/>
          <a:ext cx="9183458" cy="611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53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49368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DIR.BIL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Indir</a:t>
                      </a:r>
                      <a:r>
                        <a:rPr lang="en-IN" dirty="0"/>
                        <a:t> </a:t>
                      </a:r>
                      <a:r>
                        <a:rPr lang="en-IN" dirty="0" err="1"/>
                        <a:t>bil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 PROTEIN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8/9/24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9/9/24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10/9/24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12/9/24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16/9/24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18/9/24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22/9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26/9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30/9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5/10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r>
                        <a:rPr lang="en-IN" dirty="0"/>
                        <a:t>14/10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4.1/2.3/1.8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APTT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8/9/24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9/9/24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10/9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IN" dirty="0"/>
                        <a:t>18/9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Content Placeholder 3"/>
          <p:cNvGraphicFramePr>
            <a:graphicFrameLocks noGrp="1"/>
          </p:cNvGraphicFramePr>
          <p:nvPr>
            <p:ph idx="1"/>
          </p:nvPr>
        </p:nvGraphicFramePr>
        <p:xfrm>
          <a:off x="672353" y="1073048"/>
          <a:ext cx="8264797" cy="549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1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17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17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17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17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17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98131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Sr.Ca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9128">
                <a:tc>
                  <a:txBody>
                    <a:bodyPr/>
                    <a:lstStyle/>
                    <a:p>
                      <a:r>
                        <a:rPr lang="en-IN" dirty="0"/>
                        <a:t>8/9/24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131">
                <a:tc>
                  <a:txBody>
                    <a:bodyPr/>
                    <a:lstStyle/>
                    <a:p>
                      <a:r>
                        <a:rPr lang="en-IN" dirty="0"/>
                        <a:t>12/9/24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9128">
                <a:tc>
                  <a:txBody>
                    <a:bodyPr/>
                    <a:lstStyle/>
                    <a:p>
                      <a:r>
                        <a:rPr lang="en-IN" dirty="0"/>
                        <a:t>16/9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9128">
                <a:tc>
                  <a:txBody>
                    <a:bodyPr/>
                    <a:lstStyle/>
                    <a:p>
                      <a:r>
                        <a:rPr lang="en-IN" dirty="0"/>
                        <a:t>18/9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128">
                <a:tc>
                  <a:txBody>
                    <a:bodyPr/>
                    <a:lstStyle/>
                    <a:p>
                      <a:r>
                        <a:rPr lang="en-IN" dirty="0"/>
                        <a:t>27/9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9128">
                <a:tc>
                  <a:txBody>
                    <a:bodyPr/>
                    <a:lstStyle/>
                    <a:p>
                      <a:r>
                        <a:rPr lang="en-IN" dirty="0"/>
                        <a:t>30/9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791852" y="156237"/>
            <a:ext cx="8596668" cy="1320800"/>
          </a:xfrm>
        </p:spPr>
        <p:txBody>
          <a:bodyPr/>
          <a:lstStyle/>
          <a:p>
            <a:r>
              <a:rPr lang="en-IN" dirty="0"/>
              <a:t>CSF analysis (18.9.24):</a:t>
            </a:r>
            <a:endParaRPr lang="en-US" dirty="0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597647" y="1548449"/>
            <a:ext cx="8985079" cy="4492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    </a:t>
            </a:r>
            <a:r>
              <a:rPr lang="en-IN" sz="2400" dirty="0"/>
              <a:t>TC-3Cells /10 </a:t>
            </a:r>
            <a:r>
              <a:rPr lang="en-IN" sz="2400" dirty="0" err="1"/>
              <a:t>hpf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poly-1</a:t>
            </a:r>
          </a:p>
          <a:p>
            <a:pPr marL="0" indent="0">
              <a:buNone/>
            </a:pPr>
            <a:r>
              <a:rPr lang="en-IN" sz="2400" dirty="0"/>
              <a:t>    lymph-2</a:t>
            </a:r>
          </a:p>
          <a:p>
            <a:pPr marL="0" indent="0">
              <a:buNone/>
            </a:pPr>
            <a:r>
              <a:rPr lang="en-IN" sz="2400" dirty="0"/>
              <a:t>    Protein-56 mg%</a:t>
            </a:r>
          </a:p>
          <a:p>
            <a:pPr marL="0" indent="0">
              <a:buNone/>
            </a:pPr>
            <a:r>
              <a:rPr lang="en-IN" sz="2400" dirty="0"/>
              <a:t>    sugar-52 mg%</a:t>
            </a:r>
          </a:p>
          <a:p>
            <a:pPr marL="0" indent="0">
              <a:buNone/>
            </a:pPr>
            <a:r>
              <a:rPr lang="en-IN" sz="2400" dirty="0"/>
              <a:t>    LDH-91 U/L</a:t>
            </a:r>
          </a:p>
          <a:p>
            <a:pPr marL="0" indent="0">
              <a:buNone/>
            </a:pPr>
            <a:r>
              <a:rPr lang="en-IN" sz="2400" dirty="0"/>
              <a:t>    ADA-1 U/L</a:t>
            </a:r>
          </a:p>
          <a:p>
            <a:pPr marL="0" indent="0">
              <a:buNone/>
            </a:pPr>
            <a:r>
              <a:rPr lang="en-IN" sz="2400" dirty="0"/>
              <a:t>    CSF CBNAAT-MTB not detected</a:t>
            </a:r>
          </a:p>
          <a:p>
            <a:pPr marL="0" indent="0">
              <a:buNone/>
            </a:pPr>
            <a:r>
              <a:rPr lang="en-IN" sz="2400" dirty="0"/>
              <a:t>    CSF TB PCR-Negative</a:t>
            </a:r>
          </a:p>
          <a:p>
            <a:r>
              <a:rPr lang="en-IN" sz="2600" dirty="0"/>
              <a:t>CSF Culture and sensitivity-no growth		</a:t>
            </a:r>
          </a:p>
          <a:p>
            <a:pPr marL="0" indent="0">
              <a:buNone/>
            </a:pPr>
            <a:r>
              <a:rPr lang="en-IN" sz="2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2401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260648"/>
            <a:ext cx="5807969" cy="3630233"/>
          </a:xfrm>
        </p:spPr>
      </p:pic>
      <p:sp>
        <p:nvSpPr>
          <p:cNvPr id="1048660" name="TextBox 1"/>
          <p:cNvSpPr txBox="1"/>
          <p:nvPr/>
        </p:nvSpPr>
        <p:spPr>
          <a:xfrm flipH="1">
            <a:off x="6456040" y="1124744"/>
            <a:ext cx="4667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/>
              <a:t>Normal sinus rhythm</a:t>
            </a:r>
          </a:p>
          <a:p>
            <a:pPr algn="l"/>
            <a:r>
              <a:rPr lang="en-IN" sz="2800" dirty="0"/>
              <a:t>Sinus tachycardia+</a:t>
            </a:r>
          </a:p>
          <a:p>
            <a:pPr algn="l"/>
            <a:r>
              <a:rPr lang="en-IN" sz="2800" dirty="0"/>
              <a:t>Normal axis</a:t>
            </a:r>
          </a:p>
          <a:p>
            <a:pPr algn="l"/>
            <a:r>
              <a:rPr lang="en-IN" sz="2800" dirty="0"/>
              <a:t>No significant T-T changes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79576" y="4293096"/>
            <a:ext cx="6264696" cy="17281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  <a:buSzPts val="1920"/>
            </a:pPr>
            <a:r>
              <a:rPr lang="en-IN" dirty="0" smtClean="0"/>
              <a:t>ECHO</a:t>
            </a:r>
            <a:endParaRPr lang="en-IN" dirty="0"/>
          </a:p>
          <a:p>
            <a:pPr lvl="0">
              <a:spcBef>
                <a:spcPts val="1000"/>
              </a:spcBef>
              <a:buSzPts val="1920"/>
            </a:pPr>
            <a:r>
              <a:rPr lang="en-IN" dirty="0"/>
              <a:t>     no RWMA at rest</a:t>
            </a:r>
            <a:r>
              <a:rPr lang="en-IN" dirty="0" smtClean="0"/>
              <a:t>, Ef-68</a:t>
            </a:r>
            <a:r>
              <a:rPr lang="en-IN" dirty="0"/>
              <a:t>%</a:t>
            </a:r>
          </a:p>
          <a:p>
            <a:pPr lvl="0">
              <a:spcBef>
                <a:spcPts val="1000"/>
              </a:spcBef>
              <a:buSzPts val="1920"/>
            </a:pPr>
            <a:r>
              <a:rPr lang="en-IN" dirty="0"/>
              <a:t>     normal LV </a:t>
            </a:r>
            <a:r>
              <a:rPr lang="en-IN" dirty="0" err="1"/>
              <a:t>systoic</a:t>
            </a:r>
            <a:r>
              <a:rPr lang="en-IN" dirty="0"/>
              <a:t>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98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33" y="400079"/>
            <a:ext cx="5736053" cy="6457921"/>
          </a:xfrm>
        </p:spPr>
      </p:pic>
      <p:sp>
        <p:nvSpPr>
          <p:cNvPr id="1048667" name="TextBox 4"/>
          <p:cNvSpPr txBox="1"/>
          <p:nvPr/>
        </p:nvSpPr>
        <p:spPr>
          <a:xfrm>
            <a:off x="6424705" y="1854064"/>
            <a:ext cx="48966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      </a:t>
            </a:r>
            <a:r>
              <a:rPr lang="en-IN" sz="3600" dirty="0"/>
              <a:t>CT CHEST(30.9.24)</a:t>
            </a:r>
            <a:endParaRPr lang="en-IN" sz="2400" dirty="0"/>
          </a:p>
          <a:p>
            <a:pPr algn="l"/>
            <a:r>
              <a:rPr lang="en-IN" sz="2400" dirty="0"/>
              <a:t>B/L lung fields normal</a:t>
            </a:r>
          </a:p>
          <a:p>
            <a:pPr algn="l"/>
            <a:r>
              <a:rPr lang="en-IN" sz="2400" dirty="0"/>
              <a:t> no significant lymphadenopathy</a:t>
            </a:r>
          </a:p>
          <a:p>
            <a:pPr algn="l"/>
            <a:r>
              <a:rPr lang="en-IN" sz="2400" dirty="0"/>
              <a:t> lytic/sclerotic lesion noted in D8 </a:t>
            </a:r>
          </a:p>
          <a:p>
            <a:pPr algn="l"/>
            <a:r>
              <a:rPr lang="en-IN" sz="2400" dirty="0"/>
              <a:t> vertebral body.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78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677334" y="1268761"/>
            <a:ext cx="8596668" cy="47726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200" b="1" dirty="0"/>
              <a:t>Fasting lipid </a:t>
            </a:r>
            <a:r>
              <a:rPr lang="en-IN" sz="3200" b="1" dirty="0" smtClean="0"/>
              <a:t>profile</a:t>
            </a:r>
          </a:p>
          <a:p>
            <a:pPr marL="0" indent="0">
              <a:buNone/>
            </a:pPr>
            <a:endParaRPr lang="en-IN" sz="2400" b="1" dirty="0" smtClean="0"/>
          </a:p>
          <a:p>
            <a:r>
              <a:rPr lang="en-IN" sz="2400" dirty="0" smtClean="0"/>
              <a:t>Sr.Cholesterol-269mg</a:t>
            </a:r>
            <a:r>
              <a:rPr lang="en-IN" sz="2400" dirty="0"/>
              <a:t>%</a:t>
            </a:r>
          </a:p>
          <a:p>
            <a:r>
              <a:rPr lang="en-IN" sz="2400" dirty="0"/>
              <a:t>Sr.TGL-239 mg</a:t>
            </a:r>
            <a:r>
              <a:rPr lang="en-IN" sz="2400" dirty="0" smtClean="0"/>
              <a:t>%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Urine </a:t>
            </a:r>
            <a:r>
              <a:rPr lang="en-IN" sz="2400" dirty="0" err="1"/>
              <a:t>alb</a:t>
            </a:r>
            <a:r>
              <a:rPr lang="en-IN" sz="2400" dirty="0"/>
              <a:t>-nil</a:t>
            </a:r>
          </a:p>
          <a:p>
            <a:pPr marL="0" indent="0">
              <a:buNone/>
            </a:pPr>
            <a:r>
              <a:rPr lang="en-IN" sz="2400" dirty="0"/>
              <a:t>      </a:t>
            </a:r>
            <a:r>
              <a:rPr lang="en-IN" sz="2400" dirty="0" smtClean="0"/>
              <a:t>       sugar-nil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    deposits: 3-4 pus </a:t>
            </a:r>
            <a:r>
              <a:rPr lang="en-IN" sz="2400" dirty="0" smtClean="0"/>
              <a:t>cells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b="1" dirty="0"/>
              <a:t>Blood culture and </a:t>
            </a:r>
            <a:r>
              <a:rPr lang="en-IN" sz="2400" b="1" dirty="0" smtClean="0"/>
              <a:t>sensitivity</a:t>
            </a:r>
            <a:r>
              <a:rPr lang="en-IN" sz="2400" dirty="0" smtClean="0"/>
              <a:t>-  no </a:t>
            </a:r>
            <a:r>
              <a:rPr lang="en-IN" sz="2400" dirty="0"/>
              <a:t>growth</a:t>
            </a:r>
          </a:p>
          <a:p>
            <a:endParaRPr lang="en-IN" sz="2400" dirty="0"/>
          </a:p>
          <a:p>
            <a:r>
              <a:rPr lang="en-IN" sz="2400" b="1" dirty="0" err="1" smtClean="0"/>
              <a:t>HbsAg,HCV</a:t>
            </a:r>
            <a:r>
              <a:rPr lang="en-IN" sz="2400" dirty="0"/>
              <a:t> </a:t>
            </a:r>
            <a:r>
              <a:rPr lang="en-IN" sz="2400" dirty="0" smtClean="0"/>
              <a:t>– </a:t>
            </a:r>
            <a:r>
              <a:rPr lang="en-IN" sz="2400" dirty="0"/>
              <a:t>negative</a:t>
            </a:r>
          </a:p>
          <a:p>
            <a:r>
              <a:rPr lang="en-IN" sz="2400" b="1" dirty="0"/>
              <a:t>VCTC</a:t>
            </a:r>
            <a:r>
              <a:rPr lang="en-IN" sz="2400" dirty="0"/>
              <a:t>  - non reactive                                            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CHG WITH PERIPHERAL SMEAR(9.9.24)</a:t>
            </a:r>
            <a:endParaRPr lang="en-US" dirty="0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sz="2400" dirty="0"/>
              <a:t>TC-16,400</a:t>
            </a:r>
          </a:p>
          <a:p>
            <a:pPr marL="0" indent="0">
              <a:buNone/>
            </a:pPr>
            <a:r>
              <a:rPr lang="en-IN" sz="2400" dirty="0"/>
              <a:t>  Hb-9.6</a:t>
            </a:r>
          </a:p>
          <a:p>
            <a:pPr marL="0" indent="0">
              <a:buNone/>
            </a:pPr>
            <a:r>
              <a:rPr lang="en-IN" sz="2400" dirty="0"/>
              <a:t>  Hct-32.3%</a:t>
            </a:r>
          </a:p>
          <a:p>
            <a:pPr marL="0" indent="0">
              <a:buNone/>
            </a:pPr>
            <a:r>
              <a:rPr lang="en-IN" sz="2400" dirty="0"/>
              <a:t>  </a:t>
            </a:r>
            <a:r>
              <a:rPr lang="en-IN" sz="2400" dirty="0" err="1"/>
              <a:t>plt</a:t>
            </a:r>
            <a:r>
              <a:rPr lang="en-IN" sz="2400" dirty="0"/>
              <a:t> – 2,85,000</a:t>
            </a:r>
          </a:p>
          <a:p>
            <a:pPr marL="0" indent="0">
              <a:buNone/>
            </a:pPr>
            <a:r>
              <a:rPr lang="en-IN" sz="2400" dirty="0"/>
              <a:t>  N-76%,L-6%,E-6%,M-2%</a:t>
            </a:r>
          </a:p>
          <a:p>
            <a:pPr marL="0" indent="0">
              <a:buNone/>
            </a:pPr>
            <a:r>
              <a:rPr lang="en-IN" sz="2400" dirty="0"/>
              <a:t>  Toxic granules</a:t>
            </a:r>
            <a:r>
              <a:rPr lang="en-IN" sz="2400" dirty="0" smtClean="0"/>
              <a:t>+</a:t>
            </a:r>
          </a:p>
          <a:p>
            <a:pPr marL="0" lvl="0" indent="0">
              <a:buNone/>
            </a:pPr>
            <a:r>
              <a:rPr lang="en-IN" sz="2400" dirty="0"/>
              <a:t>Absolute eosinophil count-652 ells/</a:t>
            </a:r>
            <a:r>
              <a:rPr lang="en-IN" sz="2400" dirty="0" err="1"/>
              <a:t>cumm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IMP: Hypochromic microcytic anaemia with </a:t>
            </a:r>
            <a:r>
              <a:rPr lang="en-IN" sz="2400" dirty="0" err="1"/>
              <a:t>neutrophilia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54;p8"/>
          <p:cNvSpPr txBox="1">
            <a:spLocks noGrp="1"/>
          </p:cNvSpPr>
          <p:nvPr>
            <p:ph type="body" idx="1"/>
          </p:nvPr>
        </p:nvSpPr>
        <p:spPr>
          <a:xfrm>
            <a:off x="495775" y="142625"/>
            <a:ext cx="9947700" cy="59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b="1" dirty="0" smtClean="0">
                <a:solidFill>
                  <a:srgbClr val="C00000"/>
                </a:solidFill>
              </a:rPr>
              <a:t>BONE MARROW ASPIRATION (27.9.24)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2400" dirty="0" smtClean="0"/>
              <a:t>     </a:t>
            </a:r>
            <a:r>
              <a:rPr lang="en-IN" sz="1600" dirty="0" err="1" smtClean="0"/>
              <a:t>Normococellular</a:t>
            </a:r>
            <a:r>
              <a:rPr lang="en-IN" sz="1600" dirty="0" smtClean="0"/>
              <a:t> </a:t>
            </a:r>
            <a:r>
              <a:rPr lang="en-IN" sz="1600" dirty="0"/>
              <a:t>marrow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1600" dirty="0"/>
              <a:t>       </a:t>
            </a:r>
            <a:r>
              <a:rPr lang="en-IN" sz="1600" dirty="0" err="1"/>
              <a:t>myeloid:erythroid</a:t>
            </a:r>
            <a:r>
              <a:rPr lang="en-IN" sz="1600" dirty="0"/>
              <a:t> ratio=4:1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1600" dirty="0"/>
              <a:t>       </a:t>
            </a:r>
            <a:r>
              <a:rPr lang="en-IN" sz="1600" dirty="0" err="1"/>
              <a:t>leucopoeisis</a:t>
            </a:r>
            <a:r>
              <a:rPr lang="en-IN" sz="1600" dirty="0"/>
              <a:t> show normal pattern of maturation with blasts less than3</a:t>
            </a:r>
            <a:r>
              <a:rPr lang="en-IN" sz="1600" dirty="0" smtClean="0"/>
              <a:t>%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IN" sz="1600" dirty="0" smtClean="0"/>
              <a:t>  </a:t>
            </a:r>
            <a:endParaRPr sz="16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132856"/>
            <a:ext cx="850711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dirty="0" smtClean="0"/>
              <a:t>      </a:t>
            </a:r>
            <a:r>
              <a:rPr lang="pt-BR" dirty="0"/>
              <a:t>no h/o vomiting 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/>
              <a:t>      no h/o breathlessness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/>
              <a:t>      no h/o fever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/>
              <a:t>      no h/o cough 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/>
              <a:t>      no h/o passage of loose stools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/>
              <a:t>      no h/o headache</a:t>
            </a:r>
          </a:p>
          <a:p>
            <a:pPr lvl="0">
              <a:buFont typeface="Wingdings" pitchFamily="2" charset="2"/>
              <a:buChar char="Ø"/>
            </a:pPr>
            <a:r>
              <a:rPr lang="pt-BR" dirty="0"/>
              <a:t>      no h/o malena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/>
              <a:t>no h/o joint pain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No h/o skin rashes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No h/o sore </a:t>
            </a:r>
            <a:r>
              <a:rPr lang="en-IN" dirty="0" err="1"/>
              <a:t>throat,ear</a:t>
            </a:r>
            <a:r>
              <a:rPr lang="en-IN" dirty="0"/>
              <a:t> pain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No h/o any swelling over the neck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No h/o swelling over the legs 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N/o h/o hoarseness of voice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71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529733" y="169788"/>
            <a:ext cx="8703521" cy="6136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ACE : 63.38 U/L ( Reference range: 12-68</a:t>
            </a:r>
            <a:r>
              <a:rPr lang="en-IN" sz="2400" dirty="0" smtClean="0"/>
              <a:t>)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ANA by IF </a:t>
            </a:r>
            <a:r>
              <a:rPr lang="en-IN" sz="2400" dirty="0" smtClean="0"/>
              <a:t>method-Negative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   Toxoplasma-IgM and IgG-non reactive</a:t>
            </a:r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dirty="0" smtClean="0"/>
              <a:t>CMV </a:t>
            </a:r>
            <a:r>
              <a:rPr lang="en-IN" sz="2400" dirty="0"/>
              <a:t>IgG –Reactive(410.80)</a:t>
            </a:r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dirty="0" smtClean="0"/>
              <a:t>CMV </a:t>
            </a:r>
            <a:r>
              <a:rPr lang="en-IN" sz="2400" dirty="0"/>
              <a:t>IgM –Non reactive(0.17)</a:t>
            </a:r>
          </a:p>
          <a:p>
            <a:pPr marL="0" indent="0">
              <a:buNone/>
            </a:pPr>
            <a:r>
              <a:rPr lang="en-IN" sz="2400" dirty="0"/>
              <a:t>    HSV 1 and 2 IgG Antibody-positive(&gt;200)</a:t>
            </a:r>
          </a:p>
          <a:p>
            <a:pPr marL="0" indent="0">
              <a:buNone/>
            </a:pPr>
            <a:r>
              <a:rPr lang="en-IN" sz="2400" dirty="0"/>
              <a:t>    HSV 1 and 2 IgM Antibody-equivocal(0.83)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given:</a:t>
            </a:r>
            <a:endParaRPr lang="en-US" dirty="0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dirty="0"/>
              <a:t>IVF NS,DNS at 75 ml/hr</a:t>
            </a:r>
          </a:p>
          <a:p>
            <a:r>
              <a:rPr lang="en-IN" sz="2400" dirty="0" err="1"/>
              <a:t>Inj.Piperacillin</a:t>
            </a:r>
            <a:r>
              <a:rPr lang="en-IN" sz="2400" dirty="0"/>
              <a:t> </a:t>
            </a:r>
            <a:r>
              <a:rPr lang="en-IN" sz="2400" dirty="0" err="1"/>
              <a:t>tazobactam</a:t>
            </a:r>
            <a:r>
              <a:rPr lang="en-IN" sz="2400" dirty="0"/>
              <a:t> 4.5 g </a:t>
            </a:r>
            <a:r>
              <a:rPr lang="en-IN" sz="2400" dirty="0" err="1"/>
              <a:t>i.v</a:t>
            </a:r>
            <a:r>
              <a:rPr lang="en-IN" sz="2400" dirty="0"/>
              <a:t> </a:t>
            </a:r>
            <a:r>
              <a:rPr lang="en-IN" sz="2400" dirty="0" err="1"/>
              <a:t>tds</a:t>
            </a:r>
            <a:endParaRPr lang="en-IN" sz="2400" dirty="0"/>
          </a:p>
          <a:p>
            <a:r>
              <a:rPr lang="en-IN" sz="2400" dirty="0"/>
              <a:t>Inj.levetriacetam 500 mg </a:t>
            </a:r>
            <a:r>
              <a:rPr lang="en-IN" sz="2400" dirty="0" err="1"/>
              <a:t>i.v.</a:t>
            </a:r>
            <a:r>
              <a:rPr lang="en-IN" sz="2400" dirty="0"/>
              <a:t> </a:t>
            </a:r>
            <a:r>
              <a:rPr lang="en-IN" sz="2400" dirty="0" err="1"/>
              <a:t>Bd</a:t>
            </a:r>
            <a:endParaRPr lang="en-IN" sz="2400" dirty="0"/>
          </a:p>
          <a:p>
            <a:r>
              <a:rPr lang="en-IN" sz="2400" dirty="0" err="1"/>
              <a:t>Inj.Dexamethasone</a:t>
            </a:r>
            <a:r>
              <a:rPr lang="en-IN" sz="2400" dirty="0"/>
              <a:t> 8 mg </a:t>
            </a:r>
            <a:r>
              <a:rPr lang="en-IN" sz="2400" dirty="0" err="1"/>
              <a:t>i.v</a:t>
            </a:r>
            <a:r>
              <a:rPr lang="en-IN" sz="2400" dirty="0"/>
              <a:t> </a:t>
            </a:r>
            <a:r>
              <a:rPr lang="en-IN" sz="2400" dirty="0" err="1"/>
              <a:t>bd</a:t>
            </a:r>
            <a:endParaRPr lang="en-IN" sz="2400" dirty="0"/>
          </a:p>
          <a:p>
            <a:r>
              <a:rPr lang="en-IN" sz="2400" dirty="0" err="1"/>
              <a:t>Hepatosafe</a:t>
            </a:r>
            <a:r>
              <a:rPr lang="en-IN" sz="2400" dirty="0"/>
              <a:t> ATT-SLE regimen</a:t>
            </a:r>
          </a:p>
          <a:p>
            <a:r>
              <a:rPr lang="en-IN" sz="2400" dirty="0" err="1"/>
              <a:t>Inj.NAC</a:t>
            </a:r>
            <a:r>
              <a:rPr lang="en-IN" sz="2400" dirty="0"/>
              <a:t> 1gm </a:t>
            </a:r>
            <a:r>
              <a:rPr lang="en-IN" sz="2400" dirty="0" err="1"/>
              <a:t>i.v</a:t>
            </a:r>
            <a:r>
              <a:rPr lang="en-IN" sz="2400" dirty="0"/>
              <a:t> </a:t>
            </a:r>
            <a:r>
              <a:rPr lang="en-IN" sz="2400" dirty="0" err="1"/>
              <a:t>tds</a:t>
            </a:r>
            <a:r>
              <a:rPr lang="en-IN" sz="2400" dirty="0"/>
              <a:t> </a:t>
            </a:r>
          </a:p>
          <a:p>
            <a:r>
              <a:rPr lang="en-IN" sz="2400" dirty="0" err="1"/>
              <a:t>Inj.Ondansetron</a:t>
            </a:r>
            <a:r>
              <a:rPr lang="en-IN" sz="2400" dirty="0"/>
              <a:t> 8 mg iv (</a:t>
            </a:r>
            <a:r>
              <a:rPr lang="en-IN" sz="2400" dirty="0" err="1"/>
              <a:t>sos</a:t>
            </a:r>
            <a:r>
              <a:rPr lang="en-IN" sz="2400" dirty="0"/>
              <a:t>)</a:t>
            </a:r>
          </a:p>
          <a:p>
            <a:r>
              <a:rPr lang="en-IN" sz="2400" dirty="0"/>
              <a:t>T.UDCA 300mg </a:t>
            </a:r>
            <a:r>
              <a:rPr lang="en-IN" sz="2400" dirty="0" err="1"/>
              <a:t>bd</a:t>
            </a:r>
            <a:endParaRPr lang="en-IN" sz="2400" dirty="0"/>
          </a:p>
          <a:p>
            <a:r>
              <a:rPr lang="en-IN" sz="2400" dirty="0" err="1"/>
              <a:t>Syp.Lactulose</a:t>
            </a:r>
            <a:r>
              <a:rPr lang="en-IN" sz="2400" dirty="0"/>
              <a:t> 15 ml </a:t>
            </a:r>
            <a:r>
              <a:rPr lang="en-IN" sz="2400" dirty="0" err="1"/>
              <a:t>tds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few days of treatment </a:t>
            </a:r>
            <a:endParaRPr lang="en-US" dirty="0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455027" y="1548449"/>
            <a:ext cx="8818975" cy="5113957"/>
          </a:xfrm>
        </p:spPr>
        <p:txBody>
          <a:bodyPr/>
          <a:lstStyle/>
          <a:p>
            <a:pPr marL="0" indent="0">
              <a:buNone/>
            </a:pPr>
            <a:r>
              <a:rPr lang="en-IN" sz="2800" dirty="0"/>
              <a:t> </a:t>
            </a:r>
          </a:p>
          <a:p>
            <a:pPr marL="0" indent="0">
              <a:buNone/>
            </a:pPr>
            <a:r>
              <a:rPr lang="en-IN" sz="2800" dirty="0"/>
              <a:t>       Pt conscious </a:t>
            </a:r>
          </a:p>
          <a:p>
            <a:pPr marL="0" indent="0">
              <a:buNone/>
            </a:pPr>
            <a:r>
              <a:rPr lang="en-IN" sz="2800" dirty="0"/>
              <a:t>          oriented</a:t>
            </a:r>
          </a:p>
          <a:p>
            <a:pPr marL="0" indent="0">
              <a:buNone/>
            </a:pPr>
            <a:r>
              <a:rPr lang="en-IN" sz="2800" dirty="0" smtClean="0"/>
              <a:t>          Icterus (  )</a:t>
            </a:r>
            <a:endParaRPr lang="en-IN" sz="2800" dirty="0"/>
          </a:p>
          <a:p>
            <a:pPr marL="0" indent="0">
              <a:buNone/>
            </a:pPr>
            <a:r>
              <a:rPr lang="en-IN" sz="2800" dirty="0"/>
              <a:t>           B/L pitting pedal </a:t>
            </a:r>
            <a:r>
              <a:rPr lang="en-IN" sz="2800" dirty="0" err="1"/>
              <a:t>edema</a:t>
            </a:r>
            <a:r>
              <a:rPr lang="en-IN" sz="2800" dirty="0"/>
              <a:t>+        </a:t>
            </a:r>
          </a:p>
          <a:p>
            <a:pPr marL="0" indent="0">
              <a:buNone/>
            </a:pPr>
            <a:r>
              <a:rPr lang="en-IN" sz="2800" dirty="0"/>
              <a:t>        no palpable lymph nodes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sz="2800" dirty="0"/>
          </a:p>
        </p:txBody>
      </p:sp>
      <p:sp>
        <p:nvSpPr>
          <p:cNvPr id="1048675" name="TextBox 4"/>
          <p:cNvSpPr txBox="1"/>
          <p:nvPr/>
        </p:nvSpPr>
        <p:spPr>
          <a:xfrm>
            <a:off x="6363776" y="2193442"/>
            <a:ext cx="2451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dirty="0"/>
              <a:t>BP-90/60 mmHg.</a:t>
            </a:r>
          </a:p>
          <a:p>
            <a:pPr algn="l"/>
            <a:r>
              <a:rPr lang="en-IN" sz="2400" dirty="0"/>
              <a:t>PR-66/min</a:t>
            </a:r>
          </a:p>
          <a:p>
            <a:pPr algn="l"/>
            <a:r>
              <a:rPr lang="en-IN" sz="2400" dirty="0"/>
              <a:t>SPO2-98%</a:t>
            </a:r>
          </a:p>
          <a:p>
            <a:pPr algn="l"/>
            <a:r>
              <a:rPr lang="en-IN" sz="2400" dirty="0"/>
              <a:t>Wt-46Kg</a:t>
            </a:r>
          </a:p>
        </p:txBody>
      </p:sp>
      <p:sp>
        <p:nvSpPr>
          <p:cNvPr id="2" name="Down Arrow 1"/>
          <p:cNvSpPr/>
          <p:nvPr/>
        </p:nvSpPr>
        <p:spPr>
          <a:xfrm>
            <a:off x="2999656" y="342900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434652" y="604439"/>
            <a:ext cx="8839350" cy="543692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 </a:t>
            </a:r>
            <a:r>
              <a:rPr lang="en-IN" sz="2800" dirty="0" err="1"/>
              <a:t>Striae</a:t>
            </a:r>
            <a:r>
              <a:rPr lang="en-IN" sz="2800" dirty="0"/>
              <a:t> marks with </a:t>
            </a:r>
            <a:r>
              <a:rPr lang="en-IN" sz="2800" dirty="0" err="1"/>
              <a:t>hypopigmented</a:t>
            </a:r>
            <a:r>
              <a:rPr lang="en-IN" sz="2800" dirty="0"/>
              <a:t> patch present above knee </a:t>
            </a:r>
          </a:p>
          <a:p>
            <a:pPr marL="0" indent="0">
              <a:buNone/>
            </a:pPr>
            <a:r>
              <a:rPr lang="en-IN" sz="2800" dirty="0"/>
              <a:t>    </a:t>
            </a:r>
            <a:endParaRPr lang="en-US" dirty="0"/>
          </a:p>
        </p:txBody>
      </p:sp>
      <p:pic>
        <p:nvPicPr>
          <p:cNvPr id="209716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0" y="1863726"/>
            <a:ext cx="5720867" cy="40135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642665" y="1033853"/>
            <a:ext cx="8631337" cy="5007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1500" dirty="0" smtClean="0">
                <a:solidFill>
                  <a:srgbClr val="C00000"/>
                </a:solidFill>
              </a:rPr>
              <a:t>LET’S DISCUSS..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84" t="13436" r="5406"/>
          <a:stretch>
            <a:fillRect/>
          </a:stretch>
        </p:blipFill>
        <p:spPr>
          <a:xfrm>
            <a:off x="685936" y="0"/>
            <a:ext cx="8618342" cy="70443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422" r="7013" b="3361"/>
          <a:stretch>
            <a:fillRect/>
          </a:stretch>
        </p:blipFill>
        <p:spPr>
          <a:xfrm>
            <a:off x="801391" y="1"/>
            <a:ext cx="9052993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464" y="92896"/>
            <a:ext cx="6682781" cy="6657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677331" y="116632"/>
            <a:ext cx="8857853" cy="6136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400" dirty="0"/>
              <a:t>      Pt was initiated  ATT on 13.08.2024 and got discharged from </a:t>
            </a:r>
            <a:r>
              <a:rPr lang="en-IN" sz="2400" dirty="0" err="1"/>
              <a:t>Tvmch</a:t>
            </a:r>
            <a:r>
              <a:rPr lang="en-IN" sz="2400" dirty="0"/>
              <a:t>.</a:t>
            </a:r>
          </a:p>
          <a:p>
            <a:pPr marL="0" indent="0">
              <a:buNone/>
            </a:pPr>
            <a:r>
              <a:rPr lang="en-IN" sz="2400" dirty="0"/>
              <a:t>      Pt discontinued ATT due to vomiting after 2 days of discharge.</a:t>
            </a:r>
          </a:p>
          <a:p>
            <a:pPr marL="0" indent="0">
              <a:buNone/>
            </a:pPr>
            <a:r>
              <a:rPr lang="en-IN" sz="2400" dirty="0"/>
              <a:t>     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Then he developed one episode of involuntary movements involving right upper and lower limb lasting for about 3 </a:t>
            </a:r>
            <a:r>
              <a:rPr lang="en-IN" sz="2400" dirty="0" err="1"/>
              <a:t>mins</a:t>
            </a:r>
            <a:r>
              <a:rPr lang="en-IN" sz="2400" dirty="0"/>
              <a:t> associated with </a:t>
            </a:r>
            <a:r>
              <a:rPr lang="en-IN" sz="2400" dirty="0" err="1"/>
              <a:t>uprolling</a:t>
            </a:r>
            <a:r>
              <a:rPr lang="en-IN" sz="2400" dirty="0"/>
              <a:t> of eyeballs and post ictal confusion on 25.8.24.</a:t>
            </a:r>
          </a:p>
          <a:p>
            <a:pPr marL="0" indent="0">
              <a:buNone/>
            </a:pPr>
            <a:r>
              <a:rPr lang="en-IN" sz="2400" dirty="0"/>
              <a:t>      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He was then taken to a private hospital where MRI Brain with contrast imaging was </a:t>
            </a:r>
            <a:r>
              <a:rPr lang="en-IN" sz="2400" dirty="0" smtClean="0"/>
              <a:t>done</a:t>
            </a:r>
            <a:endParaRPr lang="en-IN" sz="2400" dirty="0"/>
          </a:p>
        </p:txBody>
      </p:sp>
      <p:sp>
        <p:nvSpPr>
          <p:cNvPr id="1048619" name="Arrow: Right 3"/>
          <p:cNvSpPr/>
          <p:nvPr/>
        </p:nvSpPr>
        <p:spPr>
          <a:xfrm rot="5400000">
            <a:off x="4412176" y="1568073"/>
            <a:ext cx="827226" cy="6606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0" name="Arrow: Right 5"/>
          <p:cNvSpPr/>
          <p:nvPr/>
        </p:nvSpPr>
        <p:spPr>
          <a:xfrm rot="5400000">
            <a:off x="4412176" y="4016345"/>
            <a:ext cx="827226" cy="6606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0" t="23205" r="1" b="-9741"/>
          <a:stretch>
            <a:fillRect/>
          </a:stretch>
        </p:blipFill>
        <p:spPr>
          <a:xfrm>
            <a:off x="2267622" y="268973"/>
            <a:ext cx="7006379" cy="74272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1390</Words>
  <Application>Microsoft Office PowerPoint</Application>
  <PresentationFormat>Custom</PresentationFormat>
  <Paragraphs>404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Facet</vt:lpstr>
      <vt:lpstr>CLINICOPATHOLOGICAL CONFERENCE</vt:lpstr>
      <vt:lpstr>Chief complaints</vt:lpstr>
      <vt:lpstr>HISTORY OF PRESENTING ILLNESS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Past history:</vt:lpstr>
      <vt:lpstr>Personal history:</vt:lpstr>
      <vt:lpstr>On examination</vt:lpstr>
      <vt:lpstr>vitals</vt:lpstr>
      <vt:lpstr>Systemic examination:</vt:lpstr>
      <vt:lpstr>USG abd and pelvis(9.9.24)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CSF analysis (18.9.24):</vt:lpstr>
      <vt:lpstr>PowerPoint Presentation</vt:lpstr>
      <vt:lpstr>PowerPoint Presentation</vt:lpstr>
      <vt:lpstr>PowerPoint Presentation</vt:lpstr>
      <vt:lpstr>CHG WITH PERIPHERAL SMEAR(9.9.24)</vt:lpstr>
      <vt:lpstr>PowerPoint Presentation</vt:lpstr>
      <vt:lpstr>PowerPoint Presentation</vt:lpstr>
      <vt:lpstr>Treatment given:</vt:lpstr>
      <vt:lpstr>After few days of treatment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CLINICOPATHOLOGICAL CONFERENCE</dc:title>
  <dc:creator>V2250</dc:creator>
  <cp:lastModifiedBy>ADMIN</cp:lastModifiedBy>
  <cp:revision>14</cp:revision>
  <dcterms:created xsi:type="dcterms:W3CDTF">2024-10-22T17:04:32Z</dcterms:created>
  <dcterms:modified xsi:type="dcterms:W3CDTF">2024-10-27T08:35:28Z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37e8c0b039704cf892c67663588d0bed</vt:lpwstr>
  </property>
</Properties>
</file>