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60" r:id="rId4"/>
    <p:sldId id="261" r:id="rId5"/>
    <p:sldId id="262" r:id="rId6"/>
    <p:sldId id="263" r:id="rId7"/>
    <p:sldId id="264" r:id="rId8"/>
    <p:sldId id="267" r:id="rId9"/>
    <p:sldId id="266" r:id="rId10"/>
    <p:sldId id="265" r:id="rId11"/>
    <p:sldId id="268" r:id="rId12"/>
    <p:sldId id="269" r:id="rId13"/>
    <p:sldId id="271" r:id="rId14"/>
    <p:sldId id="270" r:id="rId15"/>
    <p:sldId id="272" r:id="rId16"/>
    <p:sldId id="273" r:id="rId17"/>
    <p:sldId id="277" r:id="rId18"/>
    <p:sldId id="274" r:id="rId19"/>
    <p:sldId id="276" r:id="rId20"/>
    <p:sldId id="275" r:id="rId21"/>
    <p:sldId id="278" r:id="rId22"/>
    <p:sldId id="29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4A00DE-DC17-4366-8CE2-926409919783}" type="datetimeFigureOut">
              <a:rPr lang="en-IN" smtClean="0"/>
              <a:t>21-01-2024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292824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4A00DE-DC17-4366-8CE2-926409919783}" type="datetimeFigureOut">
              <a:rPr lang="en-IN" smtClean="0"/>
              <a:t>21-01-2024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381157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14A00DE-DC17-4366-8CE2-926409919783}" type="datetimeFigureOut">
              <a:rPr lang="en-IN" smtClean="0"/>
              <a:t>21-01-2024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136484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14A00DE-DC17-4366-8CE2-926409919783}" type="datetimeFigureOut">
              <a:rPr lang="en-IN" smtClean="0"/>
              <a:t>21-01-2024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6FB3A3-1DBF-4B4E-B70D-C1A3B8D5BE39}"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31705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A00DE-DC17-4366-8CE2-926409919783}" type="datetimeFigureOut">
              <a:rPr lang="en-IN" smtClean="0"/>
              <a:t>21-01-2024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2703887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4A00DE-DC17-4366-8CE2-926409919783}" type="datetimeFigureOut">
              <a:rPr lang="en-IN" smtClean="0"/>
              <a:t>21-01-2024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204713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4A00DE-DC17-4366-8CE2-926409919783}" type="datetimeFigureOut">
              <a:rPr lang="en-IN" smtClean="0"/>
              <a:t>21-01-2024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2744184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A00DE-DC17-4366-8CE2-926409919783}" type="datetimeFigureOut">
              <a:rPr lang="en-IN" smtClean="0"/>
              <a:t>21-01-2024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29857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A00DE-DC17-4366-8CE2-926409919783}" type="datetimeFigureOut">
              <a:rPr lang="en-IN" smtClean="0"/>
              <a:t>21-01-2024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2098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14A00DE-DC17-4366-8CE2-926409919783}" type="datetimeFigureOut">
              <a:rPr lang="en-IN" smtClean="0"/>
              <a:t>21-01-2024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258080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A00DE-DC17-4366-8CE2-926409919783}" type="datetimeFigureOut">
              <a:rPr lang="en-IN" smtClean="0"/>
              <a:t>21-01-2024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292743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4A00DE-DC17-4366-8CE2-926409919783}" type="datetimeFigureOut">
              <a:rPr lang="en-IN" smtClean="0"/>
              <a:t>21-01-2024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149022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4A00DE-DC17-4366-8CE2-926409919783}" type="datetimeFigureOut">
              <a:rPr lang="en-IN" smtClean="0"/>
              <a:t>21-01-2024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349289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14A00DE-DC17-4366-8CE2-926409919783}" type="datetimeFigureOut">
              <a:rPr lang="en-IN" smtClean="0"/>
              <a:t>21-01-2024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140334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14A00DE-DC17-4366-8CE2-926409919783}" type="datetimeFigureOut">
              <a:rPr lang="en-IN" smtClean="0"/>
              <a:t>21-01-2024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252917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14A00DE-DC17-4366-8CE2-926409919783}" type="datetimeFigureOut">
              <a:rPr lang="en-IN" smtClean="0"/>
              <a:t>21-01-2024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305129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4A00DE-DC17-4366-8CE2-926409919783}" type="datetimeFigureOut">
              <a:rPr lang="en-IN" smtClean="0"/>
              <a:t>21-01-2024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6FB3A3-1DBF-4B4E-B70D-C1A3B8D5BE39}" type="slidenum">
              <a:rPr lang="en-IN" smtClean="0"/>
              <a:t>‹#›</a:t>
            </a:fld>
            <a:endParaRPr lang="en-IN"/>
          </a:p>
        </p:txBody>
      </p:sp>
    </p:spTree>
    <p:extLst>
      <p:ext uri="{BB962C8B-B14F-4D97-AF65-F5344CB8AC3E}">
        <p14:creationId xmlns:p14="http://schemas.microsoft.com/office/powerpoint/2010/main" val="119309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14A00DE-DC17-4366-8CE2-926409919783}" type="datetimeFigureOut">
              <a:rPr lang="en-IN" smtClean="0"/>
              <a:t>21-01-2024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06FB3A3-1DBF-4B4E-B70D-C1A3B8D5BE39}" type="slidenum">
              <a:rPr lang="en-IN" smtClean="0"/>
              <a:t>‹#›</a:t>
            </a:fld>
            <a:endParaRPr lang="en-IN"/>
          </a:p>
        </p:txBody>
      </p:sp>
    </p:spTree>
    <p:extLst>
      <p:ext uri="{BB962C8B-B14F-4D97-AF65-F5344CB8AC3E}">
        <p14:creationId xmlns:p14="http://schemas.microsoft.com/office/powerpoint/2010/main" val="3079728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4D3F-C7BB-4AB1-2D68-5A49ED8AF5AF}"/>
              </a:ext>
            </a:extLst>
          </p:cNvPr>
          <p:cNvSpPr>
            <a:spLocks noGrp="1"/>
          </p:cNvSpPr>
          <p:nvPr>
            <p:ph type="ctrTitle"/>
          </p:nvPr>
        </p:nvSpPr>
        <p:spPr>
          <a:xfrm>
            <a:off x="785191" y="728870"/>
            <a:ext cx="8554278" cy="1775791"/>
          </a:xfrm>
        </p:spPr>
        <p:txBody>
          <a:bodyPr>
            <a:normAutofit/>
          </a:bodyPr>
          <a:lstStyle/>
          <a:p>
            <a:r>
              <a:rPr lang="en-IN" sz="4400" b="1" dirty="0">
                <a:solidFill>
                  <a:srgbClr val="00B0F0"/>
                </a:solidFill>
              </a:rPr>
              <a:t>JOURNAL PRESENTATION</a:t>
            </a:r>
            <a:br>
              <a:rPr lang="en-IN" sz="4400" b="1" dirty="0">
                <a:solidFill>
                  <a:srgbClr val="00B0F0"/>
                </a:solidFill>
              </a:rPr>
            </a:br>
            <a:r>
              <a:rPr lang="en-IN" sz="4000" b="1" dirty="0">
                <a:solidFill>
                  <a:srgbClr val="00B0F0"/>
                </a:solidFill>
              </a:rPr>
              <a:t>2</a:t>
            </a:r>
            <a:r>
              <a:rPr lang="en-IN" sz="4000" b="1" baseline="30000" dirty="0">
                <a:solidFill>
                  <a:srgbClr val="00B0F0"/>
                </a:solidFill>
              </a:rPr>
              <a:t>nd</a:t>
            </a:r>
            <a:r>
              <a:rPr lang="en-IN" sz="4000" b="1" dirty="0">
                <a:solidFill>
                  <a:srgbClr val="00B0F0"/>
                </a:solidFill>
              </a:rPr>
              <a:t> MEDICAL UNIT</a:t>
            </a:r>
          </a:p>
        </p:txBody>
      </p:sp>
      <p:sp>
        <p:nvSpPr>
          <p:cNvPr id="3" name="Subtitle 2">
            <a:extLst>
              <a:ext uri="{FF2B5EF4-FFF2-40B4-BE49-F238E27FC236}">
                <a16:creationId xmlns:a16="http://schemas.microsoft.com/office/drawing/2014/main" id="{2DFD3217-3C02-4355-CA02-AAF199F625BD}"/>
              </a:ext>
            </a:extLst>
          </p:cNvPr>
          <p:cNvSpPr>
            <a:spLocks noGrp="1"/>
          </p:cNvSpPr>
          <p:nvPr>
            <p:ph type="subTitle" idx="1"/>
          </p:nvPr>
        </p:nvSpPr>
        <p:spPr>
          <a:xfrm>
            <a:off x="4336772" y="2996648"/>
            <a:ext cx="5893905" cy="2713384"/>
          </a:xfrm>
        </p:spPr>
        <p:txBody>
          <a:bodyPr>
            <a:normAutofit/>
          </a:bodyPr>
          <a:lstStyle/>
          <a:p>
            <a:r>
              <a:rPr lang="en-IN" b="1" dirty="0">
                <a:solidFill>
                  <a:schemeClr val="tx1"/>
                </a:solidFill>
              </a:rPr>
              <a:t>CHIEF – PROF. DR. BHAKIYALAKSHMI  M.D.,</a:t>
            </a:r>
          </a:p>
          <a:p>
            <a:r>
              <a:rPr lang="en-IN" b="1" dirty="0">
                <a:solidFill>
                  <a:schemeClr val="tx1"/>
                </a:solidFill>
              </a:rPr>
              <a:t>ASST. PROF.  DR. VALLIDEVI M.D.,</a:t>
            </a:r>
          </a:p>
          <a:p>
            <a:r>
              <a:rPr lang="en-IN" b="1" dirty="0">
                <a:solidFill>
                  <a:schemeClr val="tx1"/>
                </a:solidFill>
              </a:rPr>
              <a:t>                      DR. PONSENTHIL KUMAR M.D.,</a:t>
            </a:r>
          </a:p>
          <a:p>
            <a:r>
              <a:rPr lang="en-IN" b="1" dirty="0">
                <a:solidFill>
                  <a:schemeClr val="tx1"/>
                </a:solidFill>
              </a:rPr>
              <a:t>                      DR. ILAMARAN M.D.,</a:t>
            </a:r>
          </a:p>
          <a:p>
            <a:endParaRPr lang="en-IN" b="1" dirty="0">
              <a:solidFill>
                <a:schemeClr val="tx1"/>
              </a:solidFill>
            </a:endParaRPr>
          </a:p>
          <a:p>
            <a:r>
              <a:rPr lang="en-IN" b="1" dirty="0">
                <a:solidFill>
                  <a:schemeClr val="tx1"/>
                </a:solidFill>
              </a:rPr>
              <a:t>PRESENTOR – DR. ram babu</a:t>
            </a:r>
          </a:p>
        </p:txBody>
      </p:sp>
    </p:spTree>
    <p:extLst>
      <p:ext uri="{BB962C8B-B14F-4D97-AF65-F5344CB8AC3E}">
        <p14:creationId xmlns:p14="http://schemas.microsoft.com/office/powerpoint/2010/main" val="356236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396A-8B25-1DA0-A0C2-DDA9CE616FC5}"/>
              </a:ext>
            </a:extLst>
          </p:cNvPr>
          <p:cNvSpPr>
            <a:spLocks noGrp="1"/>
          </p:cNvSpPr>
          <p:nvPr>
            <p:ph type="title"/>
          </p:nvPr>
        </p:nvSpPr>
        <p:spPr/>
        <p:txBody>
          <a:bodyPr/>
          <a:lstStyle/>
          <a:p>
            <a:r>
              <a:rPr lang="en-IN" b="1" dirty="0">
                <a:solidFill>
                  <a:srgbClr val="FF0000"/>
                </a:solidFill>
              </a:rPr>
              <a:t>RANDOMIZATION</a:t>
            </a:r>
          </a:p>
        </p:txBody>
      </p:sp>
      <p:sp>
        <p:nvSpPr>
          <p:cNvPr id="3" name="Content Placeholder 2">
            <a:extLst>
              <a:ext uri="{FF2B5EF4-FFF2-40B4-BE49-F238E27FC236}">
                <a16:creationId xmlns:a16="http://schemas.microsoft.com/office/drawing/2014/main" id="{6F1E02DA-454E-6A05-18A5-71930888CCA2}"/>
              </a:ext>
            </a:extLst>
          </p:cNvPr>
          <p:cNvSpPr>
            <a:spLocks noGrp="1"/>
          </p:cNvSpPr>
          <p:nvPr>
            <p:ph idx="1"/>
          </p:nvPr>
        </p:nvSpPr>
        <p:spPr/>
        <p:txBody>
          <a:bodyPr/>
          <a:lstStyle/>
          <a:p>
            <a:r>
              <a:rPr lang="en-IN" b="1" dirty="0"/>
              <a:t>A clinical history, physical examination, 6-minute walk test results, and 12-lead electrocardiogram were obtained for each patient.</a:t>
            </a:r>
          </a:p>
          <a:p>
            <a:r>
              <a:rPr lang="en-IN" b="1" dirty="0"/>
              <a:t>We also performed assessments of the health-related quality of life in all patients. </a:t>
            </a:r>
          </a:p>
          <a:p>
            <a:r>
              <a:rPr lang="en-IN" b="1" dirty="0"/>
              <a:t>Using a central interactive voice-response system, we randomly assigned eligible patients, in a 2:1 ratio, to receive either ferric carboxymaltose (provided by Vifor Pharma) or placebo (normal saline)</a:t>
            </a:r>
          </a:p>
          <a:p>
            <a:r>
              <a:rPr lang="en-IN" b="1" dirty="0"/>
              <a:t>Double blinded, Randomised control trial </a:t>
            </a:r>
          </a:p>
        </p:txBody>
      </p:sp>
    </p:spTree>
    <p:extLst>
      <p:ext uri="{BB962C8B-B14F-4D97-AF65-F5344CB8AC3E}">
        <p14:creationId xmlns:p14="http://schemas.microsoft.com/office/powerpoint/2010/main" val="392019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EF95-C9EE-E54E-2E1F-56114C1E064A}"/>
              </a:ext>
            </a:extLst>
          </p:cNvPr>
          <p:cNvSpPr>
            <a:spLocks noGrp="1"/>
          </p:cNvSpPr>
          <p:nvPr>
            <p:ph type="title"/>
          </p:nvPr>
        </p:nvSpPr>
        <p:spPr/>
        <p:txBody>
          <a:bodyPr/>
          <a:lstStyle/>
          <a:p>
            <a:r>
              <a:rPr lang="en-IN" b="1" dirty="0">
                <a:solidFill>
                  <a:srgbClr val="FF0000"/>
                </a:solidFill>
              </a:rPr>
              <a:t>STUDY THERAPY</a:t>
            </a:r>
          </a:p>
        </p:txBody>
      </p:sp>
      <p:sp>
        <p:nvSpPr>
          <p:cNvPr id="3" name="Content Placeholder 2">
            <a:extLst>
              <a:ext uri="{FF2B5EF4-FFF2-40B4-BE49-F238E27FC236}">
                <a16:creationId xmlns:a16="http://schemas.microsoft.com/office/drawing/2014/main" id="{0DAB681B-3992-D27A-DE8A-A8844349E60B}"/>
              </a:ext>
            </a:extLst>
          </p:cNvPr>
          <p:cNvSpPr>
            <a:spLocks noGrp="1"/>
          </p:cNvSpPr>
          <p:nvPr>
            <p:ph idx="1"/>
          </p:nvPr>
        </p:nvSpPr>
        <p:spPr>
          <a:xfrm>
            <a:off x="1103312" y="1577010"/>
            <a:ext cx="8946541" cy="4671390"/>
          </a:xfrm>
        </p:spPr>
        <p:txBody>
          <a:bodyPr>
            <a:normAutofit/>
          </a:bodyPr>
          <a:lstStyle/>
          <a:p>
            <a:r>
              <a:rPr lang="en-IN" b="1" dirty="0"/>
              <a:t>The ferric carboxymaltose or saline was administered as an intravenous bolus injection of 4 ml (which is the amount of ferric carboxymaltose in a water solution for injection that is equivalent to 200 mg of iron). </a:t>
            </a:r>
          </a:p>
          <a:p>
            <a:endParaRPr lang="en-IN" b="1" dirty="0"/>
          </a:p>
          <a:p>
            <a:r>
              <a:rPr lang="en-IN" b="1" dirty="0"/>
              <a:t>The dosing frequency was weekly until iron repletion was achieved (the correction phase) and then every 4 weeks during the maintenance phase, which started at week 8 or week 12, depending on the required iron-repletion dose</a:t>
            </a:r>
          </a:p>
          <a:p>
            <a:endParaRPr lang="en-IN" b="1" dirty="0"/>
          </a:p>
          <a:p>
            <a:r>
              <a:rPr lang="en-IN" b="1" dirty="0"/>
              <a:t>In addition to the dosing visits, at weeks 4, 12, 24, and 26, patients were assessed for efficacy and safety</a:t>
            </a:r>
          </a:p>
        </p:txBody>
      </p:sp>
    </p:spTree>
    <p:extLst>
      <p:ext uri="{BB962C8B-B14F-4D97-AF65-F5344CB8AC3E}">
        <p14:creationId xmlns:p14="http://schemas.microsoft.com/office/powerpoint/2010/main" val="344639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3994-6F28-3F84-2FE7-A3F16A2C35EA}"/>
              </a:ext>
            </a:extLst>
          </p:cNvPr>
          <p:cNvSpPr>
            <a:spLocks noGrp="1"/>
          </p:cNvSpPr>
          <p:nvPr>
            <p:ph type="title"/>
          </p:nvPr>
        </p:nvSpPr>
        <p:spPr/>
        <p:txBody>
          <a:bodyPr/>
          <a:lstStyle/>
          <a:p>
            <a:r>
              <a:rPr lang="en-IN" b="1" dirty="0">
                <a:solidFill>
                  <a:srgbClr val="FF0000"/>
                </a:solidFill>
              </a:rPr>
              <a:t>PRIMARY END POINTS</a:t>
            </a:r>
          </a:p>
        </p:txBody>
      </p:sp>
      <p:sp>
        <p:nvSpPr>
          <p:cNvPr id="3" name="Content Placeholder 2">
            <a:extLst>
              <a:ext uri="{FF2B5EF4-FFF2-40B4-BE49-F238E27FC236}">
                <a16:creationId xmlns:a16="http://schemas.microsoft.com/office/drawing/2014/main" id="{61BF0B17-ACDB-2263-386E-475CB45E4103}"/>
              </a:ext>
            </a:extLst>
          </p:cNvPr>
          <p:cNvSpPr>
            <a:spLocks noGrp="1"/>
          </p:cNvSpPr>
          <p:nvPr>
            <p:ph idx="1"/>
          </p:nvPr>
        </p:nvSpPr>
        <p:spPr>
          <a:xfrm>
            <a:off x="1103312" y="1457740"/>
            <a:ext cx="8946541" cy="1400530"/>
          </a:xfrm>
        </p:spPr>
        <p:txBody>
          <a:bodyPr/>
          <a:lstStyle/>
          <a:p>
            <a:r>
              <a:rPr lang="en-IN" b="1" dirty="0"/>
              <a:t>The self-reported Patient Global Assessment and NYHA functional class (adjusted for the class at baseline) at week 24.</a:t>
            </a:r>
          </a:p>
        </p:txBody>
      </p:sp>
      <p:pic>
        <p:nvPicPr>
          <p:cNvPr id="5" name="Picture 4">
            <a:extLst>
              <a:ext uri="{FF2B5EF4-FFF2-40B4-BE49-F238E27FC236}">
                <a16:creationId xmlns:a16="http://schemas.microsoft.com/office/drawing/2014/main" id="{E07F0F16-A803-FE6F-7D50-BAB125254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94" y="2558382"/>
            <a:ext cx="5782942" cy="3303278"/>
          </a:xfrm>
          <a:prstGeom prst="rect">
            <a:avLst/>
          </a:prstGeom>
        </p:spPr>
      </p:pic>
      <p:pic>
        <p:nvPicPr>
          <p:cNvPr id="6" name="Picture 5">
            <a:extLst>
              <a:ext uri="{FF2B5EF4-FFF2-40B4-BE49-F238E27FC236}">
                <a16:creationId xmlns:a16="http://schemas.microsoft.com/office/drawing/2014/main" id="{061EEAF9-2A33-3D84-3B99-1CBDB7443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036" y="2558382"/>
            <a:ext cx="5643677" cy="3303278"/>
          </a:xfrm>
          <a:prstGeom prst="rect">
            <a:avLst/>
          </a:prstGeom>
        </p:spPr>
      </p:pic>
    </p:spTree>
    <p:extLst>
      <p:ext uri="{BB962C8B-B14F-4D97-AF65-F5344CB8AC3E}">
        <p14:creationId xmlns:p14="http://schemas.microsoft.com/office/powerpoint/2010/main" val="329292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7886-1862-72A6-3D75-E667907D14B7}"/>
              </a:ext>
            </a:extLst>
          </p:cNvPr>
          <p:cNvSpPr>
            <a:spLocks noGrp="1"/>
          </p:cNvSpPr>
          <p:nvPr>
            <p:ph type="title"/>
          </p:nvPr>
        </p:nvSpPr>
        <p:spPr/>
        <p:txBody>
          <a:bodyPr/>
          <a:lstStyle/>
          <a:p>
            <a:r>
              <a:rPr lang="en-IN" b="1" dirty="0">
                <a:solidFill>
                  <a:srgbClr val="FF0000"/>
                </a:solidFill>
              </a:rPr>
              <a:t>SECONDARY END POINTS</a:t>
            </a:r>
          </a:p>
        </p:txBody>
      </p:sp>
      <p:sp>
        <p:nvSpPr>
          <p:cNvPr id="3" name="Content Placeholder 2">
            <a:extLst>
              <a:ext uri="{FF2B5EF4-FFF2-40B4-BE49-F238E27FC236}">
                <a16:creationId xmlns:a16="http://schemas.microsoft.com/office/drawing/2014/main" id="{2D5330CA-2231-6A2D-1330-580FF68C16D0}"/>
              </a:ext>
            </a:extLst>
          </p:cNvPr>
          <p:cNvSpPr>
            <a:spLocks noGrp="1"/>
          </p:cNvSpPr>
          <p:nvPr>
            <p:ph idx="1"/>
          </p:nvPr>
        </p:nvSpPr>
        <p:spPr>
          <a:xfrm>
            <a:off x="1103312" y="1603514"/>
            <a:ext cx="8946541" cy="4644886"/>
          </a:xfrm>
        </p:spPr>
        <p:txBody>
          <a:bodyPr>
            <a:normAutofit/>
          </a:bodyPr>
          <a:lstStyle/>
          <a:p>
            <a:r>
              <a:rPr lang="en-IN" b="1" dirty="0"/>
              <a:t>Secondary end points included the self-reported Patient Global Assessment and NYHA functional class at week 4 and week 12, as well as the distance on the 6-minute walk test and the overall score on the Kansas City Cardiomyopathy questionnaire22 and the European Quality of Life–5 Dimensions (EQ-5D) Visual Analog Scale23 at weeks 4, 12, and 24.</a:t>
            </a:r>
          </a:p>
          <a:p>
            <a:endParaRPr lang="en-IN" b="1" dirty="0"/>
          </a:p>
          <a:p>
            <a:r>
              <a:rPr lang="en-IN" b="1" dirty="0"/>
              <a:t>Safety end points were serious and nonserious adverse events, hospitalization, and death, as assessed up to week 26</a:t>
            </a:r>
          </a:p>
        </p:txBody>
      </p:sp>
    </p:spTree>
    <p:extLst>
      <p:ext uri="{BB962C8B-B14F-4D97-AF65-F5344CB8AC3E}">
        <p14:creationId xmlns:p14="http://schemas.microsoft.com/office/powerpoint/2010/main" val="164968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69239C-9F50-B661-0B3C-42975A55C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991" y="87725"/>
            <a:ext cx="8666922" cy="6682550"/>
          </a:xfrm>
          <a:prstGeom prst="rect">
            <a:avLst/>
          </a:prstGeom>
        </p:spPr>
      </p:pic>
    </p:spTree>
    <p:extLst>
      <p:ext uri="{BB962C8B-B14F-4D97-AF65-F5344CB8AC3E}">
        <p14:creationId xmlns:p14="http://schemas.microsoft.com/office/powerpoint/2010/main" val="364340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8883-075B-785A-F2CE-FD3A6F814782}"/>
              </a:ext>
            </a:extLst>
          </p:cNvPr>
          <p:cNvSpPr>
            <a:spLocks noGrp="1"/>
          </p:cNvSpPr>
          <p:nvPr>
            <p:ph type="title"/>
          </p:nvPr>
        </p:nvSpPr>
        <p:spPr/>
        <p:txBody>
          <a:bodyPr/>
          <a:lstStyle/>
          <a:p>
            <a:r>
              <a:rPr lang="en-IN" b="1" dirty="0">
                <a:solidFill>
                  <a:srgbClr val="FF0000"/>
                </a:solidFill>
              </a:rPr>
              <a:t>FOLLOW UP</a:t>
            </a:r>
          </a:p>
        </p:txBody>
      </p:sp>
      <p:sp>
        <p:nvSpPr>
          <p:cNvPr id="3" name="Content Placeholder 2">
            <a:extLst>
              <a:ext uri="{FF2B5EF4-FFF2-40B4-BE49-F238E27FC236}">
                <a16:creationId xmlns:a16="http://schemas.microsoft.com/office/drawing/2014/main" id="{4A6EADCC-9E2A-2DB2-FDFE-C02F91345AEC}"/>
              </a:ext>
            </a:extLst>
          </p:cNvPr>
          <p:cNvSpPr>
            <a:spLocks noGrp="1"/>
          </p:cNvSpPr>
          <p:nvPr>
            <p:ph idx="1"/>
          </p:nvPr>
        </p:nvSpPr>
        <p:spPr/>
        <p:txBody>
          <a:bodyPr/>
          <a:lstStyle/>
          <a:p>
            <a:r>
              <a:rPr lang="en-IN" b="1" dirty="0"/>
              <a:t>Of the 304 patients assigned to receive ferric carboxymaltose, 26 (8.6%) did not complete the 24 weeks of follow-up; of these 26, 5 had died and 21 had withdrawn </a:t>
            </a:r>
          </a:p>
          <a:p>
            <a:endParaRPr lang="en-IN" b="1" dirty="0"/>
          </a:p>
          <a:p>
            <a:r>
              <a:rPr lang="en-IN" b="1" dirty="0"/>
              <a:t>Of the 155 patients assigned to receive placebo, 20 (12.9%) did not complete the 24 weeks of follow-up; of these 20, 4 had died and 16 had withdrawn.</a:t>
            </a:r>
          </a:p>
        </p:txBody>
      </p:sp>
    </p:spTree>
    <p:extLst>
      <p:ext uri="{BB962C8B-B14F-4D97-AF65-F5344CB8AC3E}">
        <p14:creationId xmlns:p14="http://schemas.microsoft.com/office/powerpoint/2010/main" val="373479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22D8-84A0-EC0A-E2DB-E03361613743}"/>
              </a:ext>
            </a:extLst>
          </p:cNvPr>
          <p:cNvSpPr>
            <a:spLocks noGrp="1"/>
          </p:cNvSpPr>
          <p:nvPr>
            <p:ph type="title"/>
          </p:nvPr>
        </p:nvSpPr>
        <p:spPr/>
        <p:txBody>
          <a:bodyPr/>
          <a:lstStyle/>
          <a:p>
            <a:r>
              <a:rPr lang="en-IN" b="1" dirty="0">
                <a:solidFill>
                  <a:srgbClr val="FF0000"/>
                </a:solidFill>
              </a:rPr>
              <a:t>RESULTS – PRIMARY END POINTS</a:t>
            </a:r>
          </a:p>
        </p:txBody>
      </p:sp>
      <p:sp>
        <p:nvSpPr>
          <p:cNvPr id="3" name="Content Placeholder 2">
            <a:extLst>
              <a:ext uri="{FF2B5EF4-FFF2-40B4-BE49-F238E27FC236}">
                <a16:creationId xmlns:a16="http://schemas.microsoft.com/office/drawing/2014/main" id="{9C3507F0-3891-5EC0-F490-BAAD8635BA06}"/>
              </a:ext>
            </a:extLst>
          </p:cNvPr>
          <p:cNvSpPr>
            <a:spLocks noGrp="1"/>
          </p:cNvSpPr>
          <p:nvPr>
            <p:ph idx="1"/>
          </p:nvPr>
        </p:nvSpPr>
        <p:spPr>
          <a:xfrm>
            <a:off x="1103312" y="1696278"/>
            <a:ext cx="8946541" cy="4552121"/>
          </a:xfrm>
        </p:spPr>
        <p:txBody>
          <a:bodyPr>
            <a:normAutofit/>
          </a:bodyPr>
          <a:lstStyle/>
          <a:p>
            <a:r>
              <a:rPr lang="en-IN" b="1" dirty="0"/>
              <a:t>The self-reported Patient Global Assessment at week 24 was improved in the ferric carboxymaltose group, with 50% of patients reporting that they were much or moderately improved, as compared with 28% of patients in the placebo group (odds ratio for being in a better rank, 2.51; 95% confidence interval [CI], 1.75 to 3.61; P&lt;0.001)</a:t>
            </a:r>
          </a:p>
          <a:p>
            <a:endParaRPr lang="en-IN" b="1" dirty="0"/>
          </a:p>
          <a:p>
            <a:r>
              <a:rPr lang="en-IN" b="1" dirty="0"/>
              <a:t>Similarly, the NYHA functional class at week 24, after adjustment for the baseline value was improved in the ferric carboxymaltose group, with 47% having an NYHA functional class I or II, as compared with 30% in the placebo group (odds ratio for improvement by one class, 2.40; 95% CI, 1.55 to 3.71; P&lt;0.001)</a:t>
            </a:r>
          </a:p>
        </p:txBody>
      </p:sp>
    </p:spTree>
    <p:extLst>
      <p:ext uri="{BB962C8B-B14F-4D97-AF65-F5344CB8AC3E}">
        <p14:creationId xmlns:p14="http://schemas.microsoft.com/office/powerpoint/2010/main" val="2913114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A5BE-78EA-83FF-54A2-656CD5233C43}"/>
              </a:ext>
            </a:extLst>
          </p:cNvPr>
          <p:cNvSpPr>
            <a:spLocks noGrp="1"/>
          </p:cNvSpPr>
          <p:nvPr>
            <p:ph type="title"/>
          </p:nvPr>
        </p:nvSpPr>
        <p:spPr/>
        <p:txBody>
          <a:bodyPr/>
          <a:lstStyle/>
          <a:p>
            <a:r>
              <a:rPr lang="en-IN" b="1" dirty="0">
                <a:solidFill>
                  <a:srgbClr val="FF0000"/>
                </a:solidFill>
              </a:rPr>
              <a:t>SECONDARY END POINTS</a:t>
            </a:r>
          </a:p>
        </p:txBody>
      </p:sp>
      <p:sp>
        <p:nvSpPr>
          <p:cNvPr id="3" name="Content Placeholder 2">
            <a:extLst>
              <a:ext uri="{FF2B5EF4-FFF2-40B4-BE49-F238E27FC236}">
                <a16:creationId xmlns:a16="http://schemas.microsoft.com/office/drawing/2014/main" id="{ED283B60-E435-8BBD-AFD8-CDEFF96230D6}"/>
              </a:ext>
            </a:extLst>
          </p:cNvPr>
          <p:cNvSpPr>
            <a:spLocks noGrp="1"/>
          </p:cNvSpPr>
          <p:nvPr>
            <p:ph idx="1"/>
          </p:nvPr>
        </p:nvSpPr>
        <p:spPr>
          <a:xfrm>
            <a:off x="1103312" y="1736036"/>
            <a:ext cx="8946541" cy="4512364"/>
          </a:xfrm>
        </p:spPr>
        <p:txBody>
          <a:bodyPr>
            <a:normAutofit/>
          </a:bodyPr>
          <a:lstStyle/>
          <a:p>
            <a:r>
              <a:rPr lang="en-IN" b="1" dirty="0"/>
              <a:t>The use of ferric carboxymaltose, as compared with placebo, significantly improved the self-reported Patient Global Assessment and NYHA class at weeks 4 and 12 (P&lt;0.001 for all comparisons)</a:t>
            </a:r>
          </a:p>
          <a:p>
            <a:endParaRPr lang="en-IN" b="1" dirty="0"/>
          </a:p>
          <a:p>
            <a:r>
              <a:rPr lang="en-IN" b="1" dirty="0"/>
              <a:t>Significant improvements were also seen in the distance on the 6-minute walk test and in the quality of life, as evaluated by the EQ-5D visual assessment score and the overall Kansas City Cardiomyopathy score, at weeks 4, 12, and 24 (P&lt;0.001 for all comparisons)</a:t>
            </a:r>
          </a:p>
        </p:txBody>
      </p:sp>
    </p:spTree>
    <p:extLst>
      <p:ext uri="{BB962C8B-B14F-4D97-AF65-F5344CB8AC3E}">
        <p14:creationId xmlns:p14="http://schemas.microsoft.com/office/powerpoint/2010/main" val="1227770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193874-85A9-4046-AF04-D420DFAD0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04" y="199008"/>
            <a:ext cx="10310192" cy="6459984"/>
          </a:xfrm>
          <a:prstGeom prst="rect">
            <a:avLst/>
          </a:prstGeom>
        </p:spPr>
      </p:pic>
    </p:spTree>
    <p:extLst>
      <p:ext uri="{BB962C8B-B14F-4D97-AF65-F5344CB8AC3E}">
        <p14:creationId xmlns:p14="http://schemas.microsoft.com/office/powerpoint/2010/main" val="1525207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5316AC-9693-152A-C9FA-FD4021C24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21" y="33337"/>
            <a:ext cx="10721009" cy="6791325"/>
          </a:xfrm>
          <a:prstGeom prst="rect">
            <a:avLst/>
          </a:prstGeom>
        </p:spPr>
      </p:pic>
    </p:spTree>
    <p:extLst>
      <p:ext uri="{BB962C8B-B14F-4D97-AF65-F5344CB8AC3E}">
        <p14:creationId xmlns:p14="http://schemas.microsoft.com/office/powerpoint/2010/main" val="292380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E801-98FE-98D2-9F75-C44E360CD91B}"/>
              </a:ext>
            </a:extLst>
          </p:cNvPr>
          <p:cNvSpPr>
            <a:spLocks noGrp="1"/>
          </p:cNvSpPr>
          <p:nvPr>
            <p:ph type="title"/>
          </p:nvPr>
        </p:nvSpPr>
        <p:spPr>
          <a:xfrm>
            <a:off x="1144690" y="1592405"/>
            <a:ext cx="9902619" cy="2976282"/>
          </a:xfrm>
        </p:spPr>
        <p:txBody>
          <a:bodyPr/>
          <a:lstStyle/>
          <a:p>
            <a:r>
              <a:rPr lang="en-IN" b="1" dirty="0"/>
              <a:t>Ferric Carboxymaltose in Patients with Heart Failure and Iron Deficiency</a:t>
            </a:r>
          </a:p>
        </p:txBody>
      </p:sp>
    </p:spTree>
    <p:extLst>
      <p:ext uri="{BB962C8B-B14F-4D97-AF65-F5344CB8AC3E}">
        <p14:creationId xmlns:p14="http://schemas.microsoft.com/office/powerpoint/2010/main" val="331223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7FBC7D-A329-A208-117F-91FE0BD38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74" y="82826"/>
            <a:ext cx="10681252" cy="6692348"/>
          </a:xfrm>
          <a:prstGeom prst="rect">
            <a:avLst/>
          </a:prstGeom>
        </p:spPr>
      </p:pic>
    </p:spTree>
    <p:extLst>
      <p:ext uri="{BB962C8B-B14F-4D97-AF65-F5344CB8AC3E}">
        <p14:creationId xmlns:p14="http://schemas.microsoft.com/office/powerpoint/2010/main" val="79891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B252-7111-6774-00BE-5727CDAEC5D6}"/>
              </a:ext>
            </a:extLst>
          </p:cNvPr>
          <p:cNvSpPr>
            <a:spLocks noGrp="1"/>
          </p:cNvSpPr>
          <p:nvPr>
            <p:ph type="title"/>
          </p:nvPr>
        </p:nvSpPr>
        <p:spPr/>
        <p:txBody>
          <a:bodyPr/>
          <a:lstStyle/>
          <a:p>
            <a:r>
              <a:rPr lang="en-IN" b="1" dirty="0">
                <a:solidFill>
                  <a:srgbClr val="FF0000"/>
                </a:solidFill>
              </a:rPr>
              <a:t>CONCLUSION</a:t>
            </a:r>
          </a:p>
        </p:txBody>
      </p:sp>
      <p:sp>
        <p:nvSpPr>
          <p:cNvPr id="3" name="Content Placeholder 2">
            <a:extLst>
              <a:ext uri="{FF2B5EF4-FFF2-40B4-BE49-F238E27FC236}">
                <a16:creationId xmlns:a16="http://schemas.microsoft.com/office/drawing/2014/main" id="{4DDF0EE3-E1DD-4FC9-1614-1043D6F72022}"/>
              </a:ext>
            </a:extLst>
          </p:cNvPr>
          <p:cNvSpPr>
            <a:spLocks noGrp="1"/>
          </p:cNvSpPr>
          <p:nvPr>
            <p:ph idx="1"/>
          </p:nvPr>
        </p:nvSpPr>
        <p:spPr>
          <a:xfrm>
            <a:off x="1103312" y="1563758"/>
            <a:ext cx="8946541" cy="4684642"/>
          </a:xfrm>
        </p:spPr>
        <p:txBody>
          <a:bodyPr/>
          <a:lstStyle/>
          <a:p>
            <a:r>
              <a:rPr lang="en-IN" dirty="0"/>
              <a:t>In stable, symptomatic, ambulatory patients with chronic heart failure, an impaired left ventricular ejection fraction, and iron deficiency, treatment with ferric carboxymaltose over a 24-week period improves symptoms, physical performance, and the quality of life and has acceptable side-effect and adverse-event profiles</a:t>
            </a:r>
          </a:p>
          <a:p>
            <a:endParaRPr lang="en-IN" dirty="0"/>
          </a:p>
          <a:p>
            <a:r>
              <a:rPr lang="en-IN" dirty="0"/>
              <a:t>The benefit was seen in patients with anaemia and in those without anaemia.</a:t>
            </a:r>
          </a:p>
        </p:txBody>
      </p:sp>
    </p:spTree>
    <p:extLst>
      <p:ext uri="{BB962C8B-B14F-4D97-AF65-F5344CB8AC3E}">
        <p14:creationId xmlns:p14="http://schemas.microsoft.com/office/powerpoint/2010/main" val="1977065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B766C174-157E-D604-B4D0-0BF885A51F38}"/>
              </a:ext>
            </a:extLst>
          </p:cNvPr>
          <p:cNvPicPr/>
          <p:nvPr/>
        </p:nvPicPr>
        <p:blipFill>
          <a:blip r:embed="rId2" cstate="print"/>
          <a:stretch>
            <a:fillRect/>
          </a:stretch>
        </p:blipFill>
        <p:spPr>
          <a:xfrm>
            <a:off x="0" y="0"/>
            <a:ext cx="12196762" cy="6858000"/>
          </a:xfrm>
          <a:prstGeom prst="rect">
            <a:avLst/>
          </a:prstGeom>
        </p:spPr>
      </p:pic>
      <p:sp>
        <p:nvSpPr>
          <p:cNvPr id="8" name="object 3">
            <a:extLst>
              <a:ext uri="{FF2B5EF4-FFF2-40B4-BE49-F238E27FC236}">
                <a16:creationId xmlns:a16="http://schemas.microsoft.com/office/drawing/2014/main" id="{129C2163-EB38-12EB-98C0-75F7C47F9B64}"/>
              </a:ext>
            </a:extLst>
          </p:cNvPr>
          <p:cNvSpPr txBox="1">
            <a:spLocks noGrp="1"/>
          </p:cNvSpPr>
          <p:nvPr>
            <p:ph type="title"/>
          </p:nvPr>
        </p:nvSpPr>
        <p:spPr>
          <a:xfrm>
            <a:off x="6037006" y="2910348"/>
            <a:ext cx="6098860" cy="1122102"/>
          </a:xfrm>
          <a:prstGeom prst="rect">
            <a:avLst/>
          </a:prstGeom>
        </p:spPr>
        <p:txBody>
          <a:bodyPr vert="horz" wrap="square" lIns="0" tIns="13970" rIns="0" bIns="0" rtlCol="0">
            <a:spAutoFit/>
          </a:bodyPr>
          <a:lstStyle/>
          <a:p>
            <a:pPr marL="12700">
              <a:lnSpc>
                <a:spcPct val="100000"/>
              </a:lnSpc>
              <a:spcBef>
                <a:spcPts val="110"/>
              </a:spcBef>
            </a:pPr>
            <a:r>
              <a:rPr lang="en-IN" sz="7200" b="1" spc="-310" dirty="0">
                <a:solidFill>
                  <a:srgbClr val="FF0000"/>
                </a:solidFill>
                <a:latin typeface="Bradley Hand ITC" panose="03070402050302030203" pitchFamily="66" charset="0"/>
              </a:rPr>
              <a:t>THANK YOU</a:t>
            </a:r>
            <a:endParaRPr sz="72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9974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32DB9-2755-009F-75B3-378A14A33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487" y="116322"/>
            <a:ext cx="7779026" cy="6625355"/>
          </a:xfrm>
          <a:prstGeom prst="rect">
            <a:avLst/>
          </a:prstGeom>
        </p:spPr>
      </p:pic>
    </p:spTree>
    <p:extLst>
      <p:ext uri="{BB962C8B-B14F-4D97-AF65-F5344CB8AC3E}">
        <p14:creationId xmlns:p14="http://schemas.microsoft.com/office/powerpoint/2010/main" val="2332397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3033-A678-24D6-4165-4C2E8AE31655}"/>
              </a:ext>
            </a:extLst>
          </p:cNvPr>
          <p:cNvSpPr>
            <a:spLocks noGrp="1"/>
          </p:cNvSpPr>
          <p:nvPr>
            <p:ph type="title"/>
          </p:nvPr>
        </p:nvSpPr>
        <p:spPr/>
        <p:txBody>
          <a:bodyPr/>
          <a:lstStyle/>
          <a:p>
            <a:r>
              <a:rPr lang="en-IN" b="1" dirty="0">
                <a:solidFill>
                  <a:srgbClr val="FF0000"/>
                </a:solidFill>
              </a:rPr>
              <a:t>BACKGROUND</a:t>
            </a:r>
          </a:p>
        </p:txBody>
      </p:sp>
      <p:sp>
        <p:nvSpPr>
          <p:cNvPr id="3" name="Content Placeholder 2">
            <a:extLst>
              <a:ext uri="{FF2B5EF4-FFF2-40B4-BE49-F238E27FC236}">
                <a16:creationId xmlns:a16="http://schemas.microsoft.com/office/drawing/2014/main" id="{CEBB979F-E934-DB2F-3EC9-EBA52243775E}"/>
              </a:ext>
            </a:extLst>
          </p:cNvPr>
          <p:cNvSpPr>
            <a:spLocks noGrp="1"/>
          </p:cNvSpPr>
          <p:nvPr>
            <p:ph idx="1"/>
          </p:nvPr>
        </p:nvSpPr>
        <p:spPr>
          <a:xfrm>
            <a:off x="1103312" y="1749288"/>
            <a:ext cx="8946541" cy="4499112"/>
          </a:xfrm>
        </p:spPr>
        <p:txBody>
          <a:bodyPr/>
          <a:lstStyle/>
          <a:p>
            <a:r>
              <a:rPr lang="en-IN" b="1" dirty="0"/>
              <a:t>Iron deficiency may impair aerobic performance. </a:t>
            </a:r>
          </a:p>
          <a:p>
            <a:endParaRPr lang="en-IN" b="1" dirty="0"/>
          </a:p>
          <a:p>
            <a:r>
              <a:rPr lang="en-IN" b="1" dirty="0"/>
              <a:t>This study aimed to determine whether treatment with intravenous iron (ferric carboxymaltose) would improve symptoms in patients who had heart failure, reduced left ventricular ejection fraction, and iron deficiency, either with or without anaemia.</a:t>
            </a:r>
          </a:p>
        </p:txBody>
      </p:sp>
    </p:spTree>
    <p:extLst>
      <p:ext uri="{BB962C8B-B14F-4D97-AF65-F5344CB8AC3E}">
        <p14:creationId xmlns:p14="http://schemas.microsoft.com/office/powerpoint/2010/main" val="335618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4ABC-236A-5BBA-5E58-3C042BA2B691}"/>
              </a:ext>
            </a:extLst>
          </p:cNvPr>
          <p:cNvSpPr>
            <a:spLocks noGrp="1"/>
          </p:cNvSpPr>
          <p:nvPr>
            <p:ph type="title"/>
          </p:nvPr>
        </p:nvSpPr>
        <p:spPr/>
        <p:txBody>
          <a:bodyPr/>
          <a:lstStyle/>
          <a:p>
            <a:r>
              <a:rPr lang="en-IN" b="1" dirty="0">
                <a:solidFill>
                  <a:srgbClr val="FF0000"/>
                </a:solidFill>
              </a:rPr>
              <a:t>METHODS</a:t>
            </a:r>
          </a:p>
        </p:txBody>
      </p:sp>
      <p:sp>
        <p:nvSpPr>
          <p:cNvPr id="3" name="Content Placeholder 2">
            <a:extLst>
              <a:ext uri="{FF2B5EF4-FFF2-40B4-BE49-F238E27FC236}">
                <a16:creationId xmlns:a16="http://schemas.microsoft.com/office/drawing/2014/main" id="{33B3F099-AAE7-C042-E2F9-3ED1EEF6DA81}"/>
              </a:ext>
            </a:extLst>
          </p:cNvPr>
          <p:cNvSpPr>
            <a:spLocks noGrp="1"/>
          </p:cNvSpPr>
          <p:nvPr>
            <p:ph idx="1"/>
          </p:nvPr>
        </p:nvSpPr>
        <p:spPr>
          <a:xfrm>
            <a:off x="1103312" y="1736036"/>
            <a:ext cx="8946541" cy="4512364"/>
          </a:xfrm>
        </p:spPr>
        <p:txBody>
          <a:bodyPr>
            <a:normAutofit/>
          </a:bodyPr>
          <a:lstStyle/>
          <a:p>
            <a:r>
              <a:rPr lang="en-IN" b="1" dirty="0"/>
              <a:t>459 patients with chronic heart failure of NYHA functional class II or III </a:t>
            </a:r>
          </a:p>
          <a:p>
            <a:endParaRPr lang="en-IN" b="1" dirty="0"/>
          </a:p>
          <a:p>
            <a:r>
              <a:rPr lang="en-IN" b="1" dirty="0"/>
              <a:t>Double blinded , treatment trial </a:t>
            </a:r>
          </a:p>
          <a:p>
            <a:endParaRPr lang="en-IN" b="1" dirty="0"/>
          </a:p>
          <a:p>
            <a:r>
              <a:rPr lang="en-IN" b="1" dirty="0"/>
              <a:t>The primary end points were the self-reported Patient Global Assessment and NYHA functional class, both at week 24. Secondary end points included the distance walked in 6 minutes and the health-related quality of life.</a:t>
            </a:r>
          </a:p>
        </p:txBody>
      </p:sp>
    </p:spTree>
    <p:extLst>
      <p:ext uri="{BB962C8B-B14F-4D97-AF65-F5344CB8AC3E}">
        <p14:creationId xmlns:p14="http://schemas.microsoft.com/office/powerpoint/2010/main" val="252218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C7B1-D2F4-DEE1-398A-60CFAFBC06A3}"/>
              </a:ext>
            </a:extLst>
          </p:cNvPr>
          <p:cNvSpPr>
            <a:spLocks noGrp="1"/>
          </p:cNvSpPr>
          <p:nvPr>
            <p:ph type="title"/>
          </p:nvPr>
        </p:nvSpPr>
        <p:spPr/>
        <p:txBody>
          <a:bodyPr/>
          <a:lstStyle/>
          <a:p>
            <a:r>
              <a:rPr lang="en-IN" b="1" dirty="0">
                <a:solidFill>
                  <a:srgbClr val="FF0000"/>
                </a:solidFill>
              </a:rPr>
              <a:t>INCLUSION CRITERIA</a:t>
            </a:r>
          </a:p>
        </p:txBody>
      </p:sp>
      <p:sp>
        <p:nvSpPr>
          <p:cNvPr id="3" name="Content Placeholder 2">
            <a:extLst>
              <a:ext uri="{FF2B5EF4-FFF2-40B4-BE49-F238E27FC236}">
                <a16:creationId xmlns:a16="http://schemas.microsoft.com/office/drawing/2014/main" id="{AEEFBF1E-1F2B-BDD0-C338-05D461067507}"/>
              </a:ext>
            </a:extLst>
          </p:cNvPr>
          <p:cNvSpPr>
            <a:spLocks noGrp="1"/>
          </p:cNvSpPr>
          <p:nvPr>
            <p:ph idx="1"/>
          </p:nvPr>
        </p:nvSpPr>
        <p:spPr/>
        <p:txBody>
          <a:bodyPr>
            <a:normAutofit/>
          </a:bodyPr>
          <a:lstStyle/>
          <a:p>
            <a:r>
              <a:rPr lang="en-IN" b="1" dirty="0"/>
              <a:t>Ambulatory patients </a:t>
            </a:r>
          </a:p>
          <a:p>
            <a:r>
              <a:rPr lang="en-IN" b="1" dirty="0"/>
              <a:t>Chronic heart failure of NYHA class II or III, </a:t>
            </a:r>
          </a:p>
          <a:p>
            <a:r>
              <a:rPr lang="en-IN" b="1" dirty="0"/>
              <a:t>LVEF of 40% or less (for patients in NYHA class II) or 45% or less (for patients in NYHA class III), </a:t>
            </a:r>
          </a:p>
          <a:p>
            <a:r>
              <a:rPr lang="en-IN" b="1" dirty="0"/>
              <a:t>Hemoglobin level at the screening visit between 9.5 and 13.5 g/dl, and iron deficiency</a:t>
            </a:r>
          </a:p>
          <a:p>
            <a:r>
              <a:rPr lang="en-IN" b="1" dirty="0"/>
              <a:t>Iron deficiency (serum ferritin level &lt;100 </a:t>
            </a:r>
            <a:r>
              <a:rPr lang="en-IN" b="1" dirty="0" err="1"/>
              <a:t>μg</a:t>
            </a:r>
            <a:r>
              <a:rPr lang="en-IN" b="1" dirty="0"/>
              <a:t>/l or between 100 and 299 </a:t>
            </a:r>
            <a:r>
              <a:rPr lang="en-IN" b="1" dirty="0" err="1"/>
              <a:t>μg</a:t>
            </a:r>
            <a:r>
              <a:rPr lang="en-IN" b="1" dirty="0"/>
              <a:t>/ l when the transferrin saturation was less than 20%)</a:t>
            </a:r>
          </a:p>
        </p:txBody>
      </p:sp>
    </p:spTree>
    <p:extLst>
      <p:ext uri="{BB962C8B-B14F-4D97-AF65-F5344CB8AC3E}">
        <p14:creationId xmlns:p14="http://schemas.microsoft.com/office/powerpoint/2010/main" val="221908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E340-6084-EDE3-F574-6EEA3165A7A9}"/>
              </a:ext>
            </a:extLst>
          </p:cNvPr>
          <p:cNvSpPr>
            <a:spLocks noGrp="1"/>
          </p:cNvSpPr>
          <p:nvPr>
            <p:ph type="title"/>
          </p:nvPr>
        </p:nvSpPr>
        <p:spPr/>
        <p:txBody>
          <a:bodyPr/>
          <a:lstStyle/>
          <a:p>
            <a:r>
              <a:rPr lang="en-IN" b="1" dirty="0">
                <a:solidFill>
                  <a:srgbClr val="FF0000"/>
                </a:solidFill>
              </a:rPr>
              <a:t>EXCLUSION CRITERIA</a:t>
            </a:r>
          </a:p>
        </p:txBody>
      </p:sp>
      <p:sp>
        <p:nvSpPr>
          <p:cNvPr id="3" name="Content Placeholder 2">
            <a:extLst>
              <a:ext uri="{FF2B5EF4-FFF2-40B4-BE49-F238E27FC236}">
                <a16:creationId xmlns:a16="http://schemas.microsoft.com/office/drawing/2014/main" id="{42E1F50B-E4BA-50B3-A823-4D1C4296F918}"/>
              </a:ext>
            </a:extLst>
          </p:cNvPr>
          <p:cNvSpPr>
            <a:spLocks noGrp="1"/>
          </p:cNvSpPr>
          <p:nvPr>
            <p:ph idx="1"/>
          </p:nvPr>
        </p:nvSpPr>
        <p:spPr/>
        <p:txBody>
          <a:bodyPr/>
          <a:lstStyle/>
          <a:p>
            <a:pPr marL="0" indent="0">
              <a:buNone/>
            </a:pPr>
            <a:endParaRPr lang="en-IN" dirty="0"/>
          </a:p>
          <a:p>
            <a:r>
              <a:rPr lang="en-IN" b="1" dirty="0"/>
              <a:t>Uncontrolled hypertension, </a:t>
            </a:r>
          </a:p>
          <a:p>
            <a:r>
              <a:rPr lang="en-IN" b="1" dirty="0"/>
              <a:t>Other clinically significant heart disease, </a:t>
            </a:r>
          </a:p>
          <a:p>
            <a:r>
              <a:rPr lang="en-IN" b="1" dirty="0"/>
              <a:t>Inflammation, or</a:t>
            </a:r>
          </a:p>
          <a:p>
            <a:r>
              <a:rPr lang="en-IN" b="1" dirty="0"/>
              <a:t>clinically significantly impaired liver or renal function</a:t>
            </a:r>
            <a:r>
              <a:rPr lang="en-IN" dirty="0"/>
              <a:t>.</a:t>
            </a:r>
          </a:p>
        </p:txBody>
      </p:sp>
    </p:spTree>
    <p:extLst>
      <p:ext uri="{BB962C8B-B14F-4D97-AF65-F5344CB8AC3E}">
        <p14:creationId xmlns:p14="http://schemas.microsoft.com/office/powerpoint/2010/main" val="60106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6FC03-36DE-35E0-AB7D-9EF3AD6A8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235" y="109330"/>
            <a:ext cx="7805530" cy="6639339"/>
          </a:xfrm>
          <a:prstGeom prst="rect">
            <a:avLst/>
          </a:prstGeom>
        </p:spPr>
      </p:pic>
    </p:spTree>
    <p:extLst>
      <p:ext uri="{BB962C8B-B14F-4D97-AF65-F5344CB8AC3E}">
        <p14:creationId xmlns:p14="http://schemas.microsoft.com/office/powerpoint/2010/main" val="347552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074FF5-B6B3-7C19-E3C2-69B1BB0C3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 y="185737"/>
            <a:ext cx="10839450" cy="6486525"/>
          </a:xfrm>
          <a:prstGeom prst="rect">
            <a:avLst/>
          </a:prstGeom>
        </p:spPr>
      </p:pic>
    </p:spTree>
    <p:extLst>
      <p:ext uri="{BB962C8B-B14F-4D97-AF65-F5344CB8AC3E}">
        <p14:creationId xmlns:p14="http://schemas.microsoft.com/office/powerpoint/2010/main" val="3076760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171</TotalTime>
  <Words>933</Words>
  <Application>Microsoft Office PowerPoint</Application>
  <PresentationFormat>Widescreen</PresentationFormat>
  <Paragraphs>64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Bradley Hand ITC</vt:lpstr>
      <vt:lpstr>Century Gothic</vt:lpstr>
      <vt:lpstr>Wingdings 3</vt:lpstr>
      <vt:lpstr>Ion</vt:lpstr>
      <vt:lpstr>JOURNAL PRESENTATION 2nd MEDICAL UNIT</vt:lpstr>
      <vt:lpstr>Ferric Carboxymaltose in Patients with Heart Failure and Iron Deficiency</vt:lpstr>
      <vt:lpstr>PowerPoint Presentation</vt:lpstr>
      <vt:lpstr>BACKGROUND</vt:lpstr>
      <vt:lpstr>METHODS</vt:lpstr>
      <vt:lpstr>INCLUSION CRITERIA</vt:lpstr>
      <vt:lpstr>EXCLUSION CRITERIA</vt:lpstr>
      <vt:lpstr>PowerPoint Presentation</vt:lpstr>
      <vt:lpstr>PowerPoint Presentation</vt:lpstr>
      <vt:lpstr>RANDOMIZATION</vt:lpstr>
      <vt:lpstr>STUDY THERAPY</vt:lpstr>
      <vt:lpstr>PRIMARY END POINTS</vt:lpstr>
      <vt:lpstr>SECONDARY END POINTS</vt:lpstr>
      <vt:lpstr>PowerPoint Presentation</vt:lpstr>
      <vt:lpstr>FOLLOW UP</vt:lpstr>
      <vt:lpstr>RESULTS – PRIMARY END POINTS</vt:lpstr>
      <vt:lpstr>SECONDARY END POINTS</vt:lpstr>
      <vt:lpstr>PowerPoint Presentation</vt:lpstr>
      <vt:lpstr>PowerPoint Presentation</vt:lpstr>
      <vt:lpstr>PowerPoint Presentation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PRESENTATION 2nd MEDICAL UNIT</dc:title>
  <dc:creator>Panneer Selvam M 63</dc:creator>
  <cp:lastModifiedBy>Panneer Selvam M 63</cp:lastModifiedBy>
  <cp:revision>3</cp:revision>
  <dcterms:created xsi:type="dcterms:W3CDTF">2024-01-21T11:03:23Z</dcterms:created>
  <dcterms:modified xsi:type="dcterms:W3CDTF">2024-01-21T13:57:58Z</dcterms:modified>
</cp:coreProperties>
</file>