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Old Standard TT" charset="0"/>
      <p:regular r:id="rId21"/>
      <p:bold r:id="rId22"/>
      <p:italic r:id="rId23"/>
    </p:embeddedFont>
    <p:embeddedFont>
      <p:font typeface="Bahnschrift SemiBold SemiConden" pitchFamily="34" charset="0"/>
      <p:bold r:id="rId24"/>
    </p:embeddedFont>
    <p:embeddedFont>
      <p:font typeface="Georgia" pitchFamily="18" charset="0"/>
      <p:regular r:id="rId25"/>
      <p:bold r:id="rId26"/>
      <p:italic r:id="rId27"/>
      <p:boldItalic r:id="rId28"/>
    </p:embeddedFont>
    <p:embeddedFont>
      <p:font typeface="Impact" pitchFamily="34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1D79BEB-7C7F-48B7-84B0-2CFD9F5580B8}">
  <a:tblStyle styleId="{31D79BEB-7C7F-48B7-84B0-2CFD9F5580B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8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" name="Google Shape;43;p10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01197" y="756745"/>
            <a:ext cx="8520600" cy="175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ORAL HYPOGLYCEMIC</a:t>
            </a:r>
            <a:r>
              <a:rPr lang="en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AGENTS</a:t>
            </a:r>
            <a:endParaRPr b="1">
              <a:solidFill>
                <a:schemeClr val="tx2">
                  <a:lumMod val="60000"/>
                  <a:lumOff val="4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2774731" y="2776136"/>
            <a:ext cx="6159062" cy="160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84615"/>
              <a:buNone/>
            </a:pPr>
            <a:r>
              <a:rPr lang="en" sz="1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CHIEF - Prof.Dr.SYED BAHAVUDEEN HUSSAINI  M.D.</a:t>
            </a:r>
            <a:endParaRPr sz="1800" b="1">
              <a:solidFill>
                <a:schemeClr val="bg2">
                  <a:lumMod val="20000"/>
                  <a:lumOff val="80000"/>
                </a:schemeClr>
              </a:solidFill>
              <a:latin typeface="Bahnschrift SemiBold SemiConden" pitchFamily="34" charset="0"/>
              <a:ea typeface="Georgia"/>
              <a:cs typeface="Georgia"/>
              <a:sym typeface="Georg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SzPct val="184615"/>
              <a:buNone/>
            </a:pPr>
            <a:r>
              <a:rPr lang="en" sz="1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ASSISTANT PROFESSOR - Dr.VINOTH KANNAN M.D.</a:t>
            </a:r>
            <a:endParaRPr sz="1800" b="1">
              <a:solidFill>
                <a:schemeClr val="bg2">
                  <a:lumMod val="20000"/>
                  <a:lumOff val="80000"/>
                </a:schemeClr>
              </a:solidFill>
              <a:latin typeface="Bahnschrift SemiBold SemiConden" pitchFamily="34" charset="0"/>
              <a:ea typeface="Georgia"/>
              <a:cs typeface="Georgia"/>
              <a:sym typeface="Georg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SzPct val="184615"/>
              <a:buNone/>
            </a:pPr>
            <a:r>
              <a:rPr lang="en" sz="1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                                           </a:t>
            </a:r>
            <a:r>
              <a:rPr lang="en" sz="1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Dr.PRIYA </a:t>
            </a:r>
            <a:r>
              <a:rPr lang="en" sz="1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M.D.</a:t>
            </a:r>
            <a:endParaRPr sz="1800" b="1">
              <a:solidFill>
                <a:schemeClr val="bg2">
                  <a:lumMod val="20000"/>
                  <a:lumOff val="80000"/>
                </a:schemeClr>
              </a:solidFill>
              <a:latin typeface="Bahnschrift SemiBold SemiConden" pitchFamily="34" charset="0"/>
              <a:ea typeface="Georgia"/>
              <a:cs typeface="Georgia"/>
              <a:sym typeface="Georgia"/>
            </a:endParaRPr>
          </a:p>
          <a:p>
            <a:pPr marL="45720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84615"/>
              <a:buNone/>
            </a:pPr>
            <a:r>
              <a:rPr lang="en" sz="1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PRESENTOR -	 </a:t>
            </a:r>
            <a:r>
              <a:rPr lang="en" sz="1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SemiConden" pitchFamily="34" charset="0"/>
                <a:ea typeface="Georgia"/>
                <a:cs typeface="Georgia"/>
                <a:sym typeface="Georgia"/>
              </a:rPr>
              <a:t>Dr.HEMALATHA</a:t>
            </a:r>
            <a:endParaRPr sz="1800" b="1">
              <a:solidFill>
                <a:schemeClr val="bg2">
                  <a:lumMod val="20000"/>
                  <a:lumOff val="80000"/>
                </a:schemeClr>
              </a:solidFill>
              <a:latin typeface="Bahnschrift SemiBold SemiConden" pitchFamily="34" charset="0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800">
              <a:latin typeface="Bahnschrift SemiBold SemiConden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2"/>
          <p:cNvGraphicFramePr/>
          <p:nvPr/>
        </p:nvGraphicFramePr>
        <p:xfrm>
          <a:off x="144000" y="327306"/>
          <a:ext cx="8856000" cy="4387125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1771200"/>
                <a:gridCol w="1771200"/>
                <a:gridCol w="1771200"/>
                <a:gridCol w="1771200"/>
                <a:gridCol w="1771200"/>
              </a:tblGrid>
              <a:tr h="488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MOA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BENEFITS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SIDE EFFECTS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CONSIDERATION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389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SGLT2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INHIBITORS: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Canagliflozin Dapagliflozin Empagliflozin Ertugliflozin Bexagliflozin Sotagliflozin(1&amp;2)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↑ Renal glucose excretion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</a:t>
                      </a:r>
                      <a:r>
                        <a:rPr lang="en" sz="1400" u="none" strike="noStrike" cap="none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protective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↓ CV events,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↓ heart failure,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 not cause hypoglycemia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Modest ↓ weight and blood pressure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UTI &amp; necrotizing fasciitis of perineum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polyuria(osmotic diuresis);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     dehydration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Euglycemic DKA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exacerbate tendency to hyperkalemia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renal insufficiency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Discontinue 3–4 days before surgery, during serious illness.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25" name="Google Shape;125;p22"/>
          <p:cNvSpPr txBox="1"/>
          <p:nvPr/>
        </p:nvSpPr>
        <p:spPr>
          <a:xfrm rot="9390662">
            <a:off x="6519" y="2037942"/>
            <a:ext cx="1142578" cy="4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00" y="2710250"/>
            <a:ext cx="3542400" cy="227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Google Shape;131;p23"/>
          <p:cNvGraphicFramePr/>
          <p:nvPr/>
        </p:nvGraphicFramePr>
        <p:xfrm>
          <a:off x="112000" y="204525"/>
          <a:ext cx="8837250" cy="4815750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1767450"/>
                <a:gridCol w="1556175"/>
                <a:gridCol w="2111900"/>
                <a:gridCol w="1634275"/>
                <a:gridCol w="1767450"/>
              </a:tblGrid>
              <a:tr h="356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MOA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BENEFITS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SIDE EFFECTS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CONSIDERATION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2396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i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INCRETINS: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GLP-1 RA:</a:t>
                      </a: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(sc)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i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Dulaglutide exenatide liraglutide lixisenatide semaglutide(oral +)</a:t>
                      </a: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i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Tirzepatide(GIP+)</a:t>
                      </a: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↑ glucose dependent Insulin secretion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↓ glucagon secretion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slow gastric emptying, satiety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Reduce CV risk mortality;wt.loss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protection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Pancreatitis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Possibly worsens retinopathy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Medullary thyroid ca.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Nausea/GI intolerance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disease</a:t>
                      </a:r>
                      <a:r>
                        <a:rPr lang="en" sz="1400" i="1" u="sng" strike="noStrike" cap="none">
                          <a:solidFill>
                            <a:srgbClr val="99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(C/I in severe/ESRD; caution with mod. renal impairment)</a:t>
                      </a:r>
                      <a:endParaRPr sz="1400" i="1" u="sng" strike="noStrike" cap="none">
                        <a:solidFill>
                          <a:srgbClr val="99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MTC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Pancreatic disease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 also slow GI motility;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Previous ileus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1708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DPP-4 INHIBITORS: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i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Linagliptin Saxagliptin Sitagliptin Vildagliptin</a:t>
                      </a:r>
                      <a:r>
                        <a:rPr lang="en" sz="1400" i="1" u="sng" strike="noStrike" cap="none">
                          <a:solidFill>
                            <a:srgbClr val="99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(not indicated if &gt;3 ×LFT)</a:t>
                      </a:r>
                      <a:endParaRPr sz="1400" i="1" u="sng" strike="noStrike" cap="none">
                        <a:solidFill>
                          <a:srgbClr val="99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i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Prolong endogenous GLP-1 action</a:t>
                      </a: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↑ insulin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↓ glucagon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 neutral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Nasopharyngitis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Angioedema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Anaphylaxis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Reduce dose with renal insufficiency</a:t>
                      </a:r>
                      <a:r>
                        <a:rPr lang="en" sz="1400" i="1" u="sng" strike="noStrike" cap="none">
                          <a:solidFill>
                            <a:srgbClr val="99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(if eGFR&lt;50ml/min/m2)</a:t>
                      </a: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Except linagliptin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4838450" y="248000"/>
            <a:ext cx="41172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800">
                <a:highlight>
                  <a:srgbClr val="FFFF00"/>
                </a:highlight>
                <a:latin typeface="Impact"/>
                <a:ea typeface="Impact"/>
                <a:cs typeface="Impact"/>
                <a:sym typeface="Impact"/>
              </a:rPr>
              <a:t>MOUNJARO(TZP) &amp; OZEMPIC(SEMAGLUTIDE)</a:t>
            </a:r>
            <a:endParaRPr sz="1800">
              <a:highlight>
                <a:srgbClr val="FFFF00"/>
              </a:highlight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4838400" y="1290550"/>
            <a:ext cx="4117200" cy="3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2072"/>
              <a:buNone/>
            </a:pPr>
            <a:endParaRPr sz="1800"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2072"/>
              <a:buNone/>
            </a:pPr>
            <a:endParaRPr sz="1800"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2072"/>
              <a:buNone/>
            </a:pPr>
            <a:endParaRPr sz="1800"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2072"/>
              <a:buNone/>
            </a:pPr>
            <a:r>
              <a:rPr lang="en" sz="1800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Weekly once sc injection</a:t>
            </a:r>
            <a:endParaRPr sz="1800"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" i="1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INDICATIONS</a:t>
            </a:r>
            <a:r>
              <a:rPr lang="en" i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i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T2DM with poor glycemic control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OBESITY BMI&gt;30 or &gt;27 with comorbidities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Diabetes with high cv risk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Fatty liver disease with obesity(MASLD)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PCOS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Metabolic syndrome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0956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Obesity related secondary hypogonadism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025" y="475150"/>
            <a:ext cx="4437974" cy="409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203" y="812910"/>
            <a:ext cx="2902576" cy="152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5"/>
          <p:cNvGraphicFramePr/>
          <p:nvPr/>
        </p:nvGraphicFramePr>
        <p:xfrm>
          <a:off x="213125" y="190725"/>
          <a:ext cx="8750000" cy="4744600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1750000"/>
                <a:gridCol w="1750000"/>
                <a:gridCol w="1750000"/>
                <a:gridCol w="1750000"/>
                <a:gridCol w="1750000"/>
              </a:tblGrid>
              <a:tr h="457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MOA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BENEFITS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SIDE EFFECTS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CONSIDERATION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1923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α-GLUCOSIDASE INHIBITORS: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Acarbose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Miglitol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↓ G.Intestinal glucose(disaccharide) absorption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Reduce Post prandial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     glycemia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Diarrhoea/Flatulence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IBD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Renal/liver insufficiency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Avoid if S.Cr &gt;2.0mg/dl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236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AMYLIN AGONIST: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Pramlintide</a:t>
                      </a: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Delays gastric emptying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↓ glucagon secretion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Reduce postprandial glucose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Wt. Loss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Both type 1 &amp; 2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↑ risk of hypoglycemia with insulin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 that also slow GI motility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b="1" i="1" u="sng" dirty="0">
                <a:solidFill>
                  <a:srgbClr val="85200C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OTHER MISCELLANEOUS DRUGS:</a:t>
            </a:r>
            <a:endParaRPr b="1" i="1" u="sng">
              <a:solidFill>
                <a:srgbClr val="85200C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311700" y="1125800"/>
            <a:ext cx="6978300" cy="3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 i="1" dirty="0">
                <a:latin typeface="Times New Roman"/>
                <a:ea typeface="Times New Roman"/>
                <a:cs typeface="Times New Roman"/>
                <a:sym typeface="Times New Roman"/>
              </a:rPr>
              <a:t>BROMOCRIPTINE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 (D2 AGONIST) -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b="1" i="1" dirty="0">
                <a:latin typeface="Times New Roman"/>
                <a:ea typeface="Times New Roman"/>
                <a:cs typeface="Times New Roman"/>
                <a:sym typeface="Times New Roman"/>
              </a:rPr>
              <a:t>BILE ACID BINDING RESINS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 (COLESEVALAM)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Both used for type 2DM.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Role is not yet defined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-"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It is contraindicated in bowel obstruction or GI motility disorders can be used in renal and hepatic disease; take on an empty stomach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1" name="Google Shape;151;p26"/>
          <p:cNvPicPr preferRelativeResize="0"/>
          <p:nvPr/>
        </p:nvPicPr>
        <p:blipFill rotWithShape="1">
          <a:blip r:embed="rId3">
            <a:alphaModFix/>
          </a:blip>
          <a:srcRect l="21444" t="10269" r="28027" b="4718"/>
          <a:stretch/>
        </p:blipFill>
        <p:spPr>
          <a:xfrm>
            <a:off x="7290000" y="1311055"/>
            <a:ext cx="1709375" cy="287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01190" y="212760"/>
            <a:ext cx="4804200" cy="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b="1" i="1" u="sng" dirty="0">
                <a:solidFill>
                  <a:srgbClr val="85200C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COMPLICATIONS OF DM:</a:t>
            </a:r>
            <a:endParaRPr b="1" i="1" u="sng">
              <a:solidFill>
                <a:srgbClr val="85200C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311700" y="962113"/>
            <a:ext cx="3904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AutoNum type="arabicPeriod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Preventing complications matters more than chasing HbA1c alone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AutoNum type="arabicPeriod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Pts with T2DM don't just die from high glucose.Major risk factors include CV disease; Heart failure; kidney disease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AutoNum type="arabicPeriod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Evidence showed some drugs reduce 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                   </a:t>
            </a:r>
            <a:r>
              <a:rPr lang="en" sz="1400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#CV Events</a:t>
            </a:r>
            <a:endParaRPr sz="1400" i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r>
              <a:rPr lang="en" sz="1400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#HF Hospitalisations</a:t>
            </a:r>
            <a:endParaRPr sz="1400" i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SzPts val="1200"/>
              <a:buNone/>
            </a:pPr>
            <a:r>
              <a:rPr lang="en" sz="1400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#CKD Progression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6817" y="1134502"/>
            <a:ext cx="4088824" cy="308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8"/>
          <p:cNvPicPr preferRelativeResize="0"/>
          <p:nvPr/>
        </p:nvPicPr>
        <p:blipFill rotWithShape="1">
          <a:blip r:embed="rId3">
            <a:alphaModFix/>
          </a:blip>
          <a:srcRect t="5454" b="64090"/>
          <a:stretch/>
        </p:blipFill>
        <p:spPr>
          <a:xfrm>
            <a:off x="93650" y="132500"/>
            <a:ext cx="8924899" cy="4871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 rot="245" flipH="1">
            <a:off x="39" y="280303"/>
            <a:ext cx="42018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0"/>
              <a:buNone/>
            </a:pPr>
            <a:r>
              <a:rPr lang="en" b="1" i="1" u="sng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IDF DAR 2026 GUIDELINES:</a:t>
            </a:r>
            <a:endParaRPr b="1" i="1" u="sng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142200" y="668050"/>
            <a:ext cx="5006100" cy="4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92"/>
              <a:buNone/>
            </a:pPr>
            <a:r>
              <a:rPr lang="en" sz="1300" b="1" i="1" u="sng" dirty="0">
                <a:solidFill>
                  <a:srgbClr val="CC41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Risk Stratification (Essential):</a:t>
            </a:r>
            <a:r>
              <a:rPr lang="en" sz="1300" dirty="0">
                <a:latin typeface="Times New Roman"/>
                <a:ea typeface="Times New Roman"/>
                <a:cs typeface="Times New Roman"/>
                <a:sym typeface="Times New Roman"/>
              </a:rPr>
              <a:t> Patients must undergo a risk assessment before Ramadan to determine if they are low, moderate, or high-risk for personalized assessment, medication adjustments (specifically insulin and OHA), and strict monitoring to prevent hypo or hyperglycemic events .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3692"/>
              <a:buNone/>
            </a:pPr>
            <a:r>
              <a:rPr lang="en" sz="1300" b="1" i="1" u="sng" dirty="0">
                <a:solidFill>
                  <a:srgbClr val="CC41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to Break the Fast</a:t>
            </a:r>
            <a:r>
              <a:rPr lang="en" sz="1300" dirty="0">
                <a:latin typeface="Times New Roman"/>
                <a:ea typeface="Times New Roman"/>
                <a:cs typeface="Times New Roman"/>
                <a:sym typeface="Times New Roman"/>
              </a:rPr>
              <a:t>: Immediate cessation is required if blood sugar drops</a:t>
            </a:r>
            <a:r>
              <a:rPr lang="en" sz="1300" b="1" dirty="0">
                <a:latin typeface="Times New Roman"/>
                <a:ea typeface="Times New Roman"/>
                <a:cs typeface="Times New Roman"/>
                <a:sym typeface="Times New Roman"/>
              </a:rPr>
              <a:t>&lt; 70mg/dl or&gt;300 mg/dl</a:t>
            </a:r>
            <a:r>
              <a:rPr lang="en" sz="1300" dirty="0">
                <a:latin typeface="Times New Roman"/>
                <a:ea typeface="Times New Roman"/>
                <a:cs typeface="Times New Roman"/>
                <a:sym typeface="Times New Roman"/>
              </a:rPr>
              <a:t>or if symptoms of hypoglycemia, dehydration, or acute illness occur.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3692"/>
              <a:buNone/>
            </a:pPr>
            <a:r>
              <a:rPr lang="en" sz="1300" b="1" i="1" u="sng" dirty="0">
                <a:solidFill>
                  <a:srgbClr val="CC41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Nutrition and Hydration:</a:t>
            </a:r>
            <a:r>
              <a:rPr lang="en" sz="1300" dirty="0">
                <a:latin typeface="Times New Roman"/>
                <a:ea typeface="Times New Roman"/>
                <a:cs typeface="Times New Roman"/>
                <a:sym typeface="Times New Roman"/>
              </a:rPr>
              <a:t> focus on complex carbohydrates and slow-release foods Break the fast with water and dates; avoid excessive fatty, fried, or high-sugar foods. Adequate fluid intake inbetween meals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3692"/>
              <a:buNone/>
            </a:pPr>
            <a:r>
              <a:rPr lang="en" sz="1300" b="1" i="1" u="sng" dirty="0">
                <a:solidFill>
                  <a:srgbClr val="CC41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Monitoring</a:t>
            </a:r>
            <a:r>
              <a:rPr lang="en" sz="1300" dirty="0">
                <a:latin typeface="Times New Roman"/>
                <a:ea typeface="Times New Roman"/>
                <a:cs typeface="Times New Roman"/>
                <a:sym typeface="Times New Roman"/>
              </a:rPr>
              <a:t>: Regular daily self-monitoring of blood glucose (SMBG) is advised and does not mean break the fast.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0" name="Google Shape;170;p29"/>
          <p:cNvPicPr preferRelativeResize="0"/>
          <p:nvPr/>
        </p:nvPicPr>
        <p:blipFill rotWithShape="1">
          <a:blip r:embed="rId3">
            <a:alphaModFix/>
          </a:blip>
          <a:srcRect l="9687" t="3573" r="9855" b="17537"/>
          <a:stretch/>
        </p:blipFill>
        <p:spPr>
          <a:xfrm>
            <a:off x="5349239" y="668050"/>
            <a:ext cx="3496125" cy="344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043" y="152400"/>
            <a:ext cx="808990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8008" y="2857500"/>
            <a:ext cx="2286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88400" y="35085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b="1" i="1" u="sng">
                <a:solidFill>
                  <a:srgbClr val="66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DIABETES MELLITUS:</a:t>
            </a:r>
            <a:endParaRPr b="1" i="1" u="sng">
              <a:solidFill>
                <a:srgbClr val="66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468450" y="1205175"/>
            <a:ext cx="7960500" cy="3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              </a:t>
            </a:r>
            <a:r>
              <a:rPr lang="en" sz="2400">
                <a:latin typeface="Times New Roman"/>
                <a:ea typeface="Times New Roman"/>
                <a:cs typeface="Times New Roman"/>
                <a:sym typeface="Times New Roman"/>
              </a:rPr>
              <a:t>Refers to a group of metabolic disorders characterised by hyperglycemia results from defects in insulin secretion,action or both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3255" y="2571750"/>
            <a:ext cx="3490426" cy="232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171650" y="232950"/>
            <a:ext cx="85206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b="1" i="1" u="sng" dirty="0">
                <a:solidFill>
                  <a:srgbClr val="85200C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TYPES OF DIABETES (BASED ON ETIOLOGY):</a:t>
            </a:r>
            <a:endParaRPr b="1" i="1" u="sng">
              <a:solidFill>
                <a:srgbClr val="85200C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171650" y="1032900"/>
            <a:ext cx="8520600" cy="41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r>
              <a:rPr lang="en" b="1" i="1" u="sng" dirty="0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TYPE1DM</a:t>
            </a:r>
            <a:r>
              <a:rPr lang="en" b="1" i="1" dirty="0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Immune mediated beta cell destruction leads to </a:t>
            </a:r>
            <a:r>
              <a:rPr lang="en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absolute insulin deficiency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" b="1" i="1" u="sng" dirty="0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TYPE2DM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Impaired </a:t>
            </a:r>
            <a:r>
              <a:rPr lang="en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insulin resistance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 with relative insulin secretion, excessive hepatic glucose production, abnormal fat metabolism &amp; systemic low-grade inflammation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b="1" i="1" u="sng" dirty="0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MODY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Genetic defect in insulin secretion or action;Young onset&lt;25yrs; AD;</a:t>
            </a:r>
            <a:r>
              <a:rPr lang="en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monogenic diabetes</a:t>
            </a:r>
            <a:r>
              <a:rPr lang="en" dirty="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5"/>
          <p:cNvSpPr txBox="1"/>
          <p:nvPr/>
        </p:nvSpPr>
        <p:spPr>
          <a:xfrm rot="405656">
            <a:off x="3282715" y="2628794"/>
            <a:ext cx="884249" cy="463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206384" y="338501"/>
            <a:ext cx="8468700" cy="4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1" u="sng" strike="noStrike" cap="none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GDM:</a:t>
            </a:r>
            <a:r>
              <a:rPr lang="e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Insulin resistance is related to the metabolic and hormonal changes of pregnancy, during which the increased insulin demands and insulin resistance may lead to IGT or diabetes.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1" u="sng" strike="noStrike" cap="none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TYPE5DM</a:t>
            </a:r>
            <a:r>
              <a:rPr lang="e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Malnutrition</a:t>
            </a:r>
            <a:r>
              <a:rPr lang="e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related diabetes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1" u="sng" strike="noStrike" cap="none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 1.5 (LADA): </a:t>
            </a:r>
            <a:endParaRPr sz="1800" b="1" i="1" u="sng" strike="noStrike" cap="none">
              <a:solidFill>
                <a:srgbClr val="741B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&gt;30 yrs; Autoimmune(GAD); doesn't require insulin at the time of diagnosis              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1" u="sng" strike="noStrike" cap="none">
                <a:solidFill>
                  <a:srgbClr val="741B4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 3C / PANCREATOGENIC DIABETES</a:t>
            </a:r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86987" y="566175"/>
            <a:ext cx="3586800" cy="3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13"/>
              <a:buNone/>
            </a:pP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13"/>
              <a:buNone/>
            </a:pPr>
            <a:r>
              <a:rPr lang="en" sz="1800" b="1" i="1" u="sng" dirty="0">
                <a:solidFill>
                  <a:srgbClr val="85200C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SIGNS &amp; SYMPTOMS :</a:t>
            </a:r>
            <a:endParaRPr sz="1800" b="1" i="1" u="sng">
              <a:solidFill>
                <a:srgbClr val="85200C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Polyphagia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Polyuria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Polydipsia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Peripheral neuropathy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Slow wound healing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 sz="1800" dirty="0">
                <a:latin typeface="Times New Roman"/>
                <a:ea typeface="Times New Roman"/>
                <a:cs typeface="Times New Roman"/>
                <a:sym typeface="Times New Roman"/>
              </a:rPr>
              <a:t>Unexplained weight loss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514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 l="16459" t="8508" r="18890"/>
          <a:stretch/>
        </p:blipFill>
        <p:spPr>
          <a:xfrm>
            <a:off x="4121100" y="2999025"/>
            <a:ext cx="1875250" cy="1532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6941" y="1664313"/>
            <a:ext cx="1532449" cy="153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 rotWithShape="1">
          <a:blip r:embed="rId5">
            <a:alphaModFix/>
          </a:blip>
          <a:srcRect l="13132" r="24151"/>
          <a:stretch/>
        </p:blipFill>
        <p:spPr>
          <a:xfrm>
            <a:off x="4121100" y="210925"/>
            <a:ext cx="1875253" cy="168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"/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body" idx="4294967295"/>
          </p:nvPr>
        </p:nvSpPr>
        <p:spPr>
          <a:xfrm>
            <a:off x="3779658" y="510547"/>
            <a:ext cx="4048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"/>
              <a:buNone/>
            </a:pPr>
            <a:r>
              <a:rPr lang="en" sz="7300" b="1" i="1" u="sng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WHEN TO DIAGNOSE?</a:t>
            </a:r>
            <a:endParaRPr sz="7300" b="1" i="1" u="sng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sz="1800"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7777"/>
              <a:buNone/>
            </a:pPr>
            <a:endParaRPr b="1" i="1" u="sng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7692"/>
              <a:buNone/>
            </a:pPr>
            <a:endParaRPr sz="1800" b="1" i="1" u="sng"/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479" y="1919764"/>
            <a:ext cx="2899525" cy="2899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4" name="Google Shape;94;p18"/>
          <p:cNvGraphicFramePr/>
          <p:nvPr/>
        </p:nvGraphicFramePr>
        <p:xfrm>
          <a:off x="3886666" y="1032840"/>
          <a:ext cx="5025125" cy="2407180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847175"/>
                <a:gridCol w="1349425"/>
                <a:gridCol w="1554225"/>
                <a:gridCol w="1274300"/>
              </a:tblGrid>
              <a:tr h="416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sng" strike="noStrike" cap="none">
                        <a:solidFill>
                          <a:srgbClr val="980000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98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GLUCOSE TOLERANCE</a:t>
                      </a:r>
                      <a:endParaRPr sz="1400" b="1" u="sng" strike="noStrike" cap="none">
                        <a:solidFill>
                          <a:srgbClr val="98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98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PREDIABETES</a:t>
                      </a:r>
                      <a:endParaRPr sz="1400" b="1" u="sng" strike="noStrike" cap="none">
                        <a:solidFill>
                          <a:srgbClr val="98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98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 DM</a:t>
                      </a:r>
                      <a:endParaRPr sz="1400" b="1" u="sng" strike="noStrike" cap="none">
                        <a:solidFill>
                          <a:srgbClr val="98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</a:tr>
              <a:tr h="158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HbA1c</a:t>
                      </a:r>
                      <a:endParaRPr sz="1400" b="1" u="none" strike="noStrike" cap="none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FPG</a:t>
                      </a:r>
                      <a:endParaRPr sz="1400" b="1" u="none" strike="noStrike" cap="none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2hr PG</a:t>
                      </a:r>
                      <a:endParaRPr sz="1400" b="1" u="none" strike="noStrike" cap="none"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&lt;5.6%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&lt;100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&lt;140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5.7-6.4%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100 - 125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140-199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  &gt;6.5%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&gt;126 mg/dl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&gt;200mg/dl</a:t>
                      </a:r>
                      <a:endParaRPr sz="1400" u="none" strike="noStrike" cap="none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b="1" i="1" u="sng" dirty="0">
                <a:solidFill>
                  <a:srgbClr val="98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ORAL HYPOGLYCEMIC AGENTS:</a:t>
            </a:r>
            <a:endParaRPr b="1" i="1" u="sng">
              <a:solidFill>
                <a:srgbClr val="98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             Non insulin medications taken orally to reduce bood sugar levels predominantly used in patients with type 2 DM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2543" y="2154254"/>
            <a:ext cx="4451477" cy="258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 rotWithShape="1">
          <a:blip r:embed="rId4">
            <a:alphaModFix/>
          </a:blip>
          <a:srcRect l="10486" t="15749" r="21899" b="25152"/>
          <a:stretch/>
        </p:blipFill>
        <p:spPr>
          <a:xfrm>
            <a:off x="833725" y="2154250"/>
            <a:ext cx="1042775" cy="911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5">
            <a:alphaModFix/>
          </a:blip>
          <a:srcRect l="21225" t="15752" r="8282" b="15546"/>
          <a:stretch/>
        </p:blipFill>
        <p:spPr>
          <a:xfrm>
            <a:off x="941325" y="3567396"/>
            <a:ext cx="935177" cy="91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20081" y="2679144"/>
            <a:ext cx="1279625" cy="127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176213" y="217441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b="1" i="1" u="sng" dirty="0">
                <a:solidFill>
                  <a:srgbClr val="99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ORAL HYPOGLYCEMIC AGENTS:</a:t>
            </a:r>
            <a:endParaRPr b="1" i="1" u="sng">
              <a:solidFill>
                <a:srgbClr val="99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10" name="Google Shape;110;p20"/>
          <p:cNvGraphicFramePr/>
          <p:nvPr/>
        </p:nvGraphicFramePr>
        <p:xfrm>
          <a:off x="294054" y="952947"/>
          <a:ext cx="8566275" cy="3795100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2030025"/>
                <a:gridCol w="1336575"/>
                <a:gridCol w="1741000"/>
                <a:gridCol w="1745425"/>
                <a:gridCol w="1713250"/>
              </a:tblGrid>
              <a:tr h="68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AGENTS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MOA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BENEFITS 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ADVERSE EFFECTS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CONSIDERATION</a:t>
                      </a:r>
                      <a:endParaRPr sz="1400" b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11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i="1" u="sng" strike="noStrike" cap="non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INSULIN SECRETAGOGUES:</a:t>
                      </a:r>
                      <a:endParaRPr sz="1400" b="1" i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1)SULFONYLUREAS: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Glimipride</a:t>
                      </a:r>
                      <a:endParaRPr sz="1400" i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Glipizide</a:t>
                      </a:r>
                      <a:endParaRPr sz="1400" i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Glyburide</a:t>
                      </a:r>
                      <a:endParaRPr sz="1400" i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2)MEGLITINIDES:</a:t>
                      </a:r>
                      <a:endParaRPr sz="14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Repaglinide</a:t>
                      </a:r>
                      <a:endParaRPr sz="1400" i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Nateglinide</a:t>
                      </a:r>
                      <a:endParaRPr sz="1400" i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Increases insulin secretion by inhibiting B cell K+ ATP CHANNELS→ increased calcium influx→insulin release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Rapid &amp; short acting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Lowers postprandial glucose; taken before each meal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HYPOGLYCEMIA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 Gain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/ Liver Insufficiency 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(Except repaglinide-renosafe)</a:t>
                      </a:r>
                      <a:endParaRPr sz="18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111" name="Google Shape;111;p20"/>
          <p:cNvPicPr preferRelativeResize="0"/>
          <p:nvPr/>
        </p:nvPicPr>
        <p:blipFill rotWithShape="1">
          <a:blip r:embed="rId3">
            <a:alphaModFix/>
          </a:blip>
          <a:srcRect l="15857" r="12744"/>
          <a:stretch/>
        </p:blipFill>
        <p:spPr>
          <a:xfrm>
            <a:off x="5581906" y="3075861"/>
            <a:ext cx="1430450" cy="105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Google Shape;116;p21"/>
          <p:cNvGraphicFramePr/>
          <p:nvPr/>
        </p:nvGraphicFramePr>
        <p:xfrm>
          <a:off x="277760" y="302114"/>
          <a:ext cx="8566375" cy="4542275"/>
        </p:xfrm>
        <a:graphic>
          <a:graphicData uri="http://schemas.openxmlformats.org/drawingml/2006/table">
            <a:tbl>
              <a:tblPr>
                <a:noFill/>
                <a:tableStyleId>{31D79BEB-7C7F-48B7-84B0-2CFD9F5580B8}</a:tableStyleId>
              </a:tblPr>
              <a:tblGrid>
                <a:gridCol w="1785150"/>
                <a:gridCol w="2063475"/>
                <a:gridCol w="1395900"/>
                <a:gridCol w="1775225"/>
                <a:gridCol w="1546625"/>
              </a:tblGrid>
              <a:tr h="4542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i="1" u="sng" strike="noStrike" cap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INSULIN SENSITIZERS:</a:t>
                      </a:r>
                      <a:endParaRPr sz="1400" b="1" i="1" u="sng" strike="noStrike" cap="non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1)BIGUANIDES: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METFORMIN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2)THIAZOLIDINEDIONES:</a:t>
                      </a: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PIOGLITAZONE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ROSIGLITAZONE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baseline="-25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 Stimulate AMP Kinase pathway→ </a:t>
                      </a:r>
                      <a:r>
                        <a:rPr lang="en" sz="1400" u="none" strike="noStrike" cap="none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Decreased hepatic gluconeogenesis →</a:t>
                      </a:r>
                      <a:endParaRPr sz="1400" u="none" strike="noStrike" cap="none" baseline="-25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 </a:t>
                      </a:r>
                      <a:r>
                        <a:rPr lang="en" sz="1400" u="none" strike="noStrike" cap="none" baseline="-25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Peripheral</a:t>
                      </a:r>
                      <a:r>
                        <a:rPr lang="en" sz="1400" u="none" strike="noStrike" cap="none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glucose uptake →</a:t>
                      </a:r>
                      <a:endParaRPr sz="1400" u="none" strike="noStrike" cap="none" baseline="-25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 Decreased intestinal glucose absorption →</a:t>
                      </a:r>
                      <a:endParaRPr sz="1400" u="none" strike="noStrike" cap="none" baseline="-25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All leads to </a:t>
                      </a:r>
                      <a:r>
                        <a:rPr lang="en" sz="1400" b="1" u="none" strike="noStrike" cap="none" baseline="-250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Decreased INSULIN RESISTANCE /increased SENSITIVITY </a:t>
                      </a:r>
                      <a:endParaRPr sz="1400" b="1" u="none" strike="noStrike" cap="none" baseline="-25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baseline="-25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baseline="-25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n-US" sz="1400" u="none" strike="noStrike" cap="none" dirty="0" smtClean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en-US" sz="1400" u="none" strike="noStrike" cap="none" dirty="0" smtClean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endParaRPr lang="en-US" sz="1400" u="none" strike="noStrike" cap="none" baseline="-25000" dirty="0" smtClean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u="none" strike="noStrike" cap="none" baseline="-250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Activates transcription regulator  PPAR G</a:t>
                      </a: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Max.reduction in HbA1c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Modest decrease in CV events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Inexpensive;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Wt. Neutral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Lowers insulin requirements as it increases the insulin sensitivity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Lactic acidosis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Vit B12 deficiency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Diarrhoea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Peripheral edema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CHF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 gain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Fracture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Times New Roman"/>
                        <a:buChar char="●"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Macular edema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risk of bladder Ca- pioglitazone; MI - Rosiglitazone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Insufficiency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i="1" u="sng" strike="noStrike" cap="none" dirty="0">
                          <a:solidFill>
                            <a:srgbClr val="98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(stop if eGFR &lt;30 mL/min/1.73 m2)</a:t>
                      </a:r>
                      <a:endParaRPr sz="1400" i="1" u="sng" strike="noStrike" cap="none">
                        <a:solidFill>
                          <a:srgbClr val="98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CHF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Hypoxemic conditions 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Liver insufficiency also</a:t>
                      </a: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2900" y="3074294"/>
            <a:ext cx="2063475" cy="19005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p21"/>
          <p:cNvCxnSpPr/>
          <p:nvPr/>
        </p:nvCxnSpPr>
        <p:spPr>
          <a:xfrm rot="10800000" flipH="1">
            <a:off x="2105948" y="2567848"/>
            <a:ext cx="5162700" cy="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stealth" w="med" len="med"/>
          </a:ln>
        </p:spPr>
      </p:cxnSp>
      <p:sp>
        <p:nvSpPr>
          <p:cNvPr id="119" name="Google Shape;119;p21"/>
          <p:cNvSpPr txBox="1"/>
          <p:nvPr/>
        </p:nvSpPr>
        <p:spPr>
          <a:xfrm flipH="1">
            <a:off x="-1641251" y="2038550"/>
            <a:ext cx="16467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938</Words>
  <PresentationFormat>On-screen Show (16:9)</PresentationFormat>
  <Paragraphs>303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Old Standard TT</vt:lpstr>
      <vt:lpstr>Bahnschrift SemiBold SemiConden</vt:lpstr>
      <vt:lpstr>Georgia</vt:lpstr>
      <vt:lpstr>Times New Roman</vt:lpstr>
      <vt:lpstr>Courier New</vt:lpstr>
      <vt:lpstr>Impact</vt:lpstr>
      <vt:lpstr>Paperback</vt:lpstr>
      <vt:lpstr>ORAL HYPOGLYCEMIC AGENTS</vt:lpstr>
      <vt:lpstr>DIABETES MELLITUS:</vt:lpstr>
      <vt:lpstr>TYPES OF DIABETES (BASED ON ETIOLOGY):</vt:lpstr>
      <vt:lpstr>Slide 4</vt:lpstr>
      <vt:lpstr>Slide 5</vt:lpstr>
      <vt:lpstr>Slide 6</vt:lpstr>
      <vt:lpstr>ORAL HYPOGLYCEMIC AGENTS:</vt:lpstr>
      <vt:lpstr>ORAL HYPOGLYCEMIC AGENTS:</vt:lpstr>
      <vt:lpstr>Slide 9</vt:lpstr>
      <vt:lpstr>Slide 10</vt:lpstr>
      <vt:lpstr>Slide 11</vt:lpstr>
      <vt:lpstr>MOUNJARO(TZP) &amp; OZEMPIC(SEMAGLUTIDE)</vt:lpstr>
      <vt:lpstr>Slide 13</vt:lpstr>
      <vt:lpstr>OTHER MISCELLANEOUS DRUGS:</vt:lpstr>
      <vt:lpstr>COMPLICATIONS OF DM:</vt:lpstr>
      <vt:lpstr>Slide 16</vt:lpstr>
      <vt:lpstr>IDF DAR 2026 GUIDELINES: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HYPOGLYCEMIC AGENTS</dc:title>
  <dc:creator>SONY</dc:creator>
  <cp:lastModifiedBy>SONY</cp:lastModifiedBy>
  <cp:revision>6</cp:revision>
  <dcterms:modified xsi:type="dcterms:W3CDTF">2026-03-06T01:48:13Z</dcterms:modified>
</cp:coreProperties>
</file>