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76" r:id="rId14"/>
    <p:sldId id="282" r:id="rId15"/>
    <p:sldId id="281" r:id="rId16"/>
    <p:sldId id="28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78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3E72-FCC5-41C6-AB08-C9D7453AA5FC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E575B-C4D5-4F67-AE6C-C49A83361E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INTERESTING X RAY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MVII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INVESTIGATIONS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438250"/>
          <a:ext cx="8329644" cy="50625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411"/>
                <a:gridCol w="2082411"/>
                <a:gridCol w="2082411"/>
                <a:gridCol w="2082411"/>
              </a:tblGrid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4/10/21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9/10/21</a:t>
                      </a:r>
                      <a:endParaRPr lang="en-US" dirty="0"/>
                    </a:p>
                  </a:txBody>
                  <a:tcPr/>
                </a:tc>
              </a:tr>
              <a:tr h="764159">
                <a:tc>
                  <a:txBody>
                    <a:bodyPr/>
                    <a:lstStyle/>
                    <a:p>
                      <a:r>
                        <a:rPr lang="en-US" dirty="0" smtClean="0"/>
                        <a:t>TOTA</a:t>
                      </a:r>
                      <a:r>
                        <a:rPr lang="en-US" baseline="0" dirty="0" smtClean="0"/>
                        <a:t>L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14900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8400</a:t>
                      </a:r>
                      <a:endParaRPr lang="en-US" dirty="0"/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DIFF</a:t>
                      </a:r>
                      <a:r>
                        <a:rPr lang="en-US" baseline="0" dirty="0" smtClean="0"/>
                        <a:t>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68/19/13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80/12/7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58/22/20</a:t>
                      </a:r>
                      <a:endParaRPr lang="en-US" dirty="0"/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HB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PCV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3.20 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</a:t>
                      </a:r>
                      <a:r>
                        <a:rPr lang="en-US" baseline="0" dirty="0" smtClean="0"/>
                        <a:t> 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3.81 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614061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000101" y="685800"/>
          <a:ext cx="7286676" cy="55805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28892"/>
                <a:gridCol w="2428892"/>
                <a:gridCol w="2428892"/>
              </a:tblGrid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3/10/21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9/10/21</a:t>
                      </a:r>
                      <a:endParaRPr lang="en-US" dirty="0"/>
                    </a:p>
                  </a:txBody>
                  <a:tcPr/>
                </a:tc>
              </a:tr>
              <a:tr h="649105">
                <a:tc>
                  <a:txBody>
                    <a:bodyPr/>
                    <a:lstStyle/>
                    <a:p>
                      <a:r>
                        <a:rPr lang="en-US" dirty="0" smtClean="0"/>
                        <a:t>TOT. 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D.BIL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I.BIL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CRP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146.9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ABSOLUTE EOSINOPHIL COUNT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856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Cells/mm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VCTC – NON REACTIVE</a:t>
                      </a:r>
                      <a:endParaRPr lang="en-US" dirty="0"/>
                    </a:p>
                  </a:txBody>
                  <a:tcPr/>
                </a:tc>
              </a:tr>
              <a:tr h="521605">
                <a:tc>
                  <a:txBody>
                    <a:bodyPr/>
                    <a:lstStyle/>
                    <a:p>
                      <a:r>
                        <a:rPr lang="en-US" dirty="0" smtClean="0"/>
                        <a:t>SPUTUM AFB &amp; GENE XPERT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ESR-55 mm/hr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ECHO: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dirty="0" smtClean="0"/>
              <a:t>NORMAL STUDY</a:t>
            </a:r>
          </a:p>
          <a:p>
            <a:r>
              <a:rPr lang="en-US" dirty="0" smtClean="0"/>
              <a:t>LVEF – 75%</a:t>
            </a:r>
          </a:p>
          <a:p>
            <a:r>
              <a:rPr lang="en-US" dirty="0" smtClean="0"/>
              <a:t>LVIDD – 3.9</a:t>
            </a:r>
          </a:p>
          <a:p>
            <a:r>
              <a:rPr lang="en-US" dirty="0" smtClean="0"/>
              <a:t>LVIDS – 2.0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USG ABDOMEN</a:t>
            </a:r>
            <a:r>
              <a:rPr lang="en-US" b="1" i="1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LIVER – Normal size and echoes, No focal lesion</a:t>
            </a:r>
          </a:p>
          <a:p>
            <a:r>
              <a:rPr lang="en-US" dirty="0" smtClean="0"/>
              <a:t>PANCREAS – Normal size and echoes</a:t>
            </a:r>
          </a:p>
          <a:p>
            <a:r>
              <a:rPr lang="en-US" dirty="0" smtClean="0"/>
              <a:t>SPLEEN – Normal</a:t>
            </a:r>
          </a:p>
          <a:p>
            <a:r>
              <a:rPr lang="en-US" dirty="0" smtClean="0"/>
              <a:t>KIDNEYS – Normal size, normal echoes, CMD maintained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XAY – 07.09.21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hc 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3750" t="10119" r="21250" b="20729"/>
          <a:stretch>
            <a:fillRect/>
          </a:stretch>
        </p:blipFill>
        <p:spPr>
          <a:xfrm>
            <a:off x="2143108" y="2071678"/>
            <a:ext cx="4786346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XRAY – 30.09.2021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hc 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9073" y="1600200"/>
            <a:ext cx="382585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X RAY – 3.10.2021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c 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1666" t="7396" r="12916" b="6666"/>
          <a:stretch>
            <a:fillRect/>
          </a:stretch>
        </p:blipFill>
        <p:spPr>
          <a:xfrm>
            <a:off x="2071670" y="1785926"/>
            <a:ext cx="4786346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CHEST X RAY - 12.11.2021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c 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4014" y="1600200"/>
            <a:ext cx="61959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56C3F5-BED5-4893-B567-46125E6C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VII MEDICAL UNIT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93BD1D-F472-4E30-A7D1-8274FA066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2800" dirty="0"/>
              <a:t>CHIEF: </a:t>
            </a:r>
            <a:r>
              <a:rPr lang="en-US" sz="2800" dirty="0" smtClean="0"/>
              <a:t>PROF.DR.K.SENTHIL.MD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 smtClean="0"/>
              <a:t> ASSOCIATE </a:t>
            </a:r>
            <a:r>
              <a:rPr lang="en-US" sz="2800" dirty="0"/>
              <a:t>PROF: DR.K.MURALIDHARAN MD</a:t>
            </a:r>
          </a:p>
          <a:p>
            <a:pPr algn="ctr">
              <a:buNone/>
            </a:pPr>
            <a:r>
              <a:rPr lang="en-US" sz="2800" dirty="0"/>
              <a:t>	 </a:t>
            </a:r>
            <a:r>
              <a:rPr lang="en-US" sz="2800" dirty="0" smtClean="0"/>
              <a:t>ASST PROF:DR </a:t>
            </a:r>
            <a:r>
              <a:rPr lang="en-US" sz="2800" dirty="0"/>
              <a:t>V.MANIKANDAN MD</a:t>
            </a:r>
          </a:p>
          <a:p>
            <a:pPr algn="ctr">
              <a:buNone/>
            </a:pPr>
            <a:r>
              <a:rPr lang="en-US" sz="2800" dirty="0"/>
              <a:t>                     </a:t>
            </a:r>
            <a:r>
              <a:rPr lang="en-US" sz="2800" dirty="0" smtClean="0"/>
              <a:t>DR </a:t>
            </a:r>
            <a:r>
              <a:rPr lang="en-US" sz="2800" dirty="0"/>
              <a:t>C. RAMANAN MD</a:t>
            </a:r>
          </a:p>
          <a:p>
            <a:pPr algn="ctr">
              <a:buNone/>
            </a:pPr>
            <a:r>
              <a:rPr lang="en-US" sz="2800" dirty="0"/>
              <a:t>                       </a:t>
            </a:r>
            <a:r>
              <a:rPr lang="en-US" sz="2800" dirty="0" smtClean="0"/>
              <a:t>                 DR.SARAVANA </a:t>
            </a:r>
            <a:r>
              <a:rPr lang="en-US" sz="2800" dirty="0"/>
              <a:t>MADAV </a:t>
            </a:r>
            <a:r>
              <a:rPr lang="en-US" sz="2800" dirty="0" smtClean="0"/>
              <a:t>MD,DTCD</a:t>
            </a:r>
          </a:p>
          <a:p>
            <a:pPr>
              <a:buNone/>
            </a:pPr>
            <a:r>
              <a:rPr lang="en-US" sz="2800" dirty="0" smtClean="0"/>
              <a:t>                       PRESENTOR- DR E GOPINATHAN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185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18yr old female admitted with</a:t>
            </a:r>
          </a:p>
          <a:p>
            <a:pPr>
              <a:buNone/>
            </a:pPr>
            <a:r>
              <a:rPr lang="en-US" dirty="0" smtClean="0"/>
              <a:t>        c/o bloody sputum-  1 year</a:t>
            </a:r>
          </a:p>
          <a:p>
            <a:pPr>
              <a:buNone/>
            </a:pPr>
            <a:r>
              <a:rPr lang="en-US" dirty="0" smtClean="0"/>
              <a:t>        c/o cough – 1 year </a:t>
            </a:r>
          </a:p>
          <a:p>
            <a:pPr>
              <a:buNone/>
            </a:pPr>
            <a:r>
              <a:rPr lang="en-US" dirty="0" smtClean="0"/>
              <a:t>        c/o Breathlessness – 1 month</a:t>
            </a:r>
          </a:p>
          <a:p>
            <a:pPr>
              <a:buNone/>
            </a:pPr>
            <a:r>
              <a:rPr lang="en-US" dirty="0" smtClean="0"/>
              <a:t>        c/o fever – 10 days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HISTORY OF PRESENTING ILLNESS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7929618" cy="348139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/>
              <a:t>Patients was apparently normal 1 year before after that patient noticed heaviness in the right side chest  followed by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9600" dirty="0" smtClean="0"/>
              <a:t>H/O </a:t>
            </a:r>
            <a:r>
              <a:rPr lang="en-US" sz="9600" dirty="0" err="1" smtClean="0"/>
              <a:t>hemoptysis</a:t>
            </a:r>
            <a:r>
              <a:rPr lang="en-US" sz="9600" dirty="0" smtClean="0"/>
              <a:t> for 1 year, occasional; mild in quantity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H/O  cough – 1 year  </a:t>
            </a:r>
          </a:p>
          <a:p>
            <a:pPr>
              <a:buNone/>
            </a:pPr>
            <a:r>
              <a:rPr lang="en-US" sz="9600" dirty="0" smtClean="0"/>
              <a:t>           initially dry cough, </a:t>
            </a:r>
          </a:p>
          <a:p>
            <a:pPr>
              <a:buNone/>
            </a:pPr>
            <a:r>
              <a:rPr lang="en-US" sz="9600" dirty="0" smtClean="0"/>
              <a:t>           later becomes Productive cough for past 10 days </a:t>
            </a:r>
          </a:p>
          <a:p>
            <a:pPr>
              <a:buNone/>
            </a:pPr>
            <a:r>
              <a:rPr lang="en-US" sz="9600" dirty="0" smtClean="0"/>
              <a:t>           Sputum – </a:t>
            </a:r>
            <a:r>
              <a:rPr lang="en-US" sz="9600" dirty="0" err="1" smtClean="0"/>
              <a:t>mucoid</a:t>
            </a:r>
            <a:r>
              <a:rPr lang="en-US" sz="9600" dirty="0" smtClean="0"/>
              <a:t> (approx 10-15ml/day)</a:t>
            </a:r>
          </a:p>
          <a:p>
            <a:pPr>
              <a:buNone/>
            </a:pPr>
            <a:r>
              <a:rPr lang="en-US" sz="9600" dirty="0" smtClean="0"/>
              <a:t>           not foul smelling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H/O  difficulty in breathing – 1 month </a:t>
            </a:r>
          </a:p>
          <a:p>
            <a:pPr>
              <a:buNone/>
            </a:pPr>
            <a:r>
              <a:rPr lang="en-US" sz="9600" dirty="0" smtClean="0"/>
              <a:t>           gradual onset ,progressive </a:t>
            </a:r>
          </a:p>
          <a:p>
            <a:pPr>
              <a:buNone/>
            </a:pPr>
            <a:r>
              <a:rPr lang="en-US" sz="9600" dirty="0" smtClean="0"/>
              <a:t>           MMRC grade II</a:t>
            </a:r>
          </a:p>
          <a:p>
            <a:pPr>
              <a:buNone/>
            </a:pPr>
            <a:endParaRPr lang="en-US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H/O   Fever – 10 days</a:t>
            </a:r>
          </a:p>
          <a:p>
            <a:pPr>
              <a:buNone/>
            </a:pPr>
            <a:r>
              <a:rPr lang="en-US" sz="2800" dirty="0" smtClean="0"/>
              <a:t>            High  grade</a:t>
            </a:r>
          </a:p>
          <a:p>
            <a:pPr>
              <a:buNone/>
            </a:pPr>
            <a:r>
              <a:rPr lang="en-US" sz="2800" dirty="0" smtClean="0"/>
              <a:t>            Intermittent,</a:t>
            </a:r>
          </a:p>
          <a:p>
            <a:pPr>
              <a:buNone/>
            </a:pPr>
            <a:r>
              <a:rPr lang="en-US" sz="2800" dirty="0" smtClean="0"/>
              <a:t>            not </a:t>
            </a:r>
            <a:r>
              <a:rPr lang="en-US" sz="2800" dirty="0" err="1" smtClean="0"/>
              <a:t>a/w</a:t>
            </a:r>
            <a:r>
              <a:rPr lang="en-US" sz="2800" dirty="0" smtClean="0"/>
              <a:t> chills/rigor</a:t>
            </a:r>
          </a:p>
          <a:p>
            <a:pPr>
              <a:buNone/>
            </a:pPr>
            <a:r>
              <a:rPr lang="en-US" sz="2800" dirty="0" smtClean="0"/>
              <a:t>            no rashes / no joint pain </a:t>
            </a:r>
          </a:p>
          <a:p>
            <a:pPr>
              <a:buNone/>
            </a:pPr>
            <a:r>
              <a:rPr lang="en-US" sz="2800" dirty="0" smtClean="0"/>
              <a:t>            no diurnal variation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h/o palpitations</a:t>
            </a:r>
          </a:p>
          <a:p>
            <a:r>
              <a:rPr lang="en-US" dirty="0" smtClean="0"/>
              <a:t>No h/o abdominal pain/distension</a:t>
            </a:r>
          </a:p>
          <a:p>
            <a:r>
              <a:rPr lang="en-US" dirty="0" smtClean="0"/>
              <a:t>No h/o vomiting</a:t>
            </a:r>
          </a:p>
          <a:p>
            <a:r>
              <a:rPr lang="en-US" dirty="0" smtClean="0"/>
              <a:t>No h/o loose stools</a:t>
            </a:r>
          </a:p>
          <a:p>
            <a:r>
              <a:rPr lang="en-US" dirty="0" smtClean="0"/>
              <a:t>No h/o  LOW/LOA</a:t>
            </a:r>
          </a:p>
          <a:p>
            <a:r>
              <a:rPr lang="en-US" dirty="0" smtClean="0"/>
              <a:t>No h/o Jaundice</a:t>
            </a:r>
          </a:p>
          <a:p>
            <a:r>
              <a:rPr lang="en-US" dirty="0" smtClean="0"/>
              <a:t>No h/o sneezing/nasal obstruction</a:t>
            </a:r>
          </a:p>
          <a:p>
            <a:r>
              <a:rPr lang="en-US" dirty="0" smtClean="0"/>
              <a:t>No h/o Seizures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PAST HISTORY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a k/c/o T2DM/HTN/TB/BA/THYROID disorders/Congenital heart disease /seizure disorders</a:t>
            </a:r>
          </a:p>
          <a:p>
            <a:pPr>
              <a:buNone/>
            </a:pPr>
            <a:r>
              <a:rPr lang="en-US" dirty="0" smtClean="0"/>
              <a:t>No H/O previous hospital admissions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PERSONAL H/O:</a:t>
            </a:r>
          </a:p>
          <a:p>
            <a:r>
              <a:rPr lang="en-US" dirty="0" smtClean="0"/>
              <a:t>Mixed diet</a:t>
            </a:r>
          </a:p>
          <a:p>
            <a:r>
              <a:rPr lang="en-US" dirty="0" smtClean="0"/>
              <a:t>Normal bowel and Bladder habits</a:t>
            </a:r>
          </a:p>
          <a:p>
            <a:r>
              <a:rPr lang="en-US" dirty="0" smtClean="0"/>
              <a:t>No h/o contact with TB</a:t>
            </a:r>
          </a:p>
          <a:p>
            <a:r>
              <a:rPr lang="en-US" dirty="0" smtClean="0"/>
              <a:t>Menstrual cycles – regular 5/30 days cycle</a:t>
            </a:r>
          </a:p>
          <a:p>
            <a:r>
              <a:rPr lang="en-US" dirty="0" smtClean="0"/>
              <a:t>history of contact with dog in her home since her childhood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GENERAL EXAMINATION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Pt conscious</a:t>
            </a:r>
          </a:p>
          <a:p>
            <a:r>
              <a:rPr lang="en-US" dirty="0" smtClean="0"/>
              <a:t>Oriented </a:t>
            </a:r>
          </a:p>
          <a:p>
            <a:r>
              <a:rPr lang="en-US" dirty="0" smtClean="0"/>
              <a:t>Febrile on admission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Tachypneic</a:t>
            </a:r>
            <a:r>
              <a:rPr lang="en-US" dirty="0" smtClean="0"/>
              <a:t> at rest</a:t>
            </a:r>
          </a:p>
          <a:p>
            <a:r>
              <a:rPr lang="en-US" dirty="0" smtClean="0"/>
              <a:t>No pallor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icterus</a:t>
            </a:r>
            <a:endParaRPr lang="en-US" dirty="0" smtClean="0"/>
          </a:p>
          <a:p>
            <a:r>
              <a:rPr lang="en-US" dirty="0" smtClean="0"/>
              <a:t>No cyanosis</a:t>
            </a:r>
          </a:p>
          <a:p>
            <a:r>
              <a:rPr lang="en-US" dirty="0" smtClean="0"/>
              <a:t>No clubbing</a:t>
            </a:r>
          </a:p>
          <a:p>
            <a:r>
              <a:rPr lang="en-US" dirty="0" smtClean="0"/>
              <a:t>No Pedal edema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257800" y="2971800"/>
            <a:ext cx="3276600" cy="2819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VITALS: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BP-100/60mm hg </a:t>
            </a:r>
          </a:p>
          <a:p>
            <a:pPr algn="ctr"/>
            <a:r>
              <a:rPr lang="en-US" sz="2800" dirty="0" smtClean="0"/>
              <a:t>PR- 120/Min</a:t>
            </a:r>
          </a:p>
          <a:p>
            <a:pPr algn="ctr"/>
            <a:r>
              <a:rPr lang="en-US" sz="2800" dirty="0" smtClean="0"/>
              <a:t>SPO2 – 98% RA</a:t>
            </a:r>
          </a:p>
          <a:p>
            <a:pPr algn="ctr"/>
            <a:r>
              <a:rPr lang="en-US" sz="2800" dirty="0" smtClean="0"/>
              <a:t>RR-24/min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SYSTEMIC EXAMINATION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RS: BAE + , NVBS , </a:t>
            </a:r>
          </a:p>
          <a:p>
            <a:pPr>
              <a:buNone/>
            </a:pPr>
            <a:r>
              <a:rPr lang="en-US" dirty="0" smtClean="0"/>
              <a:t>          RT </a:t>
            </a:r>
            <a:r>
              <a:rPr lang="en-US" dirty="0" err="1" smtClean="0"/>
              <a:t>Infrascapular</a:t>
            </a:r>
            <a:r>
              <a:rPr lang="en-US" dirty="0" smtClean="0"/>
              <a:t>/</a:t>
            </a:r>
            <a:r>
              <a:rPr lang="en-US" dirty="0" err="1" smtClean="0"/>
              <a:t>Infraxillary</a:t>
            </a:r>
            <a:r>
              <a:rPr lang="en-US" dirty="0" smtClean="0"/>
              <a:t> fine </a:t>
            </a:r>
            <a:r>
              <a:rPr lang="en-US" dirty="0" err="1" smtClean="0"/>
              <a:t>crepts</a:t>
            </a:r>
            <a:r>
              <a:rPr lang="en-US" dirty="0" smtClean="0"/>
              <a:t>+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CVS- S1,S2+, No murmurs</a:t>
            </a:r>
          </a:p>
          <a:p>
            <a:r>
              <a:rPr lang="en-US" dirty="0" smtClean="0"/>
              <a:t>P/A – soft, No </a:t>
            </a:r>
            <a:r>
              <a:rPr lang="en-US" dirty="0" err="1" smtClean="0"/>
              <a:t>organomegaly</a:t>
            </a:r>
            <a:endParaRPr lang="en-US" dirty="0" smtClean="0"/>
          </a:p>
          <a:p>
            <a:r>
              <a:rPr lang="en-US" dirty="0" smtClean="0"/>
              <a:t>CNS- Pt conscious, oriented, NFND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445</Words>
  <Application>Microsoft Office PowerPoint</Application>
  <PresentationFormat>On-screen Show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INTERESTING X RAY</vt:lpstr>
      <vt:lpstr>VII MEDICAL UNIT</vt:lpstr>
      <vt:lpstr>Slide 3</vt:lpstr>
      <vt:lpstr>HISTORY OF PRESENTING ILLNESS</vt:lpstr>
      <vt:lpstr>Slide 5</vt:lpstr>
      <vt:lpstr>Slide 6</vt:lpstr>
      <vt:lpstr>Slide 7</vt:lpstr>
      <vt:lpstr>GENERAL EXAMINATION</vt:lpstr>
      <vt:lpstr>SYSTEMIC EXAMINATION</vt:lpstr>
      <vt:lpstr>INVESTIGATIONS</vt:lpstr>
      <vt:lpstr>Slide 11</vt:lpstr>
      <vt:lpstr>Slide 12</vt:lpstr>
      <vt:lpstr>CHEST XAY – 07.09.21</vt:lpstr>
      <vt:lpstr>CHEST XRAY – 30.09.2021</vt:lpstr>
      <vt:lpstr>CHEST X RAY – 3.10.2021</vt:lpstr>
      <vt:lpstr>CHEST X RAY - 12.11.2021</vt:lpstr>
      <vt:lpstr>WHAT NEXT?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22</cp:revision>
  <dcterms:created xsi:type="dcterms:W3CDTF">2021-10-11T23:18:47Z</dcterms:created>
  <dcterms:modified xsi:type="dcterms:W3CDTF">2021-10-12T14:50:09Z</dcterms:modified>
</cp:coreProperties>
</file>