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6" r:id="rId3"/>
    <p:sldId id="267" r:id="rId4"/>
    <p:sldId id="269" r:id="rId5"/>
    <p:sldId id="272" r:id="rId6"/>
    <p:sldId id="276" r:id="rId7"/>
    <p:sldId id="287" r:id="rId8"/>
    <p:sldId id="258" r:id="rId9"/>
    <p:sldId id="273" r:id="rId10"/>
    <p:sldId id="275" r:id="rId11"/>
    <p:sldId id="288" r:id="rId12"/>
    <p:sldId id="261" r:id="rId13"/>
    <p:sldId id="271" r:id="rId14"/>
    <p:sldId id="274" r:id="rId15"/>
    <p:sldId id="280" r:id="rId16"/>
    <p:sldId id="294" r:id="rId17"/>
    <p:sldId id="296" r:id="rId18"/>
    <p:sldId id="262" r:id="rId19"/>
    <p:sldId id="265" r:id="rId20"/>
    <p:sldId id="295" r:id="rId21"/>
    <p:sldId id="259" r:id="rId22"/>
    <p:sldId id="285" r:id="rId23"/>
    <p:sldId id="283" r:id="rId24"/>
    <p:sldId id="299" r:id="rId25"/>
    <p:sldId id="292" r:id="rId26"/>
    <p:sldId id="298" r:id="rId27"/>
    <p:sldId id="286" r:id="rId28"/>
    <p:sldId id="291" r:id="rId29"/>
    <p:sldId id="293" r:id="rId30"/>
    <p:sldId id="300" r:id="rId31"/>
    <p:sldId id="297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8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5F80C-5398-4607-8FB9-7E2F8F26666F}" type="datetimeFigureOut">
              <a:rPr lang="en-US" smtClean="0"/>
              <a:pPr/>
              <a:t>7/24/2016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2FEF-9722-42CB-B094-C442AC04542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DD0E64-CE9D-4C99-A67A-8FABC159F7FB}" type="datetimeFigureOut">
              <a:rPr lang="en-US" smtClean="0"/>
              <a:pPr/>
              <a:t>7/24/2016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B15F26-A754-42C8-918B-666E15019EF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572528" cy="8572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INTERESTING  CASE  OF PANCYTOPENIA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71670" y="4429132"/>
            <a:ext cx="7072330" cy="24288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         DR.N.ILAVARASI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                 POST GRADUATE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   MADURAI  MEDICAL COLLEGE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                      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7467600" cy="939784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       SYSTEMIC EXAMINATION</a:t>
            </a:r>
            <a:endParaRPr lang="en-IN" b="1" dirty="0" smtClean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en-US" dirty="0" smtClean="0"/>
              <a:t>CVS: </a:t>
            </a:r>
          </a:p>
          <a:p>
            <a:pPr>
              <a:buNone/>
            </a:pPr>
            <a:r>
              <a:rPr lang="en-US" dirty="0" smtClean="0"/>
              <a:t>          S1S2 +</a:t>
            </a:r>
          </a:p>
          <a:p>
            <a:pPr>
              <a:buNone/>
            </a:pPr>
            <a:r>
              <a:rPr lang="en-US" dirty="0" smtClean="0"/>
              <a:t>          Soft systolic haemic murmur +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r>
              <a:rPr lang="en-US" dirty="0" smtClean="0"/>
              <a:t> RS		: NVBS heard</a:t>
            </a:r>
          </a:p>
          <a:p>
            <a:r>
              <a:rPr lang="en-US" dirty="0" smtClean="0"/>
              <a:t>P/A		: Soft, no organomegaly</a:t>
            </a:r>
          </a:p>
          <a:p>
            <a:r>
              <a:rPr lang="en-US" dirty="0" smtClean="0"/>
              <a:t>CNS	: NFND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PROVISIONAL DIAGNOSIS</a:t>
            </a:r>
            <a:endParaRPr lang="en-IN" sz="32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1.  SHORT STATURE WITH SKELETAL</a:t>
            </a:r>
          </a:p>
          <a:p>
            <a:pPr marL="457200" indent="-457200">
              <a:buNone/>
            </a:pPr>
            <a:r>
              <a:rPr lang="en-US" dirty="0" smtClean="0"/>
              <a:t>     ABNORMALITIES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2.  ANEMIA FOR EVALUATION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7924800" cy="928694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  INVESTIGATIONS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lvl="0">
              <a:tabLst>
                <a:tab pos="3768725" algn="l"/>
              </a:tabLst>
            </a:pPr>
            <a:r>
              <a:rPr lang="en-US" dirty="0" smtClean="0"/>
              <a:t>RBS                        	 : 109</a:t>
            </a:r>
          </a:p>
          <a:p>
            <a:pPr lvl="0"/>
            <a:r>
              <a:rPr lang="en-US" dirty="0" smtClean="0"/>
              <a:t>RFT                                   : U-18,Cr-0.8</a:t>
            </a:r>
            <a:endParaRPr lang="en-IN" dirty="0" smtClean="0"/>
          </a:p>
          <a:p>
            <a:pPr lvl="0"/>
            <a:r>
              <a:rPr lang="en-US" dirty="0" smtClean="0"/>
              <a:t>ELECTROLYTES            : NORMAL</a:t>
            </a:r>
            <a:endParaRPr lang="en-IN" dirty="0" smtClean="0"/>
          </a:p>
          <a:p>
            <a:r>
              <a:rPr lang="en-US" dirty="0" smtClean="0"/>
              <a:t>LFT                               	  : NORMAL</a:t>
            </a:r>
          </a:p>
          <a:p>
            <a:pPr>
              <a:tabLst>
                <a:tab pos="3768725" algn="l"/>
              </a:tabLst>
            </a:pPr>
            <a:r>
              <a:rPr lang="en-US" dirty="0" smtClean="0"/>
              <a:t>Urine routine    	 : Normal</a:t>
            </a:r>
          </a:p>
          <a:p>
            <a:pPr>
              <a:tabLst>
                <a:tab pos="3768725" algn="l"/>
              </a:tabLst>
            </a:pPr>
            <a:r>
              <a:rPr lang="en-US" dirty="0" smtClean="0"/>
              <a:t>Blood grouping                 : O +</a:t>
            </a:r>
            <a:r>
              <a:rPr lang="en-US" dirty="0" err="1" smtClean="0"/>
              <a:t>ve</a:t>
            </a:r>
            <a:endParaRPr lang="en-US" dirty="0" smtClean="0"/>
          </a:p>
          <a:p>
            <a:pPr>
              <a:tabLst>
                <a:tab pos="3673475" algn="l"/>
              </a:tabLst>
            </a:pPr>
            <a:r>
              <a:rPr lang="en-US" dirty="0" smtClean="0"/>
              <a:t>ECG                        	  : Normal</a:t>
            </a:r>
          </a:p>
          <a:p>
            <a:pPr>
              <a:tabLst>
                <a:tab pos="3673475" algn="l"/>
              </a:tabLst>
            </a:pPr>
            <a:r>
              <a:rPr lang="en-US" dirty="0" smtClean="0"/>
              <a:t>Lipid profile                      : Normal</a:t>
            </a:r>
          </a:p>
          <a:p>
            <a:pPr lvl="0"/>
            <a:r>
              <a:rPr lang="en-US" dirty="0" smtClean="0"/>
              <a:t>USG ABDOMEN&amp;</a:t>
            </a:r>
          </a:p>
          <a:p>
            <a:pPr lvl="0">
              <a:buNone/>
            </a:pPr>
            <a:r>
              <a:rPr lang="en-US" dirty="0" smtClean="0"/>
              <a:t>    PELVIS                            : NORMAL STUDY</a:t>
            </a:r>
          </a:p>
          <a:p>
            <a:pPr>
              <a:buNone/>
              <a:tabLst>
                <a:tab pos="3768725" algn="l"/>
              </a:tabLst>
            </a:pPr>
            <a:endParaRPr lang="en-US" dirty="0" smtClean="0"/>
          </a:p>
          <a:p>
            <a:r>
              <a:rPr lang="en-US" dirty="0" smtClean="0"/>
              <a:t>CXR                                    :Normal study</a:t>
            </a:r>
          </a:p>
          <a:p>
            <a:pPr>
              <a:buNone/>
            </a:pPr>
            <a:endParaRPr lang="en-IN" dirty="0" smtClean="0"/>
          </a:p>
          <a:p>
            <a:pPr lvl="0"/>
            <a:endParaRPr lang="en-IN" dirty="0" smtClean="0"/>
          </a:p>
          <a:p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3286116" y="5000636"/>
            <a:ext cx="188595" cy="714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INVESTIGATIONS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COMPLETE HEMOGRAM</a:t>
            </a: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tabLst>
                <a:tab pos="3043238" algn="l"/>
              </a:tabLst>
            </a:pPr>
            <a:r>
              <a:rPr lang="en-US" dirty="0" err="1" smtClean="0"/>
              <a:t>Hb</a:t>
            </a:r>
            <a:r>
              <a:rPr lang="en-US" dirty="0" smtClean="0"/>
              <a:t>                           	:</a:t>
            </a:r>
            <a:r>
              <a:rPr lang="en-US" dirty="0" smtClean="0">
                <a:solidFill>
                  <a:srgbClr val="FF0000"/>
                </a:solidFill>
              </a:rPr>
              <a:t>5.9</a:t>
            </a:r>
            <a:r>
              <a:rPr lang="en-US" dirty="0" smtClean="0"/>
              <a:t>gms </a:t>
            </a:r>
          </a:p>
          <a:p>
            <a:pPr>
              <a:tabLst>
                <a:tab pos="3043238" algn="l"/>
              </a:tabLst>
            </a:pPr>
            <a:r>
              <a:rPr lang="en-US" dirty="0" smtClean="0"/>
              <a:t>TC                           	</a:t>
            </a:r>
            <a:r>
              <a:rPr lang="en-US" dirty="0" smtClean="0">
                <a:solidFill>
                  <a:srgbClr val="FF0000"/>
                </a:solidFill>
              </a:rPr>
              <a:t>:1600</a:t>
            </a:r>
          </a:p>
          <a:p>
            <a:pPr>
              <a:tabLst>
                <a:tab pos="3043238" algn="l"/>
              </a:tabLst>
            </a:pPr>
            <a:r>
              <a:rPr lang="en-US" dirty="0" smtClean="0"/>
              <a:t>Platelet                   	:</a:t>
            </a:r>
            <a:r>
              <a:rPr lang="en-US" dirty="0" smtClean="0">
                <a:solidFill>
                  <a:srgbClr val="FF0000"/>
                </a:solidFill>
              </a:rPr>
              <a:t>3000</a:t>
            </a:r>
          </a:p>
          <a:p>
            <a:pPr algn="just">
              <a:tabLst>
                <a:tab pos="3043238" algn="l"/>
              </a:tabLst>
            </a:pPr>
            <a:r>
              <a:rPr lang="en-US" dirty="0" smtClean="0"/>
              <a:t>ESR                         	:95mm/hr.</a:t>
            </a:r>
          </a:p>
          <a:p>
            <a:pPr>
              <a:tabLst>
                <a:tab pos="3043238" algn="l"/>
              </a:tabLst>
            </a:pPr>
            <a:r>
              <a:rPr lang="en-US" dirty="0" smtClean="0"/>
              <a:t>PCV                        	:18.8%</a:t>
            </a:r>
          </a:p>
          <a:p>
            <a:pPr>
              <a:tabLst>
                <a:tab pos="3043238" algn="l"/>
              </a:tabLst>
            </a:pPr>
            <a:r>
              <a:rPr lang="en-US" dirty="0" smtClean="0"/>
              <a:t>BT&amp;CT                   	:NORMAL</a:t>
            </a:r>
          </a:p>
          <a:p>
            <a:pPr>
              <a:tabLst>
                <a:tab pos="3043238" algn="l"/>
              </a:tabLst>
            </a:pPr>
            <a:r>
              <a:rPr lang="en-US" dirty="0" err="1" smtClean="0"/>
              <a:t>Reticulocyte</a:t>
            </a:r>
            <a:r>
              <a:rPr lang="en-US" dirty="0" smtClean="0"/>
              <a:t> count 	:</a:t>
            </a:r>
            <a:r>
              <a:rPr lang="en-US" dirty="0" smtClean="0">
                <a:solidFill>
                  <a:srgbClr val="FF0000"/>
                </a:solidFill>
              </a:rPr>
              <a:t>0.5%</a:t>
            </a:r>
          </a:p>
          <a:p>
            <a:pPr>
              <a:tabLst>
                <a:tab pos="3043238" algn="l"/>
              </a:tabLst>
            </a:pPr>
            <a:r>
              <a:rPr lang="en-US" dirty="0" err="1" smtClean="0"/>
              <a:t>C.reti</a:t>
            </a:r>
            <a:r>
              <a:rPr lang="en-US" dirty="0" smtClean="0"/>
              <a:t> count             </a:t>
            </a:r>
            <a:r>
              <a:rPr lang="en-US" dirty="0" smtClean="0">
                <a:solidFill>
                  <a:srgbClr val="FF0000"/>
                </a:solidFill>
              </a:rPr>
              <a:t>:0.25%</a:t>
            </a:r>
          </a:p>
          <a:p>
            <a:pPr>
              <a:tabLst>
                <a:tab pos="3043238" algn="l"/>
              </a:tabLst>
            </a:pPr>
            <a:r>
              <a:rPr lang="en-US" dirty="0" smtClean="0"/>
              <a:t>ANC</a:t>
            </a:r>
            <a:r>
              <a:rPr lang="en-US" dirty="0" smtClean="0">
                <a:solidFill>
                  <a:srgbClr val="FF0000"/>
                </a:solidFill>
              </a:rPr>
              <a:t>                         :976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chemeClr val="accent3"/>
                </a:solidFill>
              </a:rPr>
              <a:t>INVESTIGATIONS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6867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PERIPHERAL SMEAR</a:t>
            </a:r>
          </a:p>
          <a:p>
            <a:r>
              <a:rPr lang="en-US" dirty="0" smtClean="0"/>
              <a:t>RBC; Anisopoikilocytosis,they show hypo chromic micro cytosis ,some of them show normo cytic normo chromic , few elongated cells seen.</a:t>
            </a:r>
          </a:p>
          <a:p>
            <a:r>
              <a:rPr lang="en-US" dirty="0" smtClean="0"/>
              <a:t>WBC; Count slightly diminished.</a:t>
            </a:r>
          </a:p>
          <a:p>
            <a:r>
              <a:rPr lang="en-US" dirty="0" smtClean="0"/>
              <a:t>Neutrophil -61%</a:t>
            </a:r>
          </a:p>
          <a:p>
            <a:pPr>
              <a:buNone/>
            </a:pPr>
            <a:r>
              <a:rPr lang="en-US" dirty="0" smtClean="0"/>
              <a:t>    Lymphocytes -38%</a:t>
            </a:r>
          </a:p>
          <a:p>
            <a:r>
              <a:rPr lang="en-US" dirty="0" smtClean="0"/>
              <a:t>Monocyte  - 1%</a:t>
            </a:r>
          </a:p>
          <a:p>
            <a:r>
              <a:rPr lang="en-US" dirty="0" smtClean="0"/>
              <a:t>Platelets     -3000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IMPRESSION: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PANCYTOPENIA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chemeClr val="accent3"/>
                </a:solidFill>
              </a:rPr>
              <a:t>INVESTIGATIONS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Repeat values showed</a:t>
            </a:r>
          </a:p>
          <a:p>
            <a:pPr>
              <a:buNone/>
            </a:pPr>
            <a:r>
              <a:rPr lang="en-US" dirty="0" smtClean="0"/>
              <a:t>   Hb;6.8 gms, TC ;2300,platelet-17,000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REPEAT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3000" b="1" cap="sm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peripheral </a:t>
            </a:r>
            <a:r>
              <a:rPr lang="en-US" b="1" cap="sm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SMEAR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showed: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Marked  hypo chromic micro cytic anemia with thrombocytopenia.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WBC count ;normal.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BONE MARROW ASPIRATION</a:t>
            </a:r>
          </a:p>
          <a:p>
            <a:pPr>
              <a:buNone/>
            </a:pPr>
            <a:r>
              <a:rPr lang="en-US" dirty="0" smtClean="0"/>
              <a:t>    Markedly diluted with peripheral blood .</a:t>
            </a:r>
          </a:p>
          <a:p>
            <a:pPr>
              <a:buNone/>
            </a:pPr>
            <a:r>
              <a:rPr lang="en-US" dirty="0" smtClean="0"/>
              <a:t>    Marrow  particles not seen.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IMPRESSION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ANEMIA WITH THROMBOCYTOPENIA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710518" cy="868346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RAY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–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BOTH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HANDS</a:t>
            </a:r>
            <a:endParaRPr lang="en-IN" b="1" dirty="0">
              <a:solidFill>
                <a:schemeClr val="accent3"/>
              </a:solidFill>
            </a:endParaRPr>
          </a:p>
        </p:txBody>
      </p:sp>
      <p:pic>
        <p:nvPicPr>
          <p:cNvPr id="7" name="Picture 2" descr="C:\Users\SONY\Desktop\F.X RAY\P_20160719_143316.jpg"/>
          <p:cNvPicPr>
            <a:picLocks noChangeAspect="1" noChangeArrowheads="1"/>
          </p:cNvPicPr>
          <p:nvPr/>
        </p:nvPicPr>
        <p:blipFill>
          <a:blip r:embed="rId2" cstate="print"/>
          <a:srcRect l="35969" r="25765"/>
          <a:stretch>
            <a:fillRect/>
          </a:stretch>
        </p:blipFill>
        <p:spPr bwMode="auto">
          <a:xfrm>
            <a:off x="4214810" y="1142984"/>
            <a:ext cx="4429156" cy="571501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8334" r="21666" b="7065"/>
          <a:stretch>
            <a:fillRect/>
          </a:stretch>
        </p:blipFill>
        <p:spPr bwMode="auto">
          <a:xfrm>
            <a:off x="214282" y="1142984"/>
            <a:ext cx="392909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RAY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REPORT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Right: </a:t>
            </a:r>
          </a:p>
          <a:p>
            <a:pPr lvl="1"/>
            <a:r>
              <a:rPr lang="en-US" dirty="0" smtClean="0"/>
              <a:t>Thumb </a:t>
            </a:r>
            <a:r>
              <a:rPr lang="en-US" dirty="0" smtClean="0">
                <a:solidFill>
                  <a:srgbClr val="FF0000"/>
                </a:solidFill>
              </a:rPr>
              <a:t>hypo plastic</a:t>
            </a:r>
          </a:p>
          <a:p>
            <a:pPr lvl="1"/>
            <a:r>
              <a:rPr lang="en-US" dirty="0" smtClean="0"/>
              <a:t>Bone, joints normal </a:t>
            </a:r>
          </a:p>
          <a:p>
            <a:endParaRPr lang="en-US" dirty="0" smtClean="0"/>
          </a:p>
          <a:p>
            <a:r>
              <a:rPr lang="en-US" dirty="0" smtClean="0"/>
              <a:t>Left:</a:t>
            </a:r>
          </a:p>
          <a:p>
            <a:pPr lvl="1"/>
            <a:r>
              <a:rPr lang="en-US" dirty="0" smtClean="0"/>
              <a:t>Thumb appears normal</a:t>
            </a:r>
          </a:p>
          <a:p>
            <a:pPr lvl="1"/>
            <a:r>
              <a:rPr lang="en-US" dirty="0" smtClean="0"/>
              <a:t>Hand with joint &amp; soft tissue normal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 EVALUATION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7643866" cy="5857916"/>
          </a:xfrm>
        </p:spPr>
        <p:txBody>
          <a:bodyPr>
            <a:noAutofit/>
          </a:bodyPr>
          <a:lstStyle/>
          <a:p>
            <a:pPr marL="273050" indent="-2730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  <a:tabLst>
                <a:tab pos="4303713" algn="l"/>
              </a:tabLst>
            </a:pPr>
            <a:r>
              <a:rPr lang="en-US" b="1" dirty="0" smtClean="0"/>
              <a:t> 2D echo                             :Normal</a:t>
            </a:r>
          </a:p>
          <a:p>
            <a:pPr>
              <a:buFont typeface="Wingdings" pitchFamily="2" charset="2"/>
              <a:buChar char="Ø"/>
              <a:tabLst>
                <a:tab pos="3673475" algn="l"/>
                <a:tab pos="4303713" algn="l"/>
              </a:tabLst>
            </a:pPr>
            <a:r>
              <a:rPr lang="en-US" b="1" dirty="0" smtClean="0"/>
              <a:t>OGD                    	     :Normal</a:t>
            </a:r>
          </a:p>
          <a:p>
            <a:pPr>
              <a:buFont typeface="Wingdings" pitchFamily="2" charset="2"/>
              <a:buChar char="Ø"/>
              <a:tabLst>
                <a:tab pos="4303713" algn="l"/>
              </a:tabLst>
            </a:pPr>
            <a:r>
              <a:rPr lang="en-US" b="1" dirty="0" smtClean="0"/>
              <a:t>Fundus                              :Pale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TFT	 	                :</a:t>
            </a:r>
            <a:r>
              <a:rPr lang="en-US" b="1" dirty="0" smtClean="0">
                <a:solidFill>
                  <a:srgbClr val="FF0000"/>
                </a:solidFill>
              </a:rPr>
              <a:t>Hypo thyroid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Audiogram                        :Normal</a:t>
            </a:r>
          </a:p>
          <a:p>
            <a:pPr>
              <a:buFont typeface="Wingdings" pitchFamily="2" charset="2"/>
              <a:buChar char="Ø"/>
              <a:tabLst>
                <a:tab pos="4210050" algn="l"/>
              </a:tabLst>
            </a:pPr>
            <a:r>
              <a:rPr lang="en-US" b="1" dirty="0" smtClean="0"/>
              <a:t>Screening x rays              :Normal </a:t>
            </a:r>
          </a:p>
          <a:p>
            <a:pPr>
              <a:buFont typeface="Wingdings" pitchFamily="2" charset="2"/>
              <a:buChar char="Ø"/>
              <a:tabLst>
                <a:tab pos="41306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ANA                                      :Negative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VIRAL MARKERS:</a:t>
            </a:r>
          </a:p>
          <a:p>
            <a:pPr>
              <a:buNone/>
              <a:tabLst>
                <a:tab pos="4130675" algn="l"/>
              </a:tabLst>
            </a:pPr>
            <a:r>
              <a:rPr lang="en-US" dirty="0" smtClean="0"/>
              <a:t>    </a:t>
            </a:r>
            <a:r>
              <a:rPr lang="en-US" b="1" dirty="0" smtClean="0"/>
              <a:t>1.HIV                                 :Negative</a:t>
            </a:r>
          </a:p>
          <a:p>
            <a:pPr>
              <a:buNone/>
            </a:pPr>
            <a:r>
              <a:rPr lang="en-US" b="1" dirty="0" smtClean="0"/>
              <a:t>    2.HBsAg                            :Negative </a:t>
            </a:r>
          </a:p>
          <a:p>
            <a:pPr>
              <a:buNone/>
              <a:tabLst>
                <a:tab pos="4130675" algn="l"/>
              </a:tabLst>
            </a:pPr>
            <a:r>
              <a:rPr lang="en-US" b="1" dirty="0" smtClean="0"/>
              <a:t>    3.HCV                                :Negative</a:t>
            </a:r>
          </a:p>
          <a:p>
            <a:pPr>
              <a:buFont typeface="Wingdings" pitchFamily="2" charset="2"/>
              <a:buChar char="Ø"/>
              <a:tabLst>
                <a:tab pos="4210050" algn="l"/>
              </a:tabLst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240"/>
            <a:ext cx="7467600" cy="8483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EXPERT OPINION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?APLASTIC ANEMIA</a:t>
            </a:r>
          </a:p>
          <a:p>
            <a:pPr>
              <a:buNone/>
            </a:pPr>
            <a:r>
              <a:rPr lang="en-US" dirty="0" smtClean="0"/>
              <a:t>      BMA: Inconclusive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SUGGESTED</a:t>
            </a:r>
          </a:p>
          <a:p>
            <a:pPr>
              <a:buNone/>
            </a:pPr>
            <a:r>
              <a:rPr lang="en-US" dirty="0" smtClean="0"/>
              <a:t>      1.Repeat BMA</a:t>
            </a:r>
          </a:p>
          <a:p>
            <a:pPr>
              <a:buNone/>
            </a:pPr>
            <a:r>
              <a:rPr lang="en-US" dirty="0" smtClean="0"/>
              <a:t>      2.Bone marrow biopsy</a:t>
            </a:r>
          </a:p>
          <a:p>
            <a:pPr>
              <a:buNone/>
            </a:pPr>
            <a:r>
              <a:rPr lang="en-US" dirty="0" smtClean="0"/>
              <a:t>      3.Cytogenetic studies</a:t>
            </a:r>
          </a:p>
          <a:p>
            <a:pPr>
              <a:buNone/>
            </a:pPr>
            <a:r>
              <a:rPr lang="en-US" dirty="0" smtClean="0"/>
              <a:t>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26 yrs old female admitted with </a:t>
            </a:r>
          </a:p>
          <a:p>
            <a:r>
              <a:rPr lang="en-US" dirty="0" smtClean="0"/>
              <a:t>Loss of appetite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fatiguability</a:t>
            </a:r>
            <a:r>
              <a:rPr lang="en-US" dirty="0" smtClean="0"/>
              <a:t>              1 year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Bleeding PV &amp;</a:t>
            </a:r>
          </a:p>
          <a:p>
            <a:r>
              <a:rPr lang="en-US" dirty="0" smtClean="0"/>
              <a:t>Lower abdominal pain  	   10 days.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7" name="Right Brace 6"/>
          <p:cNvSpPr/>
          <p:nvPr/>
        </p:nvSpPr>
        <p:spPr>
          <a:xfrm>
            <a:off x="4071934" y="2214554"/>
            <a:ext cx="285752" cy="10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ight Brace 7"/>
          <p:cNvSpPr/>
          <p:nvPr/>
        </p:nvSpPr>
        <p:spPr>
          <a:xfrm>
            <a:off x="4071934" y="3500438"/>
            <a:ext cx="285752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0034" y="427038"/>
            <a:ext cx="7577166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cap="small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HISTORY</a:t>
            </a:r>
            <a:endParaRPr lang="en-IN" sz="3000" b="1" cap="small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3074" name="Picture 2" descr="I:\aplastic bone pic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890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FATTY  MARROW  </a:t>
            </a:r>
          </a:p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WITH  MYELOID  AND  ERYTHROID  SERIES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424634" cy="79690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BONE MARROW BIOPSY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6632" b="28542"/>
          <a:stretch>
            <a:fillRect/>
          </a:stretch>
        </p:blipFill>
        <p:spPr bwMode="auto">
          <a:xfrm>
            <a:off x="0" y="1571613"/>
            <a:ext cx="9144000" cy="5286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CYTOGENETIC STUDIES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CHROMOSOMAL BREAKAGE ANALYSIS </a:t>
            </a:r>
          </a:p>
          <a:p>
            <a:pPr>
              <a:buNone/>
            </a:pPr>
            <a:r>
              <a:rPr lang="en-US" dirty="0" smtClean="0"/>
              <a:t>    done at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CHRISTIAN MEDICAL COLLEGE. VELLORE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/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710518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CHROMOSOMAL BREAKAGE</a:t>
            </a:r>
            <a:endParaRPr lang="en-IN" b="1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                     OUR PATIENT ‘S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      Chromosome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Breakage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Analysis 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29618" cy="11430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OUR PATIENT ‘S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Chromosome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Breakage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Analysis </a:t>
            </a:r>
            <a:endParaRPr lang="en-IN" b="1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Analysis report</a:t>
            </a:r>
            <a:endParaRPr lang="en-IN" sz="36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715436" cy="59293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DISCHARGE ADVICE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of  </a:t>
            </a:r>
            <a:r>
              <a:rPr lang="en-US" b="1" dirty="0" smtClean="0">
                <a:solidFill>
                  <a:srgbClr val="FF0000"/>
                </a:solidFill>
              </a:rPr>
              <a:t>FANCONI`S ANEMIA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ADVISED: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1.C.DANAZOL.200 mg 1-0-1</a:t>
            </a:r>
          </a:p>
          <a:p>
            <a:pPr>
              <a:buNone/>
            </a:pPr>
            <a:r>
              <a:rPr lang="en-US" dirty="0" smtClean="0"/>
              <a:t>        2.T. FOLIC ACID 1-0-1</a:t>
            </a:r>
          </a:p>
          <a:p>
            <a:pPr>
              <a:buNone/>
            </a:pPr>
            <a:r>
              <a:rPr lang="en-US" dirty="0" smtClean="0"/>
              <a:t>        3.T. BC 1-0-1</a:t>
            </a:r>
          </a:p>
          <a:p>
            <a:pPr>
              <a:buNone/>
            </a:pPr>
            <a:r>
              <a:rPr lang="en-US" dirty="0" smtClean="0"/>
              <a:t>        4.T. FS  1-0-1</a:t>
            </a:r>
          </a:p>
          <a:p>
            <a:pPr>
              <a:buNone/>
            </a:pPr>
            <a:r>
              <a:rPr lang="en-US" dirty="0" smtClean="0"/>
              <a:t>       Genetic </a:t>
            </a:r>
            <a:r>
              <a:rPr lang="en-US" dirty="0" err="1" smtClean="0"/>
              <a:t>counselling</a:t>
            </a:r>
            <a:r>
              <a:rPr lang="en-US" dirty="0" smtClean="0"/>
              <a:t> given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DIAGNOSIS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1.Short stature</a:t>
            </a:r>
          </a:p>
          <a:p>
            <a:r>
              <a:rPr lang="en-US" dirty="0" smtClean="0"/>
              <a:t>2.Hypo plastic thumb</a:t>
            </a:r>
          </a:p>
          <a:p>
            <a:r>
              <a:rPr lang="en-US" dirty="0" smtClean="0"/>
              <a:t>3.Hyper pigmented lesions</a:t>
            </a:r>
          </a:p>
          <a:p>
            <a:r>
              <a:rPr lang="en-US" dirty="0" smtClean="0"/>
              <a:t>4.Pancytopenia/</a:t>
            </a:r>
            <a:r>
              <a:rPr lang="en-US" dirty="0" err="1" smtClean="0"/>
              <a:t>Aplastic</a:t>
            </a:r>
            <a:r>
              <a:rPr lang="en-US" dirty="0" smtClean="0"/>
              <a:t> anemia</a:t>
            </a:r>
          </a:p>
          <a:p>
            <a:r>
              <a:rPr lang="en-US" dirty="0" smtClean="0"/>
              <a:t>5.Chromosomes sensitive to </a:t>
            </a:r>
            <a:r>
              <a:rPr lang="en-US" b="1" dirty="0" smtClean="0">
                <a:solidFill>
                  <a:srgbClr val="FF0000"/>
                </a:solidFill>
              </a:rPr>
              <a:t>MITOMYCIN C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FINAL DIAGNOSIS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1. FANCONI’S ANEMIA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2. HYPOTHYROIDISM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chemeClr val="accent3"/>
                </a:solidFill>
              </a:rPr>
              <a:t>AIM OF PRESENTATION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Rare case.</a:t>
            </a:r>
          </a:p>
          <a:p>
            <a:r>
              <a:rPr lang="en-US" dirty="0" smtClean="0"/>
              <a:t>Rare in ADULTS</a:t>
            </a:r>
          </a:p>
          <a:p>
            <a:r>
              <a:rPr lang="en-US" dirty="0" smtClean="0"/>
              <a:t>Incidence 1 in 3,60,000 individuals</a:t>
            </a:r>
          </a:p>
          <a:p>
            <a:r>
              <a:rPr lang="en-US" dirty="0" smtClean="0"/>
              <a:t>Treatment is different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FUTURE PLAN:</a:t>
            </a:r>
          </a:p>
          <a:p>
            <a:r>
              <a:rPr lang="en-US" dirty="0" smtClean="0"/>
              <a:t>Bone marrow transplantation at JIPMER.</a:t>
            </a:r>
          </a:p>
          <a:p>
            <a:r>
              <a:rPr lang="en-US" dirty="0" smtClean="0"/>
              <a:t>Family screening.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HISTORY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PAST HISTORY</a:t>
            </a:r>
            <a:r>
              <a:rPr lang="en-US" dirty="0" smtClean="0"/>
              <a:t>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Repeated blood transfusions- </a:t>
            </a:r>
            <a:r>
              <a:rPr lang="en-US" dirty="0" smtClean="0"/>
              <a:t>GRH past 2 yrs</a:t>
            </a:r>
          </a:p>
          <a:p>
            <a:r>
              <a:rPr lang="en-US" dirty="0" smtClean="0"/>
              <a:t>Not a k/c/o T2DM/SHT/BA/Seizures/Jaundice</a:t>
            </a:r>
          </a:p>
          <a:p>
            <a:r>
              <a:rPr lang="en-US" dirty="0" smtClean="0"/>
              <a:t>No h/o previous surgeries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MENSTRUAL HISTORY</a:t>
            </a:r>
          </a:p>
          <a:p>
            <a:r>
              <a:rPr lang="en-US" dirty="0" smtClean="0"/>
              <a:t>Menarche -13 yrs of age, regular cycle 5/28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  REFERENCE ARTICLE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The concept and practice of </a:t>
            </a:r>
            <a:r>
              <a:rPr lang="en-IN" dirty="0" err="1" smtClean="0">
                <a:solidFill>
                  <a:srgbClr val="FF0000"/>
                </a:solidFill>
              </a:rPr>
              <a:t>Fanconi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Anemia</a:t>
            </a:r>
            <a:r>
              <a:rPr lang="en-IN" dirty="0" smtClean="0">
                <a:solidFill>
                  <a:srgbClr val="FF0000"/>
                </a:solidFill>
              </a:rPr>
              <a:t>: from the clinical bedside to the laboratory bench</a:t>
            </a:r>
            <a:r>
              <a:rPr lang="en-IN" dirty="0" smtClean="0"/>
              <a:t>:</a:t>
            </a:r>
          </a:p>
          <a:p>
            <a:r>
              <a:rPr lang="en-IN" dirty="0" smtClean="0"/>
              <a:t>From  Western Sydney Genomics, Western Sydney Genetic Program, The Children’s Hospital at </a:t>
            </a:r>
            <a:r>
              <a:rPr lang="en-IN" dirty="0" err="1" smtClean="0"/>
              <a:t>Westmead</a:t>
            </a:r>
            <a:r>
              <a:rPr lang="en-IN" dirty="0" smtClean="0"/>
              <a:t>, NSW, Australia</a:t>
            </a:r>
          </a:p>
          <a:p>
            <a:r>
              <a:rPr lang="en-IN" i="1" dirty="0" smtClean="0"/>
              <a:t>Correspondence to: Dr Zhan-He Wu. Western Sydney Genomics, Western Genetic Program, NSW, 2145, Australia. Email: zhan.wu@health.nsw.gov.au.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Carry home message</a:t>
            </a:r>
            <a:endParaRPr lang="en-IN" sz="36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1.Short stature</a:t>
            </a:r>
          </a:p>
          <a:p>
            <a:r>
              <a:rPr lang="en-US" dirty="0" smtClean="0"/>
              <a:t>2.Hypo plastic thumb</a:t>
            </a:r>
          </a:p>
          <a:p>
            <a:r>
              <a:rPr lang="en-US" dirty="0" smtClean="0"/>
              <a:t>3.Hyper pigmentation</a:t>
            </a:r>
          </a:p>
          <a:p>
            <a:r>
              <a:rPr lang="en-US" dirty="0" smtClean="0"/>
              <a:t>4.Pancytopenia/</a:t>
            </a:r>
            <a:r>
              <a:rPr lang="en-US" dirty="0" err="1" smtClean="0"/>
              <a:t>Aplastic</a:t>
            </a:r>
            <a:r>
              <a:rPr lang="en-US" dirty="0" smtClean="0"/>
              <a:t> anemia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Think of    </a:t>
            </a:r>
            <a:r>
              <a:rPr lang="en-US" dirty="0" smtClean="0">
                <a:solidFill>
                  <a:srgbClr val="FF0000"/>
                </a:solidFill>
              </a:rPr>
              <a:t>FANCONI`S ANEMIA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discussion</a:t>
            </a:r>
            <a:endParaRPr lang="en-IN" sz="36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Defective DNA repair </a:t>
            </a:r>
          </a:p>
          <a:p>
            <a:r>
              <a:rPr lang="en-US" dirty="0" smtClean="0"/>
              <a:t>AR disorder; except FANCB- XR</a:t>
            </a:r>
          </a:p>
          <a:p>
            <a:r>
              <a:rPr lang="en-US" dirty="0" smtClean="0"/>
              <a:t>15 genes </a:t>
            </a:r>
            <a:r>
              <a:rPr lang="en-US" dirty="0" err="1" smtClean="0"/>
              <a:t>responsible.FANCA</a:t>
            </a:r>
            <a:r>
              <a:rPr lang="en-US" dirty="0" smtClean="0"/>
              <a:t> most common </a:t>
            </a:r>
          </a:p>
          <a:p>
            <a:r>
              <a:rPr lang="en-US" dirty="0" smtClean="0"/>
              <a:t>Cause of death – Bone marrow failure</a:t>
            </a:r>
          </a:p>
          <a:p>
            <a:r>
              <a:rPr lang="en-US" dirty="0" smtClean="0"/>
              <a:t>Male : Female ; 1:1</a:t>
            </a:r>
          </a:p>
          <a:p>
            <a:r>
              <a:rPr lang="en-US" dirty="0" err="1" smtClean="0"/>
              <a:t>Squmous</a:t>
            </a:r>
            <a:r>
              <a:rPr lang="en-US" dirty="0" smtClean="0"/>
              <a:t> cell CA commonest malignancy</a:t>
            </a:r>
          </a:p>
          <a:p>
            <a:r>
              <a:rPr lang="en-US" dirty="0" smtClean="0"/>
              <a:t>Diagnosis : Physical , marrow failure, MDS or AML in an atypical 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Chromosomal fragility in T-lymphocytes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gold standard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HSCT treatment of choice.</a:t>
            </a:r>
            <a:r>
              <a:rPr lang="en-US" dirty="0" smtClean="0"/>
              <a:t>ATG or cyclosporine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PERSONAL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HISTORY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Unmarried. Studied up to 12 th std.</a:t>
            </a:r>
          </a:p>
          <a:p>
            <a:pPr>
              <a:buNone/>
            </a:pPr>
            <a:r>
              <a:rPr lang="en-US" dirty="0" smtClean="0"/>
              <a:t>    Developmental mile stones normal</a:t>
            </a:r>
          </a:p>
          <a:p>
            <a:pPr>
              <a:buNone/>
            </a:pPr>
            <a:r>
              <a:rPr lang="en-US" dirty="0" smtClean="0"/>
              <a:t>    Sleep &amp; appetite normal</a:t>
            </a:r>
          </a:p>
          <a:p>
            <a:pPr>
              <a:buNone/>
            </a:pPr>
            <a:r>
              <a:rPr lang="en-US" dirty="0" smtClean="0"/>
              <a:t>    Bladder &amp; bowel habits normal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FAMILY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HISTORY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72547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   history</a:t>
            </a:r>
            <a:endParaRPr lang="en-IN" sz="3600" b="1" dirty="0">
              <a:solidFill>
                <a:schemeClr val="accent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158" y="0"/>
            <a:ext cx="7720042" cy="121442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3000" b="1" cap="small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14546" y="4500570"/>
            <a:ext cx="2928958" cy="1818199"/>
            <a:chOff x="2000232" y="2968123"/>
            <a:chExt cx="2928958" cy="1818199"/>
          </a:xfrm>
        </p:grpSpPr>
        <p:sp>
          <p:nvSpPr>
            <p:cNvPr id="7" name="Rectangle 6"/>
            <p:cNvSpPr/>
            <p:nvPr/>
          </p:nvSpPr>
          <p:spPr>
            <a:xfrm>
              <a:off x="2785716" y="3000372"/>
              <a:ext cx="500400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/>
            <p:cNvSpPr/>
            <p:nvPr/>
          </p:nvSpPr>
          <p:spPr>
            <a:xfrm>
              <a:off x="3929058" y="2968123"/>
              <a:ext cx="571504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/>
            <p:cNvSpPr/>
            <p:nvPr/>
          </p:nvSpPr>
          <p:spPr>
            <a:xfrm>
              <a:off x="2214546" y="4071942"/>
              <a:ext cx="571504" cy="5715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>
              <a:off x="3357554" y="4071942"/>
              <a:ext cx="571504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>
              <a:off x="4357686" y="4071942"/>
              <a:ext cx="571504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Connector 11"/>
            <p:cNvCxnSpPr>
              <a:stCxn id="7" idx="3"/>
              <a:endCxn id="8" idx="2"/>
            </p:cNvCxnSpPr>
            <p:nvPr/>
          </p:nvCxnSpPr>
          <p:spPr>
            <a:xfrm>
              <a:off x="3286116" y="3250405"/>
              <a:ext cx="642942" cy="3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0"/>
            </p:cNvCxnSpPr>
            <p:nvPr/>
          </p:nvCxnSpPr>
          <p:spPr>
            <a:xfrm rot="5400000" flipH="1" flipV="1">
              <a:off x="2393141" y="396478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3536943" y="396478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4537075" y="396478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00298" y="3857628"/>
              <a:ext cx="2143140" cy="1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318911" y="3583297"/>
              <a:ext cx="648000" cy="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3"/>
            </p:cNvCxnSpPr>
            <p:nvPr/>
          </p:nvCxnSpPr>
          <p:spPr>
            <a:xfrm flipV="1">
              <a:off x="2000232" y="4559751"/>
              <a:ext cx="298009" cy="2265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7467600" cy="86834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   </a:t>
            </a:r>
            <a:r>
              <a:rPr lang="en-US" b="1" dirty="0" smtClean="0">
                <a:solidFill>
                  <a:schemeClr val="accent3"/>
                </a:solidFill>
              </a:rPr>
              <a:t>GENERAL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EXAMINATION</a:t>
            </a:r>
            <a:endParaRPr lang="en-IN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Short statured</a:t>
            </a:r>
          </a:p>
          <a:p>
            <a:r>
              <a:rPr lang="en-US" dirty="0" smtClean="0"/>
              <a:t>Conscious </a:t>
            </a:r>
          </a:p>
          <a:p>
            <a:r>
              <a:rPr lang="en-US" dirty="0" smtClean="0"/>
              <a:t>Oriented</a:t>
            </a:r>
          </a:p>
          <a:p>
            <a:r>
              <a:rPr lang="en-US" dirty="0" smtClean="0"/>
              <a:t>Moderately built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Severe pallor </a:t>
            </a:r>
            <a:r>
              <a:rPr lang="en-US" dirty="0" smtClean="0"/>
              <a:t>+</a:t>
            </a:r>
          </a:p>
          <a:p>
            <a:r>
              <a:rPr lang="en-US" dirty="0" smtClean="0"/>
              <a:t>No cyanosis</a:t>
            </a:r>
          </a:p>
          <a:p>
            <a:r>
              <a:rPr lang="en-US" dirty="0" smtClean="0"/>
              <a:t>No clubbing</a:t>
            </a:r>
          </a:p>
          <a:p>
            <a:r>
              <a:rPr lang="en-US" dirty="0" smtClean="0"/>
              <a:t>No significant lymphadenopathy</a:t>
            </a:r>
          </a:p>
          <a:p>
            <a:r>
              <a:rPr lang="en-US" dirty="0" smtClean="0"/>
              <a:t>Not icteric</a:t>
            </a:r>
          </a:p>
          <a:p>
            <a:r>
              <a:rPr lang="en-US" dirty="0" smtClean="0"/>
              <a:t>Not dyspneic</a:t>
            </a:r>
          </a:p>
          <a:p>
            <a:r>
              <a:rPr lang="en-US" dirty="0" smtClean="0"/>
              <a:t>No markers of TB or HIV</a:t>
            </a:r>
          </a:p>
          <a:p>
            <a:r>
              <a:rPr lang="en-US" dirty="0" smtClean="0"/>
              <a:t>NO NEURO CUTANEOUS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GENERAL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EXAMINATION</a:t>
            </a:r>
            <a:endParaRPr lang="en-IN" b="1" dirty="0" smtClean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Diffuse Hyper keratosis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Hyper pigmentation </a:t>
            </a:r>
            <a:r>
              <a:rPr lang="en-US" dirty="0" smtClean="0"/>
              <a:t>over knuckles &amp; tongue were present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Hypoplastic</a:t>
            </a:r>
            <a:r>
              <a:rPr lang="en-US" dirty="0" smtClean="0">
                <a:solidFill>
                  <a:srgbClr val="FF0000"/>
                </a:solidFill>
              </a:rPr>
              <a:t> Right Thumb +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428624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ONY\Desktop\ward cases\P_20160111_135945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-214338"/>
            <a:ext cx="4786314" cy="70723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flipV="1">
            <a:off x="2000232" y="857232"/>
            <a:ext cx="571504" cy="285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HYPO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PLASTIC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RIGHT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THUMB</a:t>
            </a:r>
            <a:endParaRPr lang="en-IN" b="1" dirty="0" smtClean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SONY\Desktop\ward cases\P_20160111_135958_HD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43074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ANTHROPOMETRY</a:t>
            </a:r>
            <a:endParaRPr lang="en-IN" b="1" dirty="0" smtClean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Height                    : </a:t>
            </a:r>
            <a:r>
              <a:rPr lang="en-US" dirty="0" smtClean="0">
                <a:solidFill>
                  <a:srgbClr val="FF0000"/>
                </a:solidFill>
              </a:rPr>
              <a:t>139</a:t>
            </a:r>
            <a:r>
              <a:rPr lang="en-US" dirty="0" smtClean="0"/>
              <a:t> cm</a:t>
            </a:r>
          </a:p>
          <a:p>
            <a:r>
              <a:rPr lang="en-US" dirty="0" smtClean="0"/>
              <a:t>Wt                           : 34 kg</a:t>
            </a:r>
          </a:p>
          <a:p>
            <a:r>
              <a:rPr lang="en-US" dirty="0" smtClean="0"/>
              <a:t>Height ;neck ratio  : normal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VITALS</a:t>
            </a:r>
          </a:p>
          <a:p>
            <a:r>
              <a:rPr lang="en-US" dirty="0" smtClean="0"/>
              <a:t>BP                           : 100/60 mmhg</a:t>
            </a:r>
          </a:p>
          <a:p>
            <a:r>
              <a:rPr lang="en-US" dirty="0" smtClean="0"/>
              <a:t>PR                           : 86/min</a:t>
            </a:r>
          </a:p>
          <a:p>
            <a:r>
              <a:rPr lang="en-US" dirty="0" smtClean="0"/>
              <a:t>RR                           : 14/min</a:t>
            </a:r>
          </a:p>
          <a:p>
            <a:r>
              <a:rPr lang="en-US" dirty="0" smtClean="0"/>
              <a:t>Temperature          : 98.2 F</a:t>
            </a:r>
          </a:p>
          <a:p>
            <a:r>
              <a:rPr lang="en-US" dirty="0" smtClean="0"/>
              <a:t>Fundus                   :</a:t>
            </a:r>
            <a:r>
              <a:rPr lang="en-US" dirty="0" smtClean="0">
                <a:solidFill>
                  <a:srgbClr val="FF0000"/>
                </a:solidFill>
              </a:rPr>
              <a:t> PALE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2361</TotalTime>
  <Words>661</Words>
  <Application>Microsoft Office PowerPoint</Application>
  <PresentationFormat>On-screen Show (4:3)</PresentationFormat>
  <Paragraphs>220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Oriel</vt:lpstr>
      <vt:lpstr>INTERESTING  CASE  OF PANCYTOPENIA</vt:lpstr>
      <vt:lpstr>Slide 2</vt:lpstr>
      <vt:lpstr>HISTORY</vt:lpstr>
      <vt:lpstr>   history</vt:lpstr>
      <vt:lpstr>    GENERAL EXAMINATION</vt:lpstr>
      <vt:lpstr>GENERAL EXAMINATION</vt:lpstr>
      <vt:lpstr>Slide 7</vt:lpstr>
      <vt:lpstr>HYPO PLASTIC RIGHT THUMB</vt:lpstr>
      <vt:lpstr>ANTHROPOMETRY</vt:lpstr>
      <vt:lpstr>       SYSTEMIC EXAMINATION</vt:lpstr>
      <vt:lpstr>PROVISIONAL DIAGNOSIS</vt:lpstr>
      <vt:lpstr>  INVESTIGATIONS  </vt:lpstr>
      <vt:lpstr> INVESTIGATIONS </vt:lpstr>
      <vt:lpstr>  INVESTIGATIONS</vt:lpstr>
      <vt:lpstr>  INVESTIGATIONS </vt:lpstr>
      <vt:lpstr>X RAY – BOTH HANDS</vt:lpstr>
      <vt:lpstr>X RAY REPORT</vt:lpstr>
      <vt:lpstr> EVALUATION</vt:lpstr>
      <vt:lpstr>EXPERT OPINION</vt:lpstr>
      <vt:lpstr> </vt:lpstr>
      <vt:lpstr>BONE MARROW BIOPSY</vt:lpstr>
      <vt:lpstr>CYTOGENETIC STUDIES</vt:lpstr>
      <vt:lpstr>CHROMOSOMAL BREAKAGE</vt:lpstr>
      <vt:lpstr>                     OUR PATIENT ‘S        Chromosome Breakage Analysis </vt:lpstr>
      <vt:lpstr>OUR PATIENT ‘S  Chromosome Breakage Analysis </vt:lpstr>
      <vt:lpstr>Analysis report</vt:lpstr>
      <vt:lpstr>DISCHARGE ADVICE</vt:lpstr>
      <vt:lpstr>DIAGNOSIS</vt:lpstr>
      <vt:lpstr>  AIM OF PRESENTATION</vt:lpstr>
      <vt:lpstr>  REFERENCE ARTICLE</vt:lpstr>
      <vt:lpstr>Carry home message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204</cp:revision>
  <dcterms:created xsi:type="dcterms:W3CDTF">2016-07-14T16:26:30Z</dcterms:created>
  <dcterms:modified xsi:type="dcterms:W3CDTF">2016-07-24T01:40:38Z</dcterms:modified>
</cp:coreProperties>
</file>