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28831A30-D747-46A2-8D52-7405EC1142C7}"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0" name="Google Shape;100;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6" name="Google Shape;10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 name="Google Shape;5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816861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4" name="Google Shape;8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 name="Google Shape;9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 name="Google Shape;11;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2" name="Google Shape;12;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0"/>
        <p:cNvGrpSpPr/>
        <p:nvPr/>
      </p:nvGrpSpPr>
      <p:grpSpPr>
        <a:xfrm>
          <a:off x="0" y="0"/>
          <a:ext cx="0" cy="0"/>
          <a:chOff x="0" y="0"/>
          <a:chExt cx="0" cy="0"/>
        </a:xfrm>
      </p:grpSpPr>
      <p:sp>
        <p:nvSpPr>
          <p:cNvPr id="41" name="Google Shape;41;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2;p2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3" name="Google Shape;43;p2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2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5" name="Google Shape;45;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2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2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
        <p:cNvGrpSpPr/>
        <p:nvPr/>
      </p:nvGrpSpPr>
      <p:grpSpPr>
        <a:xfrm>
          <a:off x="0" y="0"/>
          <a:ext cx="0" cy="0"/>
          <a:chOff x="0" y="0"/>
          <a:chExt cx="0" cy="0"/>
        </a:xfrm>
      </p:grpSpPr>
      <p:sp>
        <p:nvSpPr>
          <p:cNvPr id="14" name="Google Shape;14;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7" name="Google Shape;17;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8"/>
        <p:cNvGrpSpPr/>
        <p:nvPr/>
      </p:nvGrpSpPr>
      <p:grpSpPr>
        <a:xfrm>
          <a:off x="0" y="0"/>
          <a:ext cx="0" cy="0"/>
          <a:chOff x="0" y="0"/>
          <a:chExt cx="0" cy="0"/>
        </a:xfrm>
      </p:grpSpPr>
      <p:sp>
        <p:nvSpPr>
          <p:cNvPr id="19" name="Google Shape;19;p15"/>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20" name="Google Shape;2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1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23" name="Google Shape;23;p1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24" name="Google Shape;24;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5"/>
        <p:cNvGrpSpPr/>
        <p:nvPr/>
      </p:nvGrpSpPr>
      <p:grpSpPr>
        <a:xfrm>
          <a:off x="0" y="0"/>
          <a:ext cx="0" cy="0"/>
          <a:chOff x="0" y="0"/>
          <a:chExt cx="0" cy="0"/>
        </a:xfrm>
      </p:grpSpPr>
      <p:sp>
        <p:nvSpPr>
          <p:cNvPr id="26" name="Google Shape;26;p1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7" name="Google Shape;2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1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2" name="Google Shape;32;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1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5" name="Google Shape;35;p1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6" name="Google Shape;36;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9" name="Google Shape;39;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a:spLocks noGrp="1"/>
          </p:cNvSpPr>
          <p:nvPr>
            <p:ph type="title"/>
          </p:nvPr>
        </p:nvSpPr>
        <p:spPr>
          <a:xfrm>
            <a:off x="1649217" y="1136843"/>
            <a:ext cx="5337737"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GB" b="1" dirty="0">
                <a:solidFill>
                  <a:srgbClr val="C00000"/>
                </a:solidFill>
              </a:rPr>
              <a:t>An interesting case of splenomegaly</a:t>
            </a:r>
            <a:br>
              <a:rPr lang="en-GB" b="1" dirty="0">
                <a:solidFill>
                  <a:srgbClr val="C00000"/>
                </a:solidFill>
              </a:rPr>
            </a:br>
            <a:br>
              <a:rPr lang="en-GB" b="1" dirty="0">
                <a:solidFill>
                  <a:srgbClr val="C00000"/>
                </a:solidFill>
              </a:rPr>
            </a:br>
            <a:r>
              <a:rPr lang="en-GB" b="1" dirty="0">
                <a:solidFill>
                  <a:srgbClr val="C00000"/>
                </a:solidFill>
              </a:rPr>
              <a:t>IV </a:t>
            </a:r>
            <a:r>
              <a:rPr lang="en-GB" b="1" dirty="0" err="1">
                <a:solidFill>
                  <a:srgbClr val="C00000"/>
                </a:solidFill>
              </a:rPr>
              <a:t>th</a:t>
            </a:r>
            <a:r>
              <a:rPr lang="en-GB" b="1" dirty="0">
                <a:solidFill>
                  <a:srgbClr val="C00000"/>
                </a:solidFill>
              </a:rPr>
              <a:t> MU</a:t>
            </a:r>
            <a:endParaRPr b="1" dirty="0">
              <a:solidFill>
                <a:srgbClr val="C00000"/>
              </a:solidFill>
            </a:endParaRPr>
          </a:p>
        </p:txBody>
      </p:sp>
      <p:sp>
        <p:nvSpPr>
          <p:cNvPr id="55" name="Google Shape;55;p1"/>
          <p:cNvSpPr txBox="1">
            <a:spLocks noGrp="1"/>
          </p:cNvSpPr>
          <p:nvPr>
            <p:ph type="body" idx="1"/>
          </p:nvPr>
        </p:nvSpPr>
        <p:spPr>
          <a:xfrm>
            <a:off x="3878799" y="2686103"/>
            <a:ext cx="5059580" cy="2179793"/>
          </a:xfrm>
          <a:prstGeom prst="rect">
            <a:avLst/>
          </a:prstGeom>
          <a:noFill/>
          <a:ln>
            <a:noFill/>
          </a:ln>
        </p:spPr>
        <p:txBody>
          <a:bodyPr spcFirstLastPara="1" wrap="square" lIns="91425" tIns="91425" rIns="91425" bIns="91425" anchor="t" anchorCtr="0">
            <a:normAutofit fontScale="92500" lnSpcReduction="20000"/>
          </a:bodyPr>
          <a:lstStyle/>
          <a:p>
            <a:pPr marL="0" lvl="0" indent="0" algn="l" rtl="0">
              <a:lnSpc>
                <a:spcPct val="115000"/>
              </a:lnSpc>
              <a:spcBef>
                <a:spcPts val="0"/>
              </a:spcBef>
              <a:spcAft>
                <a:spcPts val="0"/>
              </a:spcAft>
              <a:buSzPts val="1800"/>
              <a:buNone/>
            </a:pPr>
            <a:r>
              <a:rPr lang="en-GB" dirty="0"/>
              <a:t>                 Chief     -   Dr. </a:t>
            </a:r>
            <a:r>
              <a:rPr lang="en-GB" dirty="0" err="1"/>
              <a:t>R.Sundaram</a:t>
            </a:r>
            <a:r>
              <a:rPr lang="en-GB" dirty="0"/>
              <a:t>, M.D.,</a:t>
            </a:r>
            <a:endParaRPr dirty="0"/>
          </a:p>
          <a:p>
            <a:pPr marL="0" lvl="0" indent="0" algn="l" rtl="0">
              <a:lnSpc>
                <a:spcPct val="115000"/>
              </a:lnSpc>
              <a:spcBef>
                <a:spcPts val="1200"/>
              </a:spcBef>
              <a:spcAft>
                <a:spcPts val="0"/>
              </a:spcAft>
              <a:buSzPts val="1800"/>
              <a:buNone/>
            </a:pPr>
            <a:r>
              <a:rPr lang="en-GB" dirty="0"/>
              <a:t>  Asst. Professors  -    </a:t>
            </a:r>
            <a:r>
              <a:rPr lang="en-GB" dirty="0" err="1"/>
              <a:t>Dr.S.Sugadev</a:t>
            </a:r>
            <a:r>
              <a:rPr lang="en-GB" dirty="0"/>
              <a:t>, M.D.,</a:t>
            </a:r>
            <a:endParaRPr dirty="0"/>
          </a:p>
          <a:p>
            <a:pPr marL="0" lvl="0" indent="0" algn="l" rtl="0">
              <a:lnSpc>
                <a:spcPct val="115000"/>
              </a:lnSpc>
              <a:spcBef>
                <a:spcPts val="1200"/>
              </a:spcBef>
              <a:spcAft>
                <a:spcPts val="0"/>
              </a:spcAft>
              <a:buSzPts val="1800"/>
              <a:buNone/>
            </a:pPr>
            <a:r>
              <a:rPr lang="en-GB" dirty="0"/>
              <a:t>                                  </a:t>
            </a:r>
            <a:r>
              <a:rPr lang="en-GB" dirty="0" err="1"/>
              <a:t>Dr.P.Krishnarajan</a:t>
            </a:r>
            <a:r>
              <a:rPr lang="en-GB" dirty="0"/>
              <a:t>, M.D.,</a:t>
            </a:r>
            <a:endParaRPr dirty="0"/>
          </a:p>
          <a:p>
            <a:pPr marL="0" lvl="0" indent="0" algn="l" rtl="0">
              <a:lnSpc>
                <a:spcPct val="115000"/>
              </a:lnSpc>
              <a:spcBef>
                <a:spcPts val="1200"/>
              </a:spcBef>
              <a:spcAft>
                <a:spcPts val="0"/>
              </a:spcAft>
              <a:buSzPts val="1800"/>
              <a:buNone/>
            </a:pPr>
            <a:r>
              <a:rPr lang="en-GB" dirty="0"/>
              <a:t>           Presenter  -    </a:t>
            </a:r>
            <a:r>
              <a:rPr lang="en-GB" dirty="0" err="1"/>
              <a:t>Dr.G.Preethi</a:t>
            </a:r>
            <a:r>
              <a:rPr lang="en-GB" dirty="0"/>
              <a:t> </a:t>
            </a:r>
            <a:endParaRPr dirty="0"/>
          </a:p>
          <a:p>
            <a:pPr marL="0" lvl="0" indent="0" algn="l" rtl="0">
              <a:lnSpc>
                <a:spcPct val="115000"/>
              </a:lnSpc>
              <a:spcBef>
                <a:spcPts val="1200"/>
              </a:spcBef>
              <a:spcAft>
                <a:spcPts val="1200"/>
              </a:spcAft>
              <a:buSzPts val="1800"/>
              <a:buNone/>
            </a:pPr>
            <a:r>
              <a:rPr lang="en-GB" dirty="0"/>
              <a:t>                                    (2nd year Post graduate)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8"/>
          <p:cNvSpPr txBox="1">
            <a:spLocks noGrp="1"/>
          </p:cNvSpPr>
          <p:nvPr>
            <p:ph type="body" idx="1"/>
          </p:nvPr>
        </p:nvSpPr>
        <p:spPr>
          <a:xfrm>
            <a:off x="456162" y="243840"/>
            <a:ext cx="8093478" cy="4787768"/>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ct val="100000"/>
              <a:buNone/>
            </a:pPr>
            <a:r>
              <a:rPr lang="en-GB" b="1" dirty="0">
                <a:solidFill>
                  <a:srgbClr val="000000"/>
                </a:solidFill>
              </a:rPr>
              <a:t>Bone marrow biopsy:</a:t>
            </a:r>
            <a:endParaRPr b="1" dirty="0">
              <a:solidFill>
                <a:srgbClr val="000000"/>
              </a:solidFill>
            </a:endParaRPr>
          </a:p>
          <a:p>
            <a:pPr marL="0" lvl="0" indent="0" algn="l" rtl="0">
              <a:lnSpc>
                <a:spcPct val="115000"/>
              </a:lnSpc>
              <a:spcBef>
                <a:spcPts val="0"/>
              </a:spcBef>
              <a:spcAft>
                <a:spcPts val="0"/>
              </a:spcAft>
              <a:buSzPct val="100000"/>
              <a:buNone/>
            </a:pPr>
            <a:r>
              <a:rPr lang="en-GB" b="1" dirty="0">
                <a:solidFill>
                  <a:srgbClr val="000000"/>
                </a:solidFill>
              </a:rPr>
              <a:t> </a:t>
            </a:r>
            <a:r>
              <a:rPr lang="en-GB" dirty="0">
                <a:solidFill>
                  <a:srgbClr val="000000"/>
                </a:solidFill>
              </a:rPr>
              <a:t>Microscopy - section studied shows bony trabeculae and islands of haematopoietic elements. Normocellular for age. Erythropoiesis show </a:t>
            </a:r>
            <a:r>
              <a:rPr lang="en-GB" dirty="0" err="1">
                <a:solidFill>
                  <a:srgbClr val="000000"/>
                </a:solidFill>
              </a:rPr>
              <a:t>micronormoblastic</a:t>
            </a:r>
            <a:r>
              <a:rPr lang="en-GB" dirty="0">
                <a:solidFill>
                  <a:srgbClr val="000000"/>
                </a:solidFill>
              </a:rPr>
              <a:t> and normoblastic maturation. Leukopoiesis show normal pattern of maturation. </a:t>
            </a:r>
            <a:r>
              <a:rPr lang="en-GB" dirty="0" err="1">
                <a:solidFill>
                  <a:srgbClr val="000000"/>
                </a:solidFill>
              </a:rPr>
              <a:t>Megakaryopoiesis</a:t>
            </a:r>
            <a:r>
              <a:rPr lang="en-GB" dirty="0">
                <a:solidFill>
                  <a:srgbClr val="000000"/>
                </a:solidFill>
              </a:rPr>
              <a:t> active.</a:t>
            </a:r>
            <a:endParaRPr dirty="0">
              <a:solidFill>
                <a:srgbClr val="000000"/>
              </a:solidFill>
            </a:endParaRPr>
          </a:p>
          <a:p>
            <a:pPr marL="0" lvl="0" indent="0" algn="l" rtl="0">
              <a:lnSpc>
                <a:spcPct val="115000"/>
              </a:lnSpc>
              <a:spcBef>
                <a:spcPts val="0"/>
              </a:spcBef>
              <a:spcAft>
                <a:spcPts val="0"/>
              </a:spcAft>
              <a:buSzPct val="100000"/>
              <a:buNone/>
            </a:pPr>
            <a:endParaRPr dirty="0">
              <a:solidFill>
                <a:srgbClr val="000000"/>
              </a:solidFill>
            </a:endParaRPr>
          </a:p>
          <a:p>
            <a:pPr marL="0" lvl="0" indent="0" algn="l" rtl="0">
              <a:lnSpc>
                <a:spcPct val="115000"/>
              </a:lnSpc>
              <a:spcBef>
                <a:spcPts val="0"/>
              </a:spcBef>
              <a:spcAft>
                <a:spcPts val="0"/>
              </a:spcAft>
              <a:buSzPct val="100000"/>
              <a:buNone/>
            </a:pPr>
            <a:r>
              <a:rPr lang="en-GB" dirty="0">
                <a:solidFill>
                  <a:srgbClr val="000000"/>
                </a:solidFill>
              </a:rPr>
              <a:t>IMPRESSION - REACTIVE MARROW </a:t>
            </a:r>
            <a:endParaRPr dirty="0">
              <a:solidFill>
                <a:srgbClr val="000000"/>
              </a:solidFill>
            </a:endParaRPr>
          </a:p>
          <a:p>
            <a:pPr marL="0" lvl="0" indent="0" algn="l" rtl="0">
              <a:lnSpc>
                <a:spcPct val="115000"/>
              </a:lnSpc>
              <a:spcBef>
                <a:spcPts val="0"/>
              </a:spcBef>
              <a:spcAft>
                <a:spcPts val="0"/>
              </a:spcAft>
              <a:buSzPct val="100000"/>
              <a:buNone/>
            </a:pPr>
            <a:endParaRPr dirty="0">
              <a:solidFill>
                <a:srgbClr val="000000"/>
              </a:solidFill>
            </a:endParaRPr>
          </a:p>
          <a:p>
            <a:pPr marL="0" lvl="0" indent="0" algn="l" rtl="0">
              <a:lnSpc>
                <a:spcPct val="115000"/>
              </a:lnSpc>
              <a:spcBef>
                <a:spcPts val="0"/>
              </a:spcBef>
              <a:spcAft>
                <a:spcPts val="0"/>
              </a:spcAft>
              <a:buSzPct val="100000"/>
              <a:buNone/>
            </a:pPr>
            <a:r>
              <a:rPr lang="en-GB" b="1" dirty="0">
                <a:solidFill>
                  <a:srgbClr val="000000"/>
                </a:solidFill>
              </a:rPr>
              <a:t>PLEURAL FLUID CELL BLOCK &amp; CYTOLOGY :-</a:t>
            </a:r>
          </a:p>
          <a:p>
            <a:pPr marL="0" lvl="0" indent="0" algn="l" rtl="0">
              <a:lnSpc>
                <a:spcPct val="115000"/>
              </a:lnSpc>
              <a:spcBef>
                <a:spcPts val="0"/>
              </a:spcBef>
              <a:spcAft>
                <a:spcPts val="0"/>
              </a:spcAft>
              <a:buSzPct val="100000"/>
              <a:buNone/>
            </a:pPr>
            <a:r>
              <a:rPr lang="en-GB" dirty="0">
                <a:solidFill>
                  <a:srgbClr val="000000"/>
                </a:solidFill>
              </a:rPr>
              <a:t>Smear studied shows mature squamous cells, ciliated columnar epithelial cells, macrophages &amp; degenerated inflammatory cells &amp;  Eosinophilic material seen.</a:t>
            </a:r>
          </a:p>
          <a:p>
            <a:pPr marL="0" indent="0">
              <a:buSzPct val="100000"/>
              <a:buNone/>
            </a:pPr>
            <a:r>
              <a:rPr lang="en-GB" dirty="0">
                <a:solidFill>
                  <a:srgbClr val="000000"/>
                </a:solidFill>
              </a:rPr>
              <a:t>no evidence of granuloma/malignancy seen.</a:t>
            </a:r>
          </a:p>
          <a:p>
            <a:pPr marL="0" lvl="0" indent="0" algn="l" rtl="0">
              <a:lnSpc>
                <a:spcPct val="115000"/>
              </a:lnSpc>
              <a:spcBef>
                <a:spcPts val="0"/>
              </a:spcBef>
              <a:spcAft>
                <a:spcPts val="0"/>
              </a:spcAft>
              <a:buSzPct val="100000"/>
              <a:buNone/>
            </a:pPr>
            <a:endParaRPr dirty="0">
              <a:solidFill>
                <a:srgbClr val="000000"/>
              </a:solidFill>
            </a:endParaRPr>
          </a:p>
          <a:p>
            <a:pPr marL="0" lvl="0" indent="0" algn="l" rtl="0">
              <a:lnSpc>
                <a:spcPct val="115000"/>
              </a:lnSpc>
              <a:spcBef>
                <a:spcPts val="0"/>
              </a:spcBef>
              <a:spcAft>
                <a:spcPts val="0"/>
              </a:spcAft>
              <a:buSzPct val="100000"/>
              <a:buNone/>
            </a:pPr>
            <a:endParaRPr dirty="0">
              <a:solidFill>
                <a:srgbClr val="000000"/>
              </a:solidFill>
            </a:endParaRPr>
          </a:p>
          <a:p>
            <a:pPr marL="0" lvl="0" indent="0" algn="l" rtl="0">
              <a:lnSpc>
                <a:spcPct val="115000"/>
              </a:lnSpc>
              <a:spcBef>
                <a:spcPts val="0"/>
              </a:spcBef>
              <a:spcAft>
                <a:spcPts val="0"/>
              </a:spcAft>
              <a:buSzPct val="100000"/>
              <a:buNone/>
            </a:pPr>
            <a:endParaRPr dirty="0">
              <a:solidFill>
                <a:srgbClr val="000000"/>
              </a:solidFill>
            </a:endParaRPr>
          </a:p>
          <a:p>
            <a:pPr marL="0" lvl="0" indent="0" algn="l" rtl="0">
              <a:lnSpc>
                <a:spcPct val="115000"/>
              </a:lnSpc>
              <a:spcBef>
                <a:spcPts val="0"/>
              </a:spcBef>
              <a:spcAft>
                <a:spcPts val="0"/>
              </a:spcAft>
              <a:buSzPct val="100000"/>
              <a:buNone/>
            </a:pPr>
            <a:endParaRPr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30618C-7DD6-35C2-CEE9-09E0914CA3B0}"/>
              </a:ext>
            </a:extLst>
          </p:cNvPr>
          <p:cNvSpPr txBox="1"/>
          <p:nvPr/>
        </p:nvSpPr>
        <p:spPr>
          <a:xfrm>
            <a:off x="564995" y="951571"/>
            <a:ext cx="8014010" cy="2171813"/>
          </a:xfrm>
          <a:prstGeom prst="rect">
            <a:avLst/>
          </a:prstGeom>
          <a:noFill/>
        </p:spPr>
        <p:txBody>
          <a:bodyPr wrap="square">
            <a:spAutoFit/>
          </a:bodyPr>
          <a:lstStyle/>
          <a:p>
            <a:pPr marL="0" lvl="0" indent="0">
              <a:buSzPct val="100000"/>
              <a:buNone/>
            </a:pPr>
            <a:r>
              <a:rPr lang="en-GB" b="1" dirty="0">
                <a:solidFill>
                  <a:srgbClr val="000000"/>
                </a:solidFill>
              </a:rPr>
              <a:t>LEFT AXILLARY LYMPH NODE </a:t>
            </a:r>
            <a:r>
              <a:rPr lang="en-GB" dirty="0">
                <a:solidFill>
                  <a:srgbClr val="000000"/>
                </a:solidFill>
              </a:rPr>
              <a:t>–</a:t>
            </a:r>
            <a:r>
              <a:rPr lang="en-GB" b="1" dirty="0">
                <a:solidFill>
                  <a:srgbClr val="000000"/>
                </a:solidFill>
              </a:rPr>
              <a:t> FNAC</a:t>
            </a:r>
          </a:p>
          <a:p>
            <a:pPr marL="0" lvl="0" indent="0">
              <a:buSzPct val="100000"/>
              <a:buNone/>
            </a:pPr>
            <a:r>
              <a:rPr lang="en-GB" dirty="0"/>
              <a:t>Occasional clusters of degenerated cells in </a:t>
            </a:r>
            <a:r>
              <a:rPr lang="en-GB" dirty="0" err="1"/>
              <a:t>hemorrhagic</a:t>
            </a:r>
            <a:r>
              <a:rPr lang="en-GB" dirty="0"/>
              <a:t> background.</a:t>
            </a:r>
            <a:endParaRPr lang="en-GB" dirty="0">
              <a:solidFill>
                <a:srgbClr val="000000"/>
              </a:solidFill>
            </a:endParaRPr>
          </a:p>
          <a:p>
            <a:pPr marL="0" lvl="0" indent="0">
              <a:buSzPct val="100000"/>
              <a:buNone/>
            </a:pPr>
            <a:endParaRPr lang="en-GB" b="1" dirty="0"/>
          </a:p>
          <a:p>
            <a:pPr marL="0" lvl="0" indent="0">
              <a:buSzPct val="100000"/>
              <a:buNone/>
            </a:pPr>
            <a:endParaRPr lang="en-GB" dirty="0">
              <a:solidFill>
                <a:srgbClr val="000000"/>
              </a:solidFill>
            </a:endParaRPr>
          </a:p>
          <a:p>
            <a:pPr marL="0" lvl="0" indent="0" algn="l" rtl="0">
              <a:lnSpc>
                <a:spcPct val="115000"/>
              </a:lnSpc>
              <a:spcBef>
                <a:spcPts val="0"/>
              </a:spcBef>
              <a:spcAft>
                <a:spcPts val="0"/>
              </a:spcAft>
              <a:buSzPct val="100000"/>
              <a:buNone/>
            </a:pPr>
            <a:r>
              <a:rPr lang="en-GB" b="1" dirty="0">
                <a:solidFill>
                  <a:srgbClr val="000000"/>
                </a:solidFill>
              </a:rPr>
              <a:t>LEFT AXILLARY LYMPH NODE</a:t>
            </a:r>
            <a:r>
              <a:rPr lang="en-GB" dirty="0">
                <a:solidFill>
                  <a:srgbClr val="000000"/>
                </a:solidFill>
              </a:rPr>
              <a:t> – </a:t>
            </a:r>
            <a:r>
              <a:rPr lang="en-GB" b="1" dirty="0">
                <a:solidFill>
                  <a:srgbClr val="000000"/>
                </a:solidFill>
              </a:rPr>
              <a:t>EXCISION BIOPSY</a:t>
            </a:r>
            <a:r>
              <a:rPr lang="en-GB" b="1" dirty="0"/>
              <a:t> :-</a:t>
            </a:r>
          </a:p>
          <a:p>
            <a:pPr marL="0" lvl="0" indent="0" algn="l" rtl="0">
              <a:lnSpc>
                <a:spcPct val="115000"/>
              </a:lnSpc>
              <a:spcBef>
                <a:spcPts val="0"/>
              </a:spcBef>
              <a:spcAft>
                <a:spcPts val="0"/>
              </a:spcAft>
              <a:buSzPct val="100000"/>
              <a:buNone/>
            </a:pPr>
            <a:r>
              <a:rPr lang="en-GB" dirty="0">
                <a:solidFill>
                  <a:srgbClr val="000000"/>
                </a:solidFill>
              </a:rPr>
              <a:t> Microscopy shows structure of lymph node with diffuse sheets of small lymphocytes with few thin walled blood vessels. No granuloma made out. </a:t>
            </a:r>
          </a:p>
          <a:p>
            <a:pPr marL="0" lvl="0" indent="0" algn="l" rtl="0">
              <a:lnSpc>
                <a:spcPct val="115000"/>
              </a:lnSpc>
              <a:spcBef>
                <a:spcPts val="0"/>
              </a:spcBef>
              <a:spcAft>
                <a:spcPts val="0"/>
              </a:spcAft>
              <a:buSzPct val="100000"/>
              <a:buNone/>
            </a:pPr>
            <a:endParaRPr lang="en-GB" dirty="0">
              <a:solidFill>
                <a:srgbClr val="000000"/>
              </a:solidFill>
            </a:endParaRPr>
          </a:p>
          <a:p>
            <a:pPr marL="0" lvl="0" indent="0" algn="l" rtl="0">
              <a:lnSpc>
                <a:spcPct val="115000"/>
              </a:lnSpc>
              <a:spcBef>
                <a:spcPts val="0"/>
              </a:spcBef>
              <a:spcAft>
                <a:spcPts val="0"/>
              </a:spcAft>
              <a:buSzPct val="100000"/>
              <a:buNone/>
            </a:pPr>
            <a:r>
              <a:rPr lang="en-GB" dirty="0">
                <a:solidFill>
                  <a:srgbClr val="000000"/>
                </a:solidFill>
              </a:rPr>
              <a:t>IMPRESSION - REACTIVE LYMPHADENITIS</a:t>
            </a:r>
          </a:p>
        </p:txBody>
      </p:sp>
    </p:spTree>
    <p:extLst>
      <p:ext uri="{BB962C8B-B14F-4D97-AF65-F5344CB8AC3E}">
        <p14:creationId xmlns:p14="http://schemas.microsoft.com/office/powerpoint/2010/main" val="3256065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9"/>
          <p:cNvSpPr txBox="1">
            <a:spLocks noGrp="1"/>
          </p:cNvSpPr>
          <p:nvPr>
            <p:ph type="title"/>
          </p:nvPr>
        </p:nvSpPr>
        <p:spPr>
          <a:xfrm>
            <a:off x="207280" y="291046"/>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GB"/>
              <a:t>PET CT</a:t>
            </a:r>
            <a:endParaRPr/>
          </a:p>
        </p:txBody>
      </p:sp>
      <p:sp>
        <p:nvSpPr>
          <p:cNvPr id="103" name="Google Shape;103;p9"/>
          <p:cNvSpPr txBox="1">
            <a:spLocks noGrp="1"/>
          </p:cNvSpPr>
          <p:nvPr>
            <p:ph type="body" idx="1"/>
          </p:nvPr>
        </p:nvSpPr>
        <p:spPr>
          <a:xfrm>
            <a:off x="92576" y="1111019"/>
            <a:ext cx="8520600" cy="3416400"/>
          </a:xfrm>
          <a:prstGeom prst="rect">
            <a:avLst/>
          </a:prstGeom>
          <a:noFill/>
          <a:ln>
            <a:noFill/>
          </a:ln>
        </p:spPr>
        <p:txBody>
          <a:bodyPr spcFirstLastPara="1" wrap="square" lIns="91425" tIns="91425" rIns="91425" bIns="91425" anchor="t" anchorCtr="0">
            <a:normAutofit/>
          </a:bodyPr>
          <a:lstStyle/>
          <a:p>
            <a:pPr marL="285750" indent="-285750"/>
            <a:r>
              <a:rPr lang="en-GB" dirty="0">
                <a:solidFill>
                  <a:srgbClr val="000000"/>
                </a:solidFill>
              </a:rPr>
              <a:t>Metabolically active massive splenomegaly with necrotic areas and FDG avid lesion noted in segment 2 of liver measuring 111x45mm.</a:t>
            </a:r>
            <a:endParaRPr dirty="0">
              <a:solidFill>
                <a:srgbClr val="000000"/>
              </a:solidFill>
            </a:endParaRPr>
          </a:p>
          <a:p>
            <a:pPr marL="285750" indent="-285750"/>
            <a:r>
              <a:rPr lang="en-GB" dirty="0">
                <a:solidFill>
                  <a:srgbClr val="000000"/>
                </a:solidFill>
              </a:rPr>
              <a:t>Metabolically active lesion in pancreas and omental and peritoneal thickening.</a:t>
            </a:r>
            <a:endParaRPr dirty="0">
              <a:solidFill>
                <a:srgbClr val="000000"/>
              </a:solidFill>
            </a:endParaRPr>
          </a:p>
          <a:p>
            <a:pPr marL="285750" indent="-285750"/>
            <a:r>
              <a:rPr lang="en-GB" dirty="0">
                <a:solidFill>
                  <a:srgbClr val="000000"/>
                </a:solidFill>
              </a:rPr>
              <a:t>Metabolically active multiple lymphadenopathy and multiple skeletal marrow lesions present.</a:t>
            </a:r>
            <a:endParaRPr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0"/>
          <p:cNvPicPr preferRelativeResize="0"/>
          <p:nvPr/>
        </p:nvPicPr>
        <p:blipFill rotWithShape="1">
          <a:blip r:embed="rId3">
            <a:alphaModFix/>
          </a:blip>
          <a:srcRect l="3855" t="23055" r="1875" b="29834"/>
          <a:stretch/>
        </p:blipFill>
        <p:spPr>
          <a:xfrm>
            <a:off x="365863" y="1255528"/>
            <a:ext cx="8091149" cy="3781227"/>
          </a:xfrm>
          <a:prstGeom prst="rect">
            <a:avLst/>
          </a:prstGeom>
          <a:noFill/>
          <a:ln>
            <a:noFill/>
          </a:ln>
        </p:spPr>
      </p:pic>
      <p:sp>
        <p:nvSpPr>
          <p:cNvPr id="109" name="Google Shape;109;p10"/>
          <p:cNvSpPr txBox="1"/>
          <p:nvPr/>
        </p:nvSpPr>
        <p:spPr>
          <a:xfrm>
            <a:off x="2794010" y="384553"/>
            <a:ext cx="9144000" cy="627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Arial"/>
                <a:ea typeface="Arial"/>
                <a:cs typeface="Arial"/>
                <a:sym typeface="Arial"/>
              </a:rPr>
              <a:t>   </a:t>
            </a:r>
            <a:r>
              <a:rPr lang="en-GB" sz="2900" b="0" i="0" u="none" strike="noStrike" cap="none">
                <a:solidFill>
                  <a:srgbClr val="000000"/>
                </a:solidFill>
                <a:latin typeface="Arial"/>
                <a:ea typeface="Arial"/>
                <a:cs typeface="Arial"/>
                <a:sym typeface="Arial"/>
              </a:rPr>
              <a:t>LIVER BIOPSY</a:t>
            </a:r>
            <a:endParaRPr sz="29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F6FF0A-EC99-3BD8-2AC8-BDF88C44D671}"/>
              </a:ext>
            </a:extLst>
          </p:cNvPr>
          <p:cNvSpPr txBox="1"/>
          <p:nvPr/>
        </p:nvSpPr>
        <p:spPr>
          <a:xfrm>
            <a:off x="868680" y="1066800"/>
            <a:ext cx="6530340" cy="1077218"/>
          </a:xfrm>
          <a:prstGeom prst="rect">
            <a:avLst/>
          </a:prstGeom>
          <a:noFill/>
        </p:spPr>
        <p:txBody>
          <a:bodyPr wrap="square" rtlCol="0">
            <a:spAutoFit/>
          </a:bodyPr>
          <a:lstStyle/>
          <a:p>
            <a:r>
              <a:rPr lang="en-US" sz="1800" b="1" dirty="0"/>
              <a:t>DIAGNOSIS :- </a:t>
            </a:r>
          </a:p>
          <a:p>
            <a:pPr marL="285750" indent="-285750">
              <a:buFont typeface="Arial" panose="020B0604020202020204" pitchFamily="34" charset="0"/>
              <a:buChar char="•"/>
            </a:pPr>
            <a:r>
              <a:rPr lang="en-US" sz="1800" b="1" dirty="0"/>
              <a:t>               </a:t>
            </a:r>
            <a:r>
              <a:rPr lang="en-US" dirty="0"/>
              <a:t>Diffuse large B cell Non Hodgkin Lymphoma ,</a:t>
            </a:r>
          </a:p>
          <a:p>
            <a:pPr marL="285750" indent="-285750">
              <a:buFont typeface="Arial" panose="020B0604020202020204" pitchFamily="34" charset="0"/>
              <a:buChar char="•"/>
            </a:pPr>
            <a:r>
              <a:rPr lang="en-US" dirty="0"/>
              <a:t>                   Germinal </a:t>
            </a:r>
            <a:r>
              <a:rPr lang="en-US" dirty="0" err="1"/>
              <a:t>centre</a:t>
            </a:r>
            <a:r>
              <a:rPr lang="en-US" dirty="0"/>
              <a:t> – Subtype</a:t>
            </a:r>
          </a:p>
          <a:p>
            <a:pPr marL="285750" indent="-285750">
              <a:buFont typeface="Arial" panose="020B0604020202020204" pitchFamily="34" charset="0"/>
              <a:buChar char="•"/>
            </a:pPr>
            <a:r>
              <a:rPr lang="en-US" dirty="0"/>
              <a:t>                   IHC –</a:t>
            </a:r>
            <a:r>
              <a:rPr lang="en-IN" dirty="0"/>
              <a:t> CD20, PAX-5, BCL-2,CD10,BCL-6 &amp; focally MUM-1.</a:t>
            </a:r>
            <a:endParaRPr lang="en-US" dirty="0"/>
          </a:p>
        </p:txBody>
      </p:sp>
    </p:spTree>
    <p:extLst>
      <p:ext uri="{BB962C8B-B14F-4D97-AF65-F5344CB8AC3E}">
        <p14:creationId xmlns:p14="http://schemas.microsoft.com/office/powerpoint/2010/main" val="2047367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537953-7FE8-72C9-743C-6BB1DFAF59AE}"/>
              </a:ext>
            </a:extLst>
          </p:cNvPr>
          <p:cNvSpPr txBox="1"/>
          <p:nvPr/>
        </p:nvSpPr>
        <p:spPr>
          <a:xfrm>
            <a:off x="3139440" y="1653540"/>
            <a:ext cx="3040380" cy="1200329"/>
          </a:xfrm>
          <a:prstGeom prst="rect">
            <a:avLst/>
          </a:prstGeom>
          <a:noFill/>
        </p:spPr>
        <p:txBody>
          <a:bodyPr wrap="square" rtlCol="0">
            <a:spAutoFit/>
          </a:bodyPr>
          <a:lstStyle/>
          <a:p>
            <a:r>
              <a:rPr lang="en-US" sz="3600" b="1" dirty="0"/>
              <a:t>THANK YOU</a:t>
            </a:r>
            <a:endParaRPr lang="en-IN" sz="3600" b="1" dirty="0"/>
          </a:p>
          <a:p>
            <a:endParaRPr lang="en-IN" sz="3600" b="1" dirty="0"/>
          </a:p>
        </p:txBody>
      </p:sp>
    </p:spTree>
    <p:extLst>
      <p:ext uri="{BB962C8B-B14F-4D97-AF65-F5344CB8AC3E}">
        <p14:creationId xmlns:p14="http://schemas.microsoft.com/office/powerpoint/2010/main" val="2079630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2"/>
          <p:cNvSpPr txBox="1">
            <a:spLocks noGrp="1"/>
          </p:cNvSpPr>
          <p:nvPr>
            <p:ph type="body" idx="1"/>
          </p:nvPr>
        </p:nvSpPr>
        <p:spPr>
          <a:xfrm>
            <a:off x="131118" y="-3"/>
            <a:ext cx="8520600" cy="5143500"/>
          </a:xfrm>
          <a:prstGeom prst="rect">
            <a:avLst/>
          </a:prstGeom>
          <a:noFill/>
          <a:ln>
            <a:noFill/>
          </a:ln>
        </p:spPr>
        <p:txBody>
          <a:bodyPr spcFirstLastPara="1" wrap="square" lIns="91425" tIns="91425" rIns="91425" bIns="91425" anchor="t" anchorCtr="0">
            <a:normAutofit fontScale="85000" lnSpcReduction="10000"/>
          </a:bodyPr>
          <a:lstStyle/>
          <a:p>
            <a:pPr marL="0" lvl="0" indent="0" algn="l" rtl="0">
              <a:lnSpc>
                <a:spcPct val="115000"/>
              </a:lnSpc>
              <a:spcBef>
                <a:spcPts val="0"/>
              </a:spcBef>
              <a:spcAft>
                <a:spcPts val="0"/>
              </a:spcAft>
              <a:buSzPct val="117647"/>
              <a:buNone/>
            </a:pPr>
            <a:r>
              <a:rPr lang="en-GB">
                <a:solidFill>
                  <a:srgbClr val="000000"/>
                </a:solidFill>
              </a:rPr>
              <a:t>A 35 year old male Mr Selvam presented with complaints of breathlessness for  past 3 months </a:t>
            </a:r>
            <a:endParaRPr>
              <a:solidFill>
                <a:srgbClr val="000000"/>
              </a:solidFill>
            </a:endParaRPr>
          </a:p>
          <a:p>
            <a:pPr marL="0" lvl="0" indent="0" algn="l" rtl="0">
              <a:lnSpc>
                <a:spcPct val="115000"/>
              </a:lnSpc>
              <a:spcBef>
                <a:spcPts val="1200"/>
              </a:spcBef>
              <a:spcAft>
                <a:spcPts val="0"/>
              </a:spcAft>
              <a:buSzPct val="117647"/>
              <a:buNone/>
            </a:pPr>
            <a:r>
              <a:rPr lang="en-GB" b="1">
                <a:solidFill>
                  <a:srgbClr val="000000"/>
                </a:solidFill>
              </a:rPr>
              <a:t>H/O presenting illness:</a:t>
            </a:r>
            <a:endParaRPr b="1">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H/O breathlessness for past 3 months - insidious onset, gradually progressive in nature, initially during exertion then progressed to even at rest (from MMRC grade 1 to 4)</a:t>
            </a:r>
            <a:endParaRPr>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H/O abdominal pain for past 2 month - left sided dragging type of pain, dull aching, non radiating pain, associated with abdominal distension.</a:t>
            </a:r>
            <a:endParaRPr>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No H/O vomiting/loose stools/chest pain/palpitations.</a:t>
            </a:r>
            <a:endParaRPr>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No H/O fever/cough with expectoration.</a:t>
            </a:r>
            <a:endParaRPr>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No H/O  swelling of legs/reduced urine output.</a:t>
            </a:r>
            <a:endParaRPr>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No H/O yellowish discoloration of eyes and urine</a:t>
            </a:r>
            <a:endParaRPr>
              <a:solidFill>
                <a:srgbClr val="000000"/>
              </a:solidFill>
            </a:endParaRPr>
          </a:p>
          <a:p>
            <a:pPr marL="0" lvl="0" indent="0" algn="l" rtl="0">
              <a:lnSpc>
                <a:spcPct val="115000"/>
              </a:lnSpc>
              <a:spcBef>
                <a:spcPts val="1200"/>
              </a:spcBef>
              <a:spcAft>
                <a:spcPts val="0"/>
              </a:spcAft>
              <a:buSzPct val="117647"/>
              <a:buNone/>
            </a:pPr>
            <a:r>
              <a:rPr lang="en-GB" b="1">
                <a:solidFill>
                  <a:srgbClr val="000000"/>
                </a:solidFill>
              </a:rPr>
              <a:t>Past H/o :</a:t>
            </a:r>
            <a:endParaRPr b="1">
              <a:solidFill>
                <a:srgbClr val="000000"/>
              </a:solidFill>
            </a:endParaRPr>
          </a:p>
          <a:p>
            <a:pPr marL="0" lvl="0" indent="0" algn="l" rtl="0">
              <a:lnSpc>
                <a:spcPct val="115000"/>
              </a:lnSpc>
              <a:spcBef>
                <a:spcPts val="1200"/>
              </a:spcBef>
              <a:spcAft>
                <a:spcPts val="0"/>
              </a:spcAft>
              <a:buSzPct val="117647"/>
              <a:buNone/>
            </a:pPr>
            <a:r>
              <a:rPr lang="en-GB">
                <a:solidFill>
                  <a:srgbClr val="000000"/>
                </a:solidFill>
              </a:rPr>
              <a:t>                 Not a k/c/o DM / HTN / CAD / thyroid / seizure disorder / PTB or similar illness in past.</a:t>
            </a:r>
            <a:endParaRPr>
              <a:solidFill>
                <a:srgbClr val="000000"/>
              </a:solidFill>
            </a:endParaRPr>
          </a:p>
          <a:p>
            <a:pPr marL="0" lvl="0" indent="0" algn="l" rtl="0">
              <a:lnSpc>
                <a:spcPct val="115000"/>
              </a:lnSpc>
              <a:spcBef>
                <a:spcPts val="1200"/>
              </a:spcBef>
              <a:spcAft>
                <a:spcPts val="1200"/>
              </a:spcAft>
              <a:buSzPct val="117647"/>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3"/>
          <p:cNvSpPr txBox="1">
            <a:spLocks noGrp="1"/>
          </p:cNvSpPr>
          <p:nvPr>
            <p:ph type="title"/>
          </p:nvPr>
        </p:nvSpPr>
        <p:spPr>
          <a:xfrm>
            <a:off x="136199" y="111000"/>
            <a:ext cx="7662221" cy="49215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83006"/>
              <a:buNone/>
            </a:pPr>
            <a:r>
              <a:rPr lang="en-GB" sz="1700" b="1" dirty="0">
                <a:solidFill>
                  <a:srgbClr val="000000"/>
                </a:solidFill>
              </a:rPr>
              <a:t>Personal H/o : </a:t>
            </a:r>
            <a:endParaRPr sz="1700" b="1" dirty="0">
              <a:solidFill>
                <a:srgbClr val="000000"/>
              </a:solidFill>
            </a:endParaRPr>
          </a:p>
          <a:p>
            <a:pPr marL="0" lvl="0" indent="0" algn="l" rtl="0">
              <a:lnSpc>
                <a:spcPct val="100000"/>
              </a:lnSpc>
              <a:spcBef>
                <a:spcPts val="0"/>
              </a:spcBef>
              <a:spcAft>
                <a:spcPts val="0"/>
              </a:spcAft>
              <a:buSzPct val="183006"/>
              <a:buNone/>
            </a:pPr>
            <a:r>
              <a:rPr lang="en-GB" sz="1700" dirty="0">
                <a:solidFill>
                  <a:srgbClr val="000000"/>
                </a:solidFill>
              </a:rPr>
              <a:t>                         Mixed diet </a:t>
            </a:r>
            <a:endParaRPr sz="1700" dirty="0">
              <a:solidFill>
                <a:srgbClr val="000000"/>
              </a:solidFill>
            </a:endParaRPr>
          </a:p>
          <a:p>
            <a:pPr marL="0" lvl="0" indent="0" algn="l" rtl="0">
              <a:lnSpc>
                <a:spcPct val="100000"/>
              </a:lnSpc>
              <a:spcBef>
                <a:spcPts val="0"/>
              </a:spcBef>
              <a:spcAft>
                <a:spcPts val="0"/>
              </a:spcAft>
              <a:buSzPct val="183006"/>
              <a:buNone/>
            </a:pPr>
            <a:r>
              <a:rPr lang="en-GB" sz="1700" dirty="0">
                <a:solidFill>
                  <a:srgbClr val="000000"/>
                </a:solidFill>
              </a:rPr>
              <a:t>                         Occasional smoker and alcoholic </a:t>
            </a:r>
            <a:endParaRPr sz="1700" dirty="0">
              <a:solidFill>
                <a:srgbClr val="000000"/>
              </a:solidFill>
            </a:endParaRPr>
          </a:p>
          <a:p>
            <a:pPr marL="0" lvl="0" indent="0" algn="l" rtl="0">
              <a:lnSpc>
                <a:spcPct val="100000"/>
              </a:lnSpc>
              <a:spcBef>
                <a:spcPts val="0"/>
              </a:spcBef>
              <a:spcAft>
                <a:spcPts val="0"/>
              </a:spcAft>
              <a:buSzPct val="183006"/>
              <a:buNone/>
            </a:pPr>
            <a:endParaRPr sz="1700" dirty="0">
              <a:solidFill>
                <a:srgbClr val="000000"/>
              </a:solidFill>
            </a:endParaRPr>
          </a:p>
          <a:p>
            <a:pPr marL="0" lvl="0" indent="0" algn="l" rtl="0">
              <a:lnSpc>
                <a:spcPct val="100000"/>
              </a:lnSpc>
              <a:spcBef>
                <a:spcPts val="0"/>
              </a:spcBef>
              <a:spcAft>
                <a:spcPts val="0"/>
              </a:spcAft>
              <a:buSzPct val="183006"/>
              <a:buNone/>
            </a:pPr>
            <a:r>
              <a:rPr lang="en-GB" sz="1700" b="1" dirty="0">
                <a:solidFill>
                  <a:srgbClr val="000000"/>
                </a:solidFill>
              </a:rPr>
              <a:t>General examination:</a:t>
            </a:r>
            <a:endParaRPr sz="1700" b="1" dirty="0">
              <a:solidFill>
                <a:srgbClr val="000000"/>
              </a:solidFill>
            </a:endParaRPr>
          </a:p>
          <a:p>
            <a:pPr marL="0" lvl="0" indent="0" algn="l" rtl="0">
              <a:lnSpc>
                <a:spcPct val="100000"/>
              </a:lnSpc>
              <a:spcBef>
                <a:spcPts val="0"/>
              </a:spcBef>
              <a:spcAft>
                <a:spcPts val="0"/>
              </a:spcAft>
              <a:buSzPct val="183006"/>
              <a:buNone/>
            </a:pPr>
            <a:endParaRPr sz="1700" dirty="0">
              <a:solidFill>
                <a:srgbClr val="000000"/>
              </a:solidFill>
            </a:endParaRPr>
          </a:p>
          <a:p>
            <a:pPr marL="285750" lvl="0" indent="-285750" algn="l" rtl="0">
              <a:lnSpc>
                <a:spcPct val="100000"/>
              </a:lnSpc>
              <a:spcBef>
                <a:spcPts val="0"/>
              </a:spcBef>
              <a:spcAft>
                <a:spcPts val="0"/>
              </a:spcAft>
              <a:buSzPct val="183006"/>
              <a:buFont typeface="Arial" panose="020B0604020202020204" pitchFamily="34" charset="0"/>
              <a:buChar char="•"/>
            </a:pPr>
            <a:r>
              <a:rPr lang="en-GB" sz="1700" dirty="0">
                <a:solidFill>
                  <a:srgbClr val="000000"/>
                </a:solidFill>
              </a:rPr>
              <a:t>                                 </a:t>
            </a:r>
            <a:r>
              <a:rPr lang="en-GB" sz="1700" dirty="0" err="1">
                <a:solidFill>
                  <a:srgbClr val="000000"/>
                </a:solidFill>
              </a:rPr>
              <a:t>Conscious,oriented</a:t>
            </a:r>
            <a:endParaRPr sz="1700" dirty="0">
              <a:solidFill>
                <a:srgbClr val="000000"/>
              </a:solidFill>
            </a:endParaRPr>
          </a:p>
          <a:p>
            <a:pPr marL="285750" lvl="0" indent="-285750" algn="l" rtl="0">
              <a:lnSpc>
                <a:spcPct val="100000"/>
              </a:lnSpc>
              <a:spcBef>
                <a:spcPts val="0"/>
              </a:spcBef>
              <a:spcAft>
                <a:spcPts val="0"/>
              </a:spcAft>
              <a:buSzPct val="183006"/>
              <a:buFont typeface="Arial" panose="020B0604020202020204" pitchFamily="34" charset="0"/>
              <a:buChar char="•"/>
            </a:pPr>
            <a:r>
              <a:rPr lang="en-GB" sz="1700" dirty="0">
                <a:solidFill>
                  <a:srgbClr val="000000"/>
                </a:solidFill>
              </a:rPr>
              <a:t>                                 Pallor(+), </a:t>
            </a:r>
            <a:r>
              <a:rPr lang="en-GB" sz="1700" dirty="0" err="1">
                <a:solidFill>
                  <a:srgbClr val="000000"/>
                </a:solidFill>
              </a:rPr>
              <a:t>tachypneic</a:t>
            </a:r>
            <a:endParaRPr sz="1700" dirty="0">
              <a:solidFill>
                <a:srgbClr val="000000"/>
              </a:solidFill>
            </a:endParaRPr>
          </a:p>
          <a:p>
            <a:pPr marL="285750" lvl="0" indent="-285750" algn="l" rtl="0">
              <a:lnSpc>
                <a:spcPct val="100000"/>
              </a:lnSpc>
              <a:spcBef>
                <a:spcPts val="0"/>
              </a:spcBef>
              <a:spcAft>
                <a:spcPts val="0"/>
              </a:spcAft>
              <a:buSzPct val="183006"/>
              <a:buFont typeface="Arial" panose="020B0604020202020204" pitchFamily="34" charset="0"/>
              <a:buChar char="•"/>
            </a:pPr>
            <a:r>
              <a:rPr lang="en-GB" sz="1700" dirty="0">
                <a:solidFill>
                  <a:srgbClr val="000000"/>
                </a:solidFill>
              </a:rPr>
              <a:t>                                 No </a:t>
            </a:r>
            <a:r>
              <a:rPr lang="en-GB" sz="1700" dirty="0" err="1">
                <a:solidFill>
                  <a:srgbClr val="000000"/>
                </a:solidFill>
              </a:rPr>
              <a:t>Clubbing,not</a:t>
            </a:r>
            <a:r>
              <a:rPr lang="en-GB" sz="1700" dirty="0">
                <a:solidFill>
                  <a:srgbClr val="000000"/>
                </a:solidFill>
              </a:rPr>
              <a:t> icteric</a:t>
            </a:r>
            <a:endParaRPr sz="1700" dirty="0">
              <a:solidFill>
                <a:srgbClr val="000000"/>
              </a:solidFill>
            </a:endParaRPr>
          </a:p>
          <a:p>
            <a:pPr marL="285750" lvl="0" indent="-285750" algn="l" rtl="0">
              <a:lnSpc>
                <a:spcPct val="100000"/>
              </a:lnSpc>
              <a:spcBef>
                <a:spcPts val="0"/>
              </a:spcBef>
              <a:spcAft>
                <a:spcPts val="0"/>
              </a:spcAft>
              <a:buSzPct val="183006"/>
              <a:buFont typeface="Arial" panose="020B0604020202020204" pitchFamily="34" charset="0"/>
              <a:buChar char="•"/>
            </a:pPr>
            <a:r>
              <a:rPr lang="en-GB" sz="1700" dirty="0">
                <a:solidFill>
                  <a:srgbClr val="000000"/>
                </a:solidFill>
              </a:rPr>
              <a:t>                                 No pedal </a:t>
            </a:r>
            <a:r>
              <a:rPr lang="en-GB" sz="1700" dirty="0" err="1">
                <a:solidFill>
                  <a:srgbClr val="000000"/>
                </a:solidFill>
              </a:rPr>
              <a:t>edema</a:t>
            </a:r>
            <a:endParaRPr sz="1700" dirty="0">
              <a:solidFill>
                <a:srgbClr val="000000"/>
              </a:solidFill>
            </a:endParaRPr>
          </a:p>
          <a:p>
            <a:pPr marL="285750" lvl="0" indent="-285750" algn="l" rtl="0">
              <a:lnSpc>
                <a:spcPct val="100000"/>
              </a:lnSpc>
              <a:spcBef>
                <a:spcPts val="0"/>
              </a:spcBef>
              <a:spcAft>
                <a:spcPts val="0"/>
              </a:spcAft>
              <a:buSzPct val="183006"/>
              <a:buFont typeface="Arial" panose="020B0604020202020204" pitchFamily="34" charset="0"/>
              <a:buChar char="•"/>
            </a:pPr>
            <a:r>
              <a:rPr lang="en-GB" sz="1700" dirty="0">
                <a:solidFill>
                  <a:srgbClr val="000000"/>
                </a:solidFill>
              </a:rPr>
              <a:t>                                 left supraclavicular node of size  0.5 * 0.5 cm</a:t>
            </a:r>
            <a:br>
              <a:rPr lang="en-GB" sz="1700" dirty="0">
                <a:solidFill>
                  <a:srgbClr val="000000"/>
                </a:solidFill>
              </a:rPr>
            </a:br>
            <a:r>
              <a:rPr lang="en-GB" sz="1700" dirty="0">
                <a:solidFill>
                  <a:srgbClr val="000000"/>
                </a:solidFill>
              </a:rPr>
              <a:t>                                 and left axillary node of size 2*2 cm present (non tender &amp; hard in consistency )</a:t>
            </a:r>
            <a:endParaRPr sz="1700" dirty="0">
              <a:solidFill>
                <a:srgbClr val="000000"/>
              </a:solidFill>
            </a:endParaRPr>
          </a:p>
          <a:p>
            <a:pPr marL="0" lvl="0" indent="0" algn="l" rtl="0">
              <a:lnSpc>
                <a:spcPct val="100000"/>
              </a:lnSpc>
              <a:spcBef>
                <a:spcPts val="0"/>
              </a:spcBef>
              <a:spcAft>
                <a:spcPts val="0"/>
              </a:spcAft>
              <a:buSzPct val="183006"/>
              <a:buNone/>
            </a:pPr>
            <a:r>
              <a:rPr lang="en-GB" sz="1700" dirty="0">
                <a:solidFill>
                  <a:srgbClr val="000000"/>
                </a:solidFill>
              </a:rPr>
              <a:t>                    </a:t>
            </a:r>
            <a:endParaRPr sz="1700" dirty="0">
              <a:solidFill>
                <a:srgbClr val="000000"/>
              </a:solidFill>
            </a:endParaRPr>
          </a:p>
          <a:p>
            <a:pPr marL="0" lvl="0" indent="0" algn="l" rtl="0">
              <a:lnSpc>
                <a:spcPct val="100000"/>
              </a:lnSpc>
              <a:spcBef>
                <a:spcPts val="0"/>
              </a:spcBef>
              <a:spcAft>
                <a:spcPts val="0"/>
              </a:spcAft>
              <a:buSzPct val="183006"/>
              <a:buNone/>
            </a:pPr>
            <a:endParaRPr sz="1700" dirty="0">
              <a:solidFill>
                <a:schemeClr val="dk2"/>
              </a:solidFill>
            </a:endParaRPr>
          </a:p>
          <a:p>
            <a:pPr marL="0" lvl="0" indent="0" algn="l" rtl="0">
              <a:lnSpc>
                <a:spcPct val="100000"/>
              </a:lnSpc>
              <a:spcBef>
                <a:spcPts val="0"/>
              </a:spcBef>
              <a:spcAft>
                <a:spcPts val="0"/>
              </a:spcAft>
              <a:buSzPct val="183006"/>
              <a:buNone/>
            </a:pPr>
            <a:r>
              <a:rPr lang="en-GB" sz="1700" dirty="0"/>
              <a:t>                        </a:t>
            </a:r>
            <a:endParaRPr sz="1700" dirty="0"/>
          </a:p>
          <a:p>
            <a:pPr marL="0" lvl="0" indent="0" algn="l" rtl="0">
              <a:lnSpc>
                <a:spcPct val="100000"/>
              </a:lnSpc>
              <a:spcBef>
                <a:spcPts val="0"/>
              </a:spcBef>
              <a:spcAft>
                <a:spcPts val="0"/>
              </a:spcAft>
              <a:buSzPct val="183006"/>
              <a:buNone/>
            </a:pPr>
            <a:r>
              <a:rPr lang="en-GB" sz="1700" dirty="0"/>
              <a:t>                   </a:t>
            </a:r>
            <a:endParaRPr sz="1700" dirty="0"/>
          </a:p>
          <a:p>
            <a:pPr marL="0" lvl="0" indent="0" algn="l" rtl="0">
              <a:lnSpc>
                <a:spcPct val="100000"/>
              </a:lnSpc>
              <a:spcBef>
                <a:spcPts val="0"/>
              </a:spcBef>
              <a:spcAft>
                <a:spcPts val="0"/>
              </a:spcAft>
              <a:buSzPct val="111111"/>
              <a:buNone/>
            </a:pPr>
            <a:r>
              <a:rPr lang="en-GB" dirty="0"/>
              <a:t>                            </a:t>
            </a:r>
            <a:endParaRPr dirty="0"/>
          </a:p>
          <a:p>
            <a:pPr marL="0" lvl="0" indent="0" algn="l" rtl="0">
              <a:lnSpc>
                <a:spcPct val="100000"/>
              </a:lnSpc>
              <a:spcBef>
                <a:spcPts val="0"/>
              </a:spcBef>
              <a:spcAft>
                <a:spcPts val="0"/>
              </a:spcAft>
              <a:buSzPct val="111111"/>
              <a:buNone/>
            </a:pPr>
            <a:endParaRPr dirty="0"/>
          </a:p>
          <a:p>
            <a:pPr marL="0" lvl="0" indent="0" algn="l" rtl="0">
              <a:lnSpc>
                <a:spcPct val="100000"/>
              </a:lnSpc>
              <a:spcBef>
                <a:spcPts val="0"/>
              </a:spcBef>
              <a:spcAft>
                <a:spcPts val="0"/>
              </a:spcAft>
              <a:buSzPct val="111111"/>
              <a:buNone/>
            </a:pPr>
            <a:r>
              <a:rPr lang="en-GB" dirty="0"/>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864686-FBCB-E060-9E86-017A08519ED9}"/>
              </a:ext>
            </a:extLst>
          </p:cNvPr>
          <p:cNvSpPr txBox="1"/>
          <p:nvPr/>
        </p:nvSpPr>
        <p:spPr>
          <a:xfrm>
            <a:off x="475786" y="133815"/>
            <a:ext cx="8348546" cy="3539430"/>
          </a:xfrm>
          <a:prstGeom prst="rect">
            <a:avLst/>
          </a:prstGeom>
          <a:noFill/>
        </p:spPr>
        <p:txBody>
          <a:bodyPr wrap="square">
            <a:spAutoFit/>
          </a:bodyPr>
          <a:lstStyle/>
          <a:p>
            <a:pPr marL="0" lvl="0" indent="0" algn="l" rtl="0">
              <a:lnSpc>
                <a:spcPct val="100000"/>
              </a:lnSpc>
              <a:spcBef>
                <a:spcPts val="0"/>
              </a:spcBef>
              <a:spcAft>
                <a:spcPts val="0"/>
              </a:spcAft>
              <a:buSzPct val="183006"/>
              <a:buNone/>
            </a:pPr>
            <a:r>
              <a:rPr lang="en-GB" sz="1400" b="1" dirty="0">
                <a:solidFill>
                  <a:srgbClr val="000000"/>
                </a:solidFill>
              </a:rPr>
              <a:t>Systemic examination:</a:t>
            </a:r>
          </a:p>
          <a:p>
            <a:pPr marL="0" lvl="0" indent="0" algn="l" rtl="0">
              <a:lnSpc>
                <a:spcPct val="100000"/>
              </a:lnSpc>
              <a:spcBef>
                <a:spcPts val="0"/>
              </a:spcBef>
              <a:spcAft>
                <a:spcPts val="0"/>
              </a:spcAft>
              <a:buSzPct val="183006"/>
              <a:buNone/>
            </a:pPr>
            <a:endParaRPr lang="en-GB" sz="1400" b="1" dirty="0">
              <a:solidFill>
                <a:srgbClr val="000000"/>
              </a:solidFill>
            </a:endParaRPr>
          </a:p>
          <a:p>
            <a:pPr lvl="0" algn="l" rtl="0">
              <a:lnSpc>
                <a:spcPct val="100000"/>
              </a:lnSpc>
              <a:spcBef>
                <a:spcPts val="0"/>
              </a:spcBef>
              <a:spcAft>
                <a:spcPts val="0"/>
              </a:spcAft>
              <a:buSzPct val="183006"/>
            </a:pPr>
            <a:r>
              <a:rPr lang="en-GB" sz="1400" dirty="0">
                <a:solidFill>
                  <a:srgbClr val="000000"/>
                </a:solidFill>
              </a:rPr>
              <a:t>                 </a:t>
            </a:r>
            <a:r>
              <a:rPr lang="en-GB" sz="1400" b="1" dirty="0">
                <a:solidFill>
                  <a:srgbClr val="000000"/>
                </a:solidFill>
              </a:rPr>
              <a:t>RS </a:t>
            </a:r>
            <a:r>
              <a:rPr lang="en-GB" sz="1400" dirty="0">
                <a:solidFill>
                  <a:srgbClr val="000000"/>
                </a:solidFill>
              </a:rPr>
              <a:t>– Trachea  shifted to right side,</a:t>
            </a:r>
            <a:br>
              <a:rPr lang="en-GB" sz="1400" dirty="0">
                <a:solidFill>
                  <a:srgbClr val="000000"/>
                </a:solidFill>
              </a:rPr>
            </a:br>
            <a:r>
              <a:rPr lang="en-GB" sz="1400" dirty="0">
                <a:solidFill>
                  <a:srgbClr val="000000"/>
                </a:solidFill>
              </a:rPr>
              <a:t>                          left supraclavicular fullness present </a:t>
            </a:r>
            <a:br>
              <a:rPr lang="en-GB" sz="1400" dirty="0">
                <a:solidFill>
                  <a:srgbClr val="000000"/>
                </a:solidFill>
              </a:rPr>
            </a:br>
            <a:r>
              <a:rPr lang="en-GB" sz="1400" dirty="0">
                <a:solidFill>
                  <a:srgbClr val="000000"/>
                </a:solidFill>
              </a:rPr>
              <a:t>                          chest movement reduced in left hemithorax                                                                                                                                                </a:t>
            </a:r>
            <a:br>
              <a:rPr lang="en-GB" sz="1400" dirty="0">
                <a:solidFill>
                  <a:srgbClr val="000000"/>
                </a:solidFill>
              </a:rPr>
            </a:br>
            <a:r>
              <a:rPr lang="en-GB" sz="1400" dirty="0">
                <a:solidFill>
                  <a:srgbClr val="000000"/>
                </a:solidFill>
              </a:rPr>
              <a:t>                          Stony dullness present over left hemithorax starting from 2nd intercostal space</a:t>
            </a:r>
          </a:p>
          <a:p>
            <a:pPr lvl="0">
              <a:buSzPct val="183006"/>
            </a:pPr>
            <a:r>
              <a:rPr lang="en-GB" dirty="0"/>
              <a:t>                          Air entry , VF, VR reduced in left hemithorax </a:t>
            </a:r>
          </a:p>
          <a:p>
            <a:pPr marL="0" lvl="0" indent="0" algn="l" rtl="0">
              <a:lnSpc>
                <a:spcPct val="100000"/>
              </a:lnSpc>
              <a:spcBef>
                <a:spcPts val="0"/>
              </a:spcBef>
              <a:spcAft>
                <a:spcPts val="0"/>
              </a:spcAft>
              <a:buSzPct val="183006"/>
              <a:buNone/>
            </a:pPr>
            <a:endParaRPr lang="en-GB" sz="1400" dirty="0">
              <a:solidFill>
                <a:srgbClr val="000000"/>
              </a:solidFill>
            </a:endParaRPr>
          </a:p>
          <a:p>
            <a:pPr marL="0" lvl="0" indent="0" algn="l" rtl="0">
              <a:lnSpc>
                <a:spcPct val="100000"/>
              </a:lnSpc>
              <a:spcBef>
                <a:spcPts val="0"/>
              </a:spcBef>
              <a:spcAft>
                <a:spcPts val="0"/>
              </a:spcAft>
              <a:buSzPct val="183006"/>
              <a:buNone/>
            </a:pPr>
            <a:r>
              <a:rPr lang="en-GB" sz="1400" b="1" dirty="0">
                <a:solidFill>
                  <a:srgbClr val="000000"/>
                </a:solidFill>
              </a:rPr>
              <a:t>                 P/A </a:t>
            </a:r>
            <a:r>
              <a:rPr lang="en-GB" sz="1400" dirty="0">
                <a:solidFill>
                  <a:srgbClr val="000000"/>
                </a:solidFill>
              </a:rPr>
              <a:t>- soft,</a:t>
            </a:r>
          </a:p>
          <a:p>
            <a:pPr marL="0" lvl="0" indent="0" algn="l" rtl="0">
              <a:lnSpc>
                <a:spcPct val="100000"/>
              </a:lnSpc>
              <a:spcBef>
                <a:spcPts val="0"/>
              </a:spcBef>
              <a:spcAft>
                <a:spcPts val="0"/>
              </a:spcAft>
              <a:buSzPct val="183006"/>
              <a:buNone/>
            </a:pPr>
            <a:r>
              <a:rPr lang="en-GB" sz="1400" dirty="0">
                <a:solidFill>
                  <a:srgbClr val="000000"/>
                </a:solidFill>
              </a:rPr>
              <a:t>                          spleen - palpable 8 cm below left costal margin, </a:t>
            </a:r>
            <a:r>
              <a:rPr lang="en-GB" dirty="0"/>
              <a:t>crosses </a:t>
            </a:r>
            <a:r>
              <a:rPr lang="en-GB" dirty="0" err="1"/>
              <a:t>umbilibcus</a:t>
            </a:r>
            <a:r>
              <a:rPr lang="en-GB" dirty="0"/>
              <a:t>.</a:t>
            </a:r>
            <a:endParaRPr lang="en-GB" sz="1400" dirty="0">
              <a:solidFill>
                <a:srgbClr val="000000"/>
              </a:solidFill>
            </a:endParaRPr>
          </a:p>
          <a:p>
            <a:pPr marL="0" lvl="0" indent="0" algn="l" rtl="0">
              <a:lnSpc>
                <a:spcPct val="100000"/>
              </a:lnSpc>
              <a:spcBef>
                <a:spcPts val="0"/>
              </a:spcBef>
              <a:spcAft>
                <a:spcPts val="0"/>
              </a:spcAft>
              <a:buSzPct val="183006"/>
              <a:buNone/>
            </a:pPr>
            <a:r>
              <a:rPr lang="en-GB" sz="1400" dirty="0">
                <a:solidFill>
                  <a:srgbClr val="000000"/>
                </a:solidFill>
              </a:rPr>
              <a:t>                          hard in consistency. </a:t>
            </a:r>
          </a:p>
          <a:p>
            <a:pPr marL="0" lvl="0" indent="0" algn="l" rtl="0">
              <a:lnSpc>
                <a:spcPct val="100000"/>
              </a:lnSpc>
              <a:spcBef>
                <a:spcPts val="0"/>
              </a:spcBef>
              <a:spcAft>
                <a:spcPts val="0"/>
              </a:spcAft>
              <a:buSzPct val="183006"/>
              <a:buNone/>
            </a:pPr>
            <a:r>
              <a:rPr lang="en-GB" sz="1400" dirty="0">
                <a:solidFill>
                  <a:srgbClr val="000000"/>
                </a:solidFill>
              </a:rPr>
              <a:t>                          Liver palpable 3 cm below right costal margin, firm in consistency </a:t>
            </a:r>
          </a:p>
          <a:p>
            <a:pPr marL="0" lvl="0" indent="0" algn="l" rtl="0">
              <a:lnSpc>
                <a:spcPct val="100000"/>
              </a:lnSpc>
              <a:spcBef>
                <a:spcPts val="0"/>
              </a:spcBef>
              <a:spcAft>
                <a:spcPts val="0"/>
              </a:spcAft>
              <a:buSzPct val="183006"/>
              <a:buNone/>
            </a:pPr>
            <a:endParaRPr lang="en-GB" sz="1400" dirty="0">
              <a:solidFill>
                <a:srgbClr val="000000"/>
              </a:solidFill>
            </a:endParaRPr>
          </a:p>
          <a:p>
            <a:pPr marL="0" lvl="0" indent="0" algn="l" rtl="0">
              <a:lnSpc>
                <a:spcPct val="100000"/>
              </a:lnSpc>
              <a:spcBef>
                <a:spcPts val="0"/>
              </a:spcBef>
              <a:spcAft>
                <a:spcPts val="0"/>
              </a:spcAft>
              <a:buSzPct val="183006"/>
              <a:buNone/>
            </a:pPr>
            <a:r>
              <a:rPr lang="en-GB" dirty="0"/>
              <a:t>               </a:t>
            </a:r>
            <a:r>
              <a:rPr lang="en-GB" b="1" dirty="0"/>
              <a:t>CVS</a:t>
            </a:r>
            <a:r>
              <a:rPr lang="en-GB" dirty="0"/>
              <a:t> – S1,S2+, no murmur</a:t>
            </a:r>
          </a:p>
          <a:p>
            <a:pPr marL="0" lvl="0" indent="0" algn="l" rtl="0">
              <a:lnSpc>
                <a:spcPct val="100000"/>
              </a:lnSpc>
              <a:spcBef>
                <a:spcPts val="0"/>
              </a:spcBef>
              <a:spcAft>
                <a:spcPts val="0"/>
              </a:spcAft>
              <a:buSzPct val="183006"/>
              <a:buNone/>
            </a:pPr>
            <a:r>
              <a:rPr lang="en-GB" dirty="0"/>
              <a:t>               </a:t>
            </a:r>
          </a:p>
          <a:p>
            <a:pPr marL="0" lvl="0" indent="0" algn="l" rtl="0">
              <a:lnSpc>
                <a:spcPct val="100000"/>
              </a:lnSpc>
              <a:spcBef>
                <a:spcPts val="0"/>
              </a:spcBef>
              <a:spcAft>
                <a:spcPts val="0"/>
              </a:spcAft>
              <a:buSzPct val="183006"/>
              <a:buNone/>
            </a:pPr>
            <a:r>
              <a:rPr lang="en-GB" dirty="0"/>
              <a:t>              </a:t>
            </a:r>
            <a:r>
              <a:rPr lang="en-GB" b="1" dirty="0"/>
              <a:t> CNS - </a:t>
            </a:r>
            <a:r>
              <a:rPr lang="en-GB" dirty="0"/>
              <a:t>NFND</a:t>
            </a:r>
            <a:endParaRPr lang="en-IN" dirty="0"/>
          </a:p>
        </p:txBody>
      </p:sp>
    </p:spTree>
    <p:extLst>
      <p:ext uri="{BB962C8B-B14F-4D97-AF65-F5344CB8AC3E}">
        <p14:creationId xmlns:p14="http://schemas.microsoft.com/office/powerpoint/2010/main" val="3775652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4"/>
          <p:cNvSpPr txBox="1">
            <a:spLocks noGrp="1"/>
          </p:cNvSpPr>
          <p:nvPr>
            <p:ph type="body" idx="1"/>
          </p:nvPr>
        </p:nvSpPr>
        <p:spPr>
          <a:xfrm>
            <a:off x="0" y="0"/>
            <a:ext cx="8832300" cy="48564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946"/>
              <a:buNone/>
            </a:pPr>
            <a:r>
              <a:rPr lang="en-GB" dirty="0"/>
              <a:t>  </a:t>
            </a:r>
            <a:r>
              <a:rPr lang="en-GB" sz="2200" dirty="0">
                <a:solidFill>
                  <a:srgbClr val="000000"/>
                </a:solidFill>
              </a:rPr>
              <a:t>Investigations</a:t>
            </a:r>
            <a:r>
              <a:rPr lang="en-GB" dirty="0"/>
              <a:t>:</a:t>
            </a:r>
            <a:endParaRPr dirty="0"/>
          </a:p>
          <a:p>
            <a:pPr marL="457200" lvl="0" indent="0" algn="l" rtl="0">
              <a:lnSpc>
                <a:spcPct val="115000"/>
              </a:lnSpc>
              <a:spcBef>
                <a:spcPts val="1200"/>
              </a:spcBef>
              <a:spcAft>
                <a:spcPts val="0"/>
              </a:spcAft>
              <a:buSzPts val="1946"/>
              <a:buNone/>
            </a:pPr>
            <a:r>
              <a:rPr lang="en-GB" dirty="0"/>
              <a:t>                                                                                        </a:t>
            </a:r>
            <a:r>
              <a:rPr lang="en-GB" b="1" dirty="0">
                <a:solidFill>
                  <a:srgbClr val="000000"/>
                </a:solidFill>
              </a:rPr>
              <a:t>Differential count</a:t>
            </a:r>
            <a:endParaRPr b="1" dirty="0">
              <a:solidFill>
                <a:srgbClr val="000000"/>
              </a:solidFill>
            </a:endParaRPr>
          </a:p>
          <a:p>
            <a:pPr marL="457200" lvl="0" indent="0" algn="l" rtl="0">
              <a:lnSpc>
                <a:spcPct val="115000"/>
              </a:lnSpc>
              <a:spcBef>
                <a:spcPts val="1200"/>
              </a:spcBef>
              <a:spcAft>
                <a:spcPts val="0"/>
              </a:spcAft>
              <a:buSzPts val="1946"/>
              <a:buNone/>
            </a:pPr>
            <a:endParaRPr dirty="0"/>
          </a:p>
          <a:p>
            <a:pPr marL="457200" lvl="0" indent="0" algn="l" rtl="0">
              <a:lnSpc>
                <a:spcPct val="115000"/>
              </a:lnSpc>
              <a:spcBef>
                <a:spcPts val="1200"/>
              </a:spcBef>
              <a:spcAft>
                <a:spcPts val="0"/>
              </a:spcAft>
              <a:buSzPts val="1946"/>
              <a:buNone/>
            </a:pPr>
            <a:endParaRPr dirty="0"/>
          </a:p>
          <a:p>
            <a:pPr marL="457200" lvl="0" indent="0" algn="l" rtl="0">
              <a:lnSpc>
                <a:spcPct val="115000"/>
              </a:lnSpc>
              <a:spcBef>
                <a:spcPts val="1200"/>
              </a:spcBef>
              <a:spcAft>
                <a:spcPts val="0"/>
              </a:spcAft>
              <a:buSzPts val="1946"/>
              <a:buNone/>
            </a:pPr>
            <a:r>
              <a:rPr lang="en-GB" b="1" dirty="0"/>
              <a:t>CBC</a:t>
            </a:r>
            <a:r>
              <a:rPr lang="en-GB" dirty="0"/>
              <a:t>          </a:t>
            </a:r>
            <a:endParaRPr dirty="0"/>
          </a:p>
        </p:txBody>
      </p:sp>
      <p:graphicFrame>
        <p:nvGraphicFramePr>
          <p:cNvPr id="71" name="Google Shape;71;p4"/>
          <p:cNvGraphicFramePr/>
          <p:nvPr>
            <p:extLst>
              <p:ext uri="{D42A27DB-BD31-4B8C-83A1-F6EECF244321}">
                <p14:modId xmlns:p14="http://schemas.microsoft.com/office/powerpoint/2010/main" val="2305338489"/>
              </p:ext>
            </p:extLst>
          </p:nvPr>
        </p:nvGraphicFramePr>
        <p:xfrm>
          <a:off x="1107869" y="635462"/>
          <a:ext cx="4378532" cy="4253580"/>
        </p:xfrm>
        <a:graphic>
          <a:graphicData uri="http://schemas.openxmlformats.org/drawingml/2006/table">
            <a:tbl>
              <a:tblPr>
                <a:noFill/>
                <a:tableStyleId>{28831A30-D747-46A2-8D52-7405EC1142C7}</a:tableStyleId>
              </a:tblPr>
              <a:tblGrid>
                <a:gridCol w="2189266">
                  <a:extLst>
                    <a:ext uri="{9D8B030D-6E8A-4147-A177-3AD203B41FA5}">
                      <a16:colId xmlns:a16="http://schemas.microsoft.com/office/drawing/2014/main" val="20000"/>
                    </a:ext>
                  </a:extLst>
                </a:gridCol>
                <a:gridCol w="2189266">
                  <a:extLst>
                    <a:ext uri="{9D8B030D-6E8A-4147-A177-3AD203B41FA5}">
                      <a16:colId xmlns:a16="http://schemas.microsoft.com/office/drawing/2014/main" val="20001"/>
                    </a:ext>
                  </a:extLst>
                </a:gridCol>
              </a:tblGrid>
              <a:tr h="5419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a:t>
                      </a:r>
                      <a:r>
                        <a:rPr lang="en-GB" sz="1600" u="none" strike="noStrike" cap="none" dirty="0"/>
                        <a:t>WBC  count</a:t>
                      </a:r>
                      <a:endParaRPr sz="1600" u="none" strike="noStrike" cap="none" dirty="0"/>
                    </a:p>
                  </a:txBody>
                  <a:tcPr marL="91425" marR="91425" marT="91425" marB="91425">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10600 cells/cu.mm</a:t>
                      </a:r>
                      <a:endParaRPr sz="1400" u="none" strike="noStrike" cap="none"/>
                    </a:p>
                  </a:txBody>
                  <a:tcPr marL="91425" marR="91425" marT="91425" marB="91425"/>
                </a:tc>
                <a:extLst>
                  <a:ext uri="{0D108BD9-81ED-4DB2-BD59-A6C34878D82A}">
                    <a16:rowId xmlns:a16="http://schemas.microsoft.com/office/drawing/2014/main" val="10000"/>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a:t>
                      </a:r>
                      <a:r>
                        <a:rPr lang="en-GB" sz="1400" u="none" strike="noStrike" cap="none" dirty="0" err="1"/>
                        <a:t>Hemoglobin</a:t>
                      </a:r>
                      <a:r>
                        <a:rPr lang="en-GB" sz="1400" u="none" strike="noStrike" cap="none" dirty="0"/>
                        <a:t> </a:t>
                      </a:r>
                      <a:endParaRPr sz="1400" u="none" strike="noStrike" cap="none" dirty="0"/>
                    </a:p>
                  </a:txBody>
                  <a:tcPr marL="91425" marR="91425" marT="91425" marB="91425">
                    <a:lnT w="12700" cap="flat" cmpd="sng" algn="ctr">
                      <a:solidFill>
                        <a:schemeClr val="tx1"/>
                      </a:solidFill>
                      <a:prstDash val="solid"/>
                      <a:round/>
                      <a:headEnd type="none" w="med" len="med"/>
                      <a:tailEnd type="none" w="med" len="med"/>
                    </a:lnT>
                  </a:tcPr>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10.6 g/dl</a:t>
                      </a:r>
                      <a:endParaRPr sz="1400" u="none" strike="noStrike" cap="none" dirty="0"/>
                    </a:p>
                  </a:txBody>
                  <a:tcPr marL="91425" marR="91425" marT="91425" marB="91425"/>
                </a:tc>
                <a:extLst>
                  <a:ext uri="{0D108BD9-81ED-4DB2-BD59-A6C34878D82A}">
                    <a16:rowId xmlns:a16="http://schemas.microsoft.com/office/drawing/2014/main" val="10001"/>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     ESR</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56mm/</a:t>
                      </a:r>
                      <a:r>
                        <a:rPr lang="en-US" sz="1400" u="none" strike="noStrike" cap="none" dirty="0" err="1"/>
                        <a:t>hr</a:t>
                      </a:r>
                      <a:endParaRPr sz="1400" u="none" strike="noStrike" cap="none" dirty="0"/>
                    </a:p>
                  </a:txBody>
                  <a:tcPr marL="91425" marR="91425" marT="91425" marB="91425"/>
                </a:tc>
                <a:extLst>
                  <a:ext uri="{0D108BD9-81ED-4DB2-BD59-A6C34878D82A}">
                    <a16:rowId xmlns:a16="http://schemas.microsoft.com/office/drawing/2014/main" val="3427973889"/>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HCT </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36.9%</a:t>
                      </a:r>
                      <a:endParaRPr sz="1400" u="none" strike="noStrike" cap="none" dirty="0"/>
                    </a:p>
                  </a:txBody>
                  <a:tcPr marL="91425" marR="91425" marT="91425" marB="91425"/>
                </a:tc>
                <a:extLst>
                  <a:ext uri="{0D108BD9-81ED-4DB2-BD59-A6C34878D82A}">
                    <a16:rowId xmlns:a16="http://schemas.microsoft.com/office/drawing/2014/main" val="10002"/>
                  </a:ext>
                </a:extLst>
              </a:tr>
              <a:tr h="5419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Platelets </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9,51,000</a:t>
                      </a:r>
                      <a:r>
                        <a:rPr lang="en-GB" sz="1400" u="none" strike="noStrike" cap="none" dirty="0">
                          <a:solidFill>
                            <a:schemeClr val="dk1"/>
                          </a:solidFill>
                        </a:rPr>
                        <a:t>cells/cu.mm</a:t>
                      </a:r>
                      <a:endParaRPr sz="1400" u="none" strike="noStrike" cap="none" dirty="0"/>
                    </a:p>
                  </a:txBody>
                  <a:tcPr marL="91425" marR="91425" marT="91425" marB="91425"/>
                </a:tc>
                <a:extLst>
                  <a:ext uri="{0D108BD9-81ED-4DB2-BD59-A6C34878D82A}">
                    <a16:rowId xmlns:a16="http://schemas.microsoft.com/office/drawing/2014/main" val="10003"/>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PDW</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9.7 fL</a:t>
                      </a:r>
                      <a:endParaRPr sz="1400" u="none" strike="noStrike" cap="none"/>
                    </a:p>
                  </a:txBody>
                  <a:tcPr marL="91425" marR="91425" marT="91425" marB="91425"/>
                </a:tc>
                <a:extLst>
                  <a:ext uri="{0D108BD9-81ED-4DB2-BD59-A6C34878D82A}">
                    <a16:rowId xmlns:a16="http://schemas.microsoft.com/office/drawing/2014/main" val="10004"/>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MPV</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8.3 fL</a:t>
                      </a:r>
                      <a:endParaRPr sz="1400" u="none" strike="noStrike" cap="none"/>
                    </a:p>
                  </a:txBody>
                  <a:tcPr marL="91425" marR="91425" marT="91425" marB="91425"/>
                </a:tc>
                <a:extLst>
                  <a:ext uri="{0D108BD9-81ED-4DB2-BD59-A6C34878D82A}">
                    <a16:rowId xmlns:a16="http://schemas.microsoft.com/office/drawing/2014/main" val="10005"/>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MCV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78.7 fL</a:t>
                      </a:r>
                      <a:endParaRPr sz="1400" u="none" strike="noStrike" cap="none"/>
                    </a:p>
                  </a:txBody>
                  <a:tcPr marL="91425" marR="91425" marT="91425" marB="91425"/>
                </a:tc>
                <a:extLst>
                  <a:ext uri="{0D108BD9-81ED-4DB2-BD59-A6C34878D82A}">
                    <a16:rowId xmlns:a16="http://schemas.microsoft.com/office/drawing/2014/main" val="10006"/>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MCH </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24.7 </a:t>
                      </a:r>
                      <a:r>
                        <a:rPr lang="en-GB" sz="1400" u="none" strike="noStrike" cap="none" dirty="0" err="1"/>
                        <a:t>pg</a:t>
                      </a:r>
                      <a:endParaRPr sz="1400" u="none" strike="noStrike" cap="none" dirty="0"/>
                    </a:p>
                  </a:txBody>
                  <a:tcPr marL="91425" marR="91425" marT="91425" marB="91425"/>
                </a:tc>
                <a:extLst>
                  <a:ext uri="{0D108BD9-81ED-4DB2-BD59-A6C34878D82A}">
                    <a16:rowId xmlns:a16="http://schemas.microsoft.com/office/drawing/2014/main" val="10007"/>
                  </a:ext>
                </a:extLst>
              </a:tr>
              <a:tr h="36317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   MCHC</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   30.1 gm/dl</a:t>
                      </a:r>
                      <a:endParaRPr sz="1400" u="none" strike="noStrike" cap="none" dirty="0"/>
                    </a:p>
                  </a:txBody>
                  <a:tcPr marL="91425" marR="91425" marT="91425" marB="91425"/>
                </a:tc>
                <a:extLst>
                  <a:ext uri="{0D108BD9-81ED-4DB2-BD59-A6C34878D82A}">
                    <a16:rowId xmlns:a16="http://schemas.microsoft.com/office/drawing/2014/main" val="1080717858"/>
                  </a:ext>
                </a:extLst>
              </a:tr>
            </a:tbl>
          </a:graphicData>
        </a:graphic>
      </p:graphicFrame>
      <p:graphicFrame>
        <p:nvGraphicFramePr>
          <p:cNvPr id="72" name="Google Shape;72;p4"/>
          <p:cNvGraphicFramePr/>
          <p:nvPr>
            <p:extLst>
              <p:ext uri="{D42A27DB-BD31-4B8C-83A1-F6EECF244321}">
                <p14:modId xmlns:p14="http://schemas.microsoft.com/office/powerpoint/2010/main" val="481061768"/>
              </p:ext>
            </p:extLst>
          </p:nvPr>
        </p:nvGraphicFramePr>
        <p:xfrm>
          <a:off x="6237450" y="986910"/>
          <a:ext cx="2594850" cy="1584840"/>
        </p:xfrm>
        <a:graphic>
          <a:graphicData uri="http://schemas.openxmlformats.org/drawingml/2006/table">
            <a:tbl>
              <a:tblPr>
                <a:noFill/>
                <a:tableStyleId>{28831A30-D747-46A2-8D52-7405EC1142C7}</a:tableStyleId>
              </a:tblPr>
              <a:tblGrid>
                <a:gridCol w="1297425">
                  <a:extLst>
                    <a:ext uri="{9D8B030D-6E8A-4147-A177-3AD203B41FA5}">
                      <a16:colId xmlns:a16="http://schemas.microsoft.com/office/drawing/2014/main" val="20000"/>
                    </a:ext>
                  </a:extLst>
                </a:gridCol>
                <a:gridCol w="1297425">
                  <a:extLst>
                    <a:ext uri="{9D8B030D-6E8A-4147-A177-3AD203B41FA5}">
                      <a16:colId xmlns:a16="http://schemas.microsoft.com/office/drawing/2014/main" val="20001"/>
                    </a:ext>
                  </a:extLst>
                </a:gridCol>
              </a:tblGrid>
              <a:tr h="37880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Neutrophils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84%</a:t>
                      </a:r>
                      <a:endParaRPr sz="1400" u="none" strike="noStrike" cap="none"/>
                    </a:p>
                  </a:txBody>
                  <a:tcPr marL="91425" marR="91425" marT="91425" marB="91425"/>
                </a:tc>
                <a:extLst>
                  <a:ext uri="{0D108BD9-81ED-4DB2-BD59-A6C34878D82A}">
                    <a16:rowId xmlns:a16="http://schemas.microsoft.com/office/drawing/2014/main" val="10000"/>
                  </a:ext>
                </a:extLst>
              </a:tr>
              <a:tr h="37880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Lymphocytes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10%</a:t>
                      </a:r>
                      <a:endParaRPr sz="1400" u="none" strike="noStrike" cap="none"/>
                    </a:p>
                  </a:txBody>
                  <a:tcPr marL="91425" marR="91425" marT="91425" marB="91425"/>
                </a:tc>
                <a:extLst>
                  <a:ext uri="{0D108BD9-81ED-4DB2-BD59-A6C34878D82A}">
                    <a16:rowId xmlns:a16="http://schemas.microsoft.com/office/drawing/2014/main" val="10001"/>
                  </a:ext>
                </a:extLst>
              </a:tr>
              <a:tr h="37880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Eosinophils</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2%</a:t>
                      </a:r>
                      <a:endParaRPr sz="1400" u="none" strike="noStrike" cap="none"/>
                    </a:p>
                  </a:txBody>
                  <a:tcPr marL="91425" marR="91425" marT="91425" marB="91425"/>
                </a:tc>
                <a:extLst>
                  <a:ext uri="{0D108BD9-81ED-4DB2-BD59-A6C34878D82A}">
                    <a16:rowId xmlns:a16="http://schemas.microsoft.com/office/drawing/2014/main" val="10002"/>
                  </a:ext>
                </a:extLst>
              </a:tr>
              <a:tr h="37880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Mixed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4%</a:t>
                      </a:r>
                      <a:endParaRPr sz="1400" u="none" strike="noStrike" cap="none" dirty="0"/>
                    </a:p>
                  </a:txBody>
                  <a:tcPr marL="91425" marR="91425" marT="91425" marB="91425"/>
                </a:tc>
                <a:extLst>
                  <a:ext uri="{0D108BD9-81ED-4DB2-BD59-A6C34878D82A}">
                    <a16:rowId xmlns:a16="http://schemas.microsoft.com/office/drawing/2014/main" val="10003"/>
                  </a:ext>
                </a:extLst>
              </a:tr>
            </a:tbl>
          </a:graphicData>
        </a:graphic>
      </p:graphicFrame>
      <p:sp>
        <p:nvSpPr>
          <p:cNvPr id="73" name="Google Shape;73;p4"/>
          <p:cNvSpPr txBox="1"/>
          <p:nvPr/>
        </p:nvSpPr>
        <p:spPr>
          <a:xfrm>
            <a:off x="5934355" y="4277892"/>
            <a:ext cx="2684700" cy="4638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dirty="0">
                <a:solidFill>
                  <a:schemeClr val="dk1"/>
                </a:solidFill>
                <a:latin typeface="Arial"/>
                <a:ea typeface="Arial"/>
                <a:cs typeface="Arial"/>
                <a:sym typeface="Arial"/>
              </a:rPr>
              <a:t>RFT &amp; LFT </a:t>
            </a:r>
            <a:r>
              <a:rPr lang="en-GB" sz="1800" b="0" i="0" u="none" strike="noStrike" cap="none" dirty="0">
                <a:solidFill>
                  <a:schemeClr val="dk2"/>
                </a:solidFill>
                <a:latin typeface="Arial"/>
                <a:ea typeface="Arial"/>
                <a:cs typeface="Arial"/>
                <a:sym typeface="Arial"/>
              </a:rPr>
              <a:t>: Normal   </a:t>
            </a:r>
            <a:endParaRPr sz="1800" b="0" i="0" u="none" strike="noStrike" cap="none" dirty="0">
              <a:solidFill>
                <a:schemeClr val="dk2"/>
              </a:solidFill>
              <a:latin typeface="Arial"/>
              <a:ea typeface="Arial"/>
              <a:cs typeface="Arial"/>
              <a:sym typeface="Arial"/>
            </a:endParaRPr>
          </a:p>
        </p:txBody>
      </p:sp>
      <p:sp>
        <p:nvSpPr>
          <p:cNvPr id="3" name="TextBox 2">
            <a:extLst>
              <a:ext uri="{FF2B5EF4-FFF2-40B4-BE49-F238E27FC236}">
                <a16:creationId xmlns:a16="http://schemas.microsoft.com/office/drawing/2014/main" id="{7C2600C1-1F9E-0A3A-C601-DA9B06F8FA70}"/>
              </a:ext>
            </a:extLst>
          </p:cNvPr>
          <p:cNvSpPr txBox="1"/>
          <p:nvPr/>
        </p:nvSpPr>
        <p:spPr>
          <a:xfrm>
            <a:off x="5721110" y="2806134"/>
            <a:ext cx="3111190" cy="1600438"/>
          </a:xfrm>
          <a:prstGeom prst="rect">
            <a:avLst/>
          </a:prstGeom>
          <a:noFill/>
        </p:spPr>
        <p:txBody>
          <a:bodyPr wrap="square">
            <a:spAutoFit/>
          </a:bodyPr>
          <a:lstStyle/>
          <a:p>
            <a:r>
              <a:rPr lang="en-US" b="1" dirty="0"/>
              <a:t>Peripheral smear :-</a:t>
            </a:r>
          </a:p>
          <a:p>
            <a:r>
              <a:rPr lang="en-US" dirty="0"/>
              <a:t> </a:t>
            </a:r>
          </a:p>
          <a:p>
            <a:r>
              <a:rPr lang="en-US" dirty="0"/>
              <a:t>RBC shows </a:t>
            </a:r>
            <a:r>
              <a:rPr lang="en-US" dirty="0" err="1"/>
              <a:t>anisopoikilocytosis</a:t>
            </a:r>
            <a:r>
              <a:rPr lang="en-US" dirty="0"/>
              <a:t>, with microcytic hypochromic and elongated cells. WBC count </a:t>
            </a:r>
            <a:r>
              <a:rPr lang="en-US" dirty="0" err="1"/>
              <a:t>increased,no</a:t>
            </a:r>
            <a:r>
              <a:rPr lang="en-US" dirty="0"/>
              <a:t> atypical cells.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5"/>
          <p:cNvSpPr txBox="1">
            <a:spLocks noGrp="1"/>
          </p:cNvSpPr>
          <p:nvPr>
            <p:ph type="body" idx="1"/>
          </p:nvPr>
        </p:nvSpPr>
        <p:spPr>
          <a:xfrm>
            <a:off x="225050" y="99774"/>
            <a:ext cx="8528100" cy="48099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en-GB"/>
              <a:t>      </a:t>
            </a:r>
            <a:endParaRPr/>
          </a:p>
        </p:txBody>
      </p:sp>
      <p:graphicFrame>
        <p:nvGraphicFramePr>
          <p:cNvPr id="79" name="Google Shape;79;p5"/>
          <p:cNvGraphicFramePr/>
          <p:nvPr>
            <p:extLst>
              <p:ext uri="{D42A27DB-BD31-4B8C-83A1-F6EECF244321}">
                <p14:modId xmlns:p14="http://schemas.microsoft.com/office/powerpoint/2010/main" val="1600132413"/>
              </p:ext>
            </p:extLst>
          </p:nvPr>
        </p:nvGraphicFramePr>
        <p:xfrm>
          <a:off x="390850" y="611560"/>
          <a:ext cx="3488228" cy="3957300"/>
        </p:xfrm>
        <a:graphic>
          <a:graphicData uri="http://schemas.openxmlformats.org/drawingml/2006/table">
            <a:tbl>
              <a:tblPr>
                <a:noFill/>
                <a:tableStyleId>{28831A30-D747-46A2-8D52-7405EC1142C7}</a:tableStyleId>
              </a:tblPr>
              <a:tblGrid>
                <a:gridCol w="1744114">
                  <a:extLst>
                    <a:ext uri="{9D8B030D-6E8A-4147-A177-3AD203B41FA5}">
                      <a16:colId xmlns:a16="http://schemas.microsoft.com/office/drawing/2014/main" val="20000"/>
                    </a:ext>
                  </a:extLst>
                </a:gridCol>
                <a:gridCol w="1744114">
                  <a:extLst>
                    <a:ext uri="{9D8B030D-6E8A-4147-A177-3AD203B41FA5}">
                      <a16:colId xmlns:a16="http://schemas.microsoft.com/office/drawing/2014/main" val="20001"/>
                    </a:ext>
                  </a:extLst>
                </a:gridCol>
              </a:tblGrid>
              <a:tr h="6595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VCTC, viral markers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Non reactive </a:t>
                      </a:r>
                      <a:endParaRPr sz="1400" u="none" strike="noStrike" cap="none" dirty="0"/>
                    </a:p>
                  </a:txBody>
                  <a:tcPr marL="91425" marR="91425" marT="91425" marB="91425"/>
                </a:tc>
                <a:extLst>
                  <a:ext uri="{0D108BD9-81ED-4DB2-BD59-A6C34878D82A}">
                    <a16:rowId xmlns:a16="http://schemas.microsoft.com/office/drawing/2014/main" val="10000"/>
                  </a:ext>
                </a:extLst>
              </a:tr>
              <a:tr h="6595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Smear for MP, MF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Negative </a:t>
                      </a:r>
                      <a:endParaRPr sz="1400" u="none" strike="noStrike" cap="none"/>
                    </a:p>
                  </a:txBody>
                  <a:tcPr marL="91425" marR="91425" marT="91425" marB="91425"/>
                </a:tc>
                <a:extLst>
                  <a:ext uri="{0D108BD9-81ED-4DB2-BD59-A6C34878D82A}">
                    <a16:rowId xmlns:a16="http://schemas.microsoft.com/office/drawing/2014/main" val="10001"/>
                  </a:ext>
                </a:extLst>
              </a:tr>
              <a:tr h="6595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Serum LDH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3240 u/l</a:t>
                      </a:r>
                      <a:endParaRPr sz="1400" u="none" strike="noStrike" cap="none"/>
                    </a:p>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tc>
                <a:extLst>
                  <a:ext uri="{0D108BD9-81ED-4DB2-BD59-A6C34878D82A}">
                    <a16:rowId xmlns:a16="http://schemas.microsoft.com/office/drawing/2014/main" val="10002"/>
                  </a:ext>
                </a:extLst>
              </a:tr>
              <a:tr h="6595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Serum uric acid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7.3 mg/dl</a:t>
                      </a:r>
                      <a:endParaRPr sz="1400" u="none" strike="noStrike" cap="none" dirty="0"/>
                    </a:p>
                  </a:txBody>
                  <a:tcPr marL="91425" marR="91425" marT="91425" marB="91425"/>
                </a:tc>
                <a:extLst>
                  <a:ext uri="{0D108BD9-81ED-4DB2-BD59-A6C34878D82A}">
                    <a16:rowId xmlns:a16="http://schemas.microsoft.com/office/drawing/2014/main" val="10003"/>
                  </a:ext>
                </a:extLst>
              </a:tr>
              <a:tr h="659550">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RA Factor </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Negative </a:t>
                      </a:r>
                      <a:endParaRPr sz="1400" u="none" strike="noStrike" cap="none" dirty="0"/>
                    </a:p>
                  </a:txBody>
                  <a:tcPr marL="91425" marR="91425" marT="91425" marB="91425"/>
                </a:tc>
                <a:extLst>
                  <a:ext uri="{0D108BD9-81ED-4DB2-BD59-A6C34878D82A}">
                    <a16:rowId xmlns:a16="http://schemas.microsoft.com/office/drawing/2014/main" val="10004"/>
                  </a:ext>
                </a:extLst>
              </a:tr>
              <a:tr h="6595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TSH</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3 </a:t>
                      </a:r>
                      <a:r>
                        <a:rPr lang="en-US" sz="1400" u="none" strike="noStrike" cap="none" dirty="0" err="1"/>
                        <a:t>mIU</a:t>
                      </a:r>
                      <a:r>
                        <a:rPr lang="en-US" sz="1400" u="none" strike="noStrike" cap="none" dirty="0"/>
                        <a:t> /L</a:t>
                      </a:r>
                      <a:endParaRPr sz="1400" u="none" strike="noStrike" cap="none" dirty="0"/>
                    </a:p>
                  </a:txBody>
                  <a:tcPr marL="91425" marR="91425" marT="91425" marB="91425"/>
                </a:tc>
                <a:extLst>
                  <a:ext uri="{0D108BD9-81ED-4DB2-BD59-A6C34878D82A}">
                    <a16:rowId xmlns:a16="http://schemas.microsoft.com/office/drawing/2014/main" val="508310274"/>
                  </a:ext>
                </a:extLst>
              </a:tr>
            </a:tbl>
          </a:graphicData>
        </a:graphic>
      </p:graphicFrame>
      <p:graphicFrame>
        <p:nvGraphicFramePr>
          <p:cNvPr id="80" name="Google Shape;80;p5"/>
          <p:cNvGraphicFramePr/>
          <p:nvPr>
            <p:extLst>
              <p:ext uri="{D42A27DB-BD31-4B8C-83A1-F6EECF244321}">
                <p14:modId xmlns:p14="http://schemas.microsoft.com/office/powerpoint/2010/main" val="4031640190"/>
              </p:ext>
            </p:extLst>
          </p:nvPr>
        </p:nvGraphicFramePr>
        <p:xfrm>
          <a:off x="4641989" y="528076"/>
          <a:ext cx="3348250" cy="3953295"/>
        </p:xfrm>
        <a:graphic>
          <a:graphicData uri="http://schemas.openxmlformats.org/drawingml/2006/table">
            <a:tbl>
              <a:tblPr>
                <a:noFill/>
                <a:tableStyleId>{28831A30-D747-46A2-8D52-7405EC1142C7}</a:tableStyleId>
              </a:tblPr>
              <a:tblGrid>
                <a:gridCol w="1674125">
                  <a:extLst>
                    <a:ext uri="{9D8B030D-6E8A-4147-A177-3AD203B41FA5}">
                      <a16:colId xmlns:a16="http://schemas.microsoft.com/office/drawing/2014/main" val="20000"/>
                    </a:ext>
                  </a:extLst>
                </a:gridCol>
                <a:gridCol w="1674125">
                  <a:extLst>
                    <a:ext uri="{9D8B030D-6E8A-4147-A177-3AD203B41FA5}">
                      <a16:colId xmlns:a16="http://schemas.microsoft.com/office/drawing/2014/main" val="20001"/>
                    </a:ext>
                  </a:extLst>
                </a:gridCol>
              </a:tblGrid>
              <a:tr h="47767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Appearance</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hemorrhagic</a:t>
                      </a:r>
                      <a:endParaRPr sz="1400" u="none" strike="noStrike" cap="none" dirty="0"/>
                    </a:p>
                  </a:txBody>
                  <a:tcPr marL="91425" marR="91425" marT="91425" marB="91425"/>
                </a:tc>
                <a:extLst>
                  <a:ext uri="{0D108BD9-81ED-4DB2-BD59-A6C34878D82A}">
                    <a16:rowId xmlns:a16="http://schemas.microsoft.com/office/drawing/2014/main" val="3168053676"/>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Sugar </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25 mg%</a:t>
                      </a:r>
                      <a:endParaRPr sz="1400" u="none" strike="noStrike" cap="none"/>
                    </a:p>
                  </a:txBody>
                  <a:tcPr marL="91425" marR="91425" marT="91425" marB="91425"/>
                </a:tc>
                <a:extLst>
                  <a:ext uri="{0D108BD9-81ED-4DB2-BD59-A6C34878D82A}">
                    <a16:rowId xmlns:a16="http://schemas.microsoft.com/office/drawing/2014/main" val="10000"/>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LDH</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6357 </a:t>
                      </a:r>
                      <a:r>
                        <a:rPr lang="en-GB" sz="1400" u="none" strike="noStrike" cap="none">
                          <a:solidFill>
                            <a:schemeClr val="dk1"/>
                          </a:solidFill>
                        </a:rPr>
                        <a:t>mg%</a:t>
                      </a:r>
                      <a:endParaRPr sz="1400" u="none" strike="noStrike" cap="none"/>
                    </a:p>
                  </a:txBody>
                  <a:tcPr marL="91425" marR="91425" marT="91425" marB="91425"/>
                </a:tc>
                <a:extLst>
                  <a:ext uri="{0D108BD9-81ED-4DB2-BD59-A6C34878D82A}">
                    <a16:rowId xmlns:a16="http://schemas.microsoft.com/office/drawing/2014/main" val="10001"/>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Protein</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5693 </a:t>
                      </a:r>
                      <a:r>
                        <a:rPr lang="en-GB" sz="1400" u="none" strike="noStrike" cap="none">
                          <a:solidFill>
                            <a:schemeClr val="dk1"/>
                          </a:solidFill>
                        </a:rPr>
                        <a:t>mg%</a:t>
                      </a:r>
                      <a:endParaRPr sz="1400" u="none" strike="noStrike" cap="none"/>
                    </a:p>
                  </a:txBody>
                  <a:tcPr marL="91425" marR="91425" marT="91425" marB="91425"/>
                </a:tc>
                <a:extLst>
                  <a:ext uri="{0D108BD9-81ED-4DB2-BD59-A6C34878D82A}">
                    <a16:rowId xmlns:a16="http://schemas.microsoft.com/office/drawing/2014/main" val="10002"/>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Cell count</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3000 cells/cumm</a:t>
                      </a:r>
                      <a:endParaRPr sz="1400" u="none" strike="noStrike" cap="none"/>
                    </a:p>
                  </a:txBody>
                  <a:tcPr marL="91425" marR="91425" marT="91425" marB="91425"/>
                </a:tc>
                <a:extLst>
                  <a:ext uri="{0D108BD9-81ED-4DB2-BD59-A6C34878D82A}">
                    <a16:rowId xmlns:a16="http://schemas.microsoft.com/office/drawing/2014/main" val="10003"/>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DC</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LYM;70%</a:t>
                      </a: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GB" sz="1400" u="none" strike="noStrike" cap="none"/>
                        <a:t>PMN:30%</a:t>
                      </a:r>
                      <a:endParaRPr sz="1400" u="none" strike="noStrike" cap="none"/>
                    </a:p>
                  </a:txBody>
                  <a:tcPr marL="91425" marR="91425" marT="91425" marB="91425"/>
                </a:tc>
                <a:extLst>
                  <a:ext uri="{0D108BD9-81ED-4DB2-BD59-A6C34878D82A}">
                    <a16:rowId xmlns:a16="http://schemas.microsoft.com/office/drawing/2014/main" val="10004"/>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 ADA</a:t>
                      </a:r>
                      <a:endParaRPr sz="14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a:t>101 IU/L</a:t>
                      </a:r>
                      <a:endParaRPr sz="1400" u="none" strike="noStrike" cap="none"/>
                    </a:p>
                  </a:txBody>
                  <a:tcPr marL="91425" marR="91425" marT="91425" marB="91425"/>
                </a:tc>
                <a:extLst>
                  <a:ext uri="{0D108BD9-81ED-4DB2-BD59-A6C34878D82A}">
                    <a16:rowId xmlns:a16="http://schemas.microsoft.com/office/drawing/2014/main" val="10005"/>
                  </a:ext>
                </a:extLst>
              </a:tr>
              <a:tr h="477675">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  CBNAAT</a:t>
                      </a:r>
                      <a:endParaRPr sz="14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GB" sz="1400" u="none" strike="noStrike" cap="none" dirty="0"/>
                        <a:t>Negative </a:t>
                      </a:r>
                      <a:endParaRPr sz="1400" u="none" strike="noStrike" cap="none" dirty="0"/>
                    </a:p>
                  </a:txBody>
                  <a:tcPr marL="91425" marR="91425" marT="91425" marB="91425"/>
                </a:tc>
                <a:extLst>
                  <a:ext uri="{0D108BD9-81ED-4DB2-BD59-A6C34878D82A}">
                    <a16:rowId xmlns:a16="http://schemas.microsoft.com/office/drawing/2014/main" val="10006"/>
                  </a:ext>
                </a:extLst>
              </a:tr>
            </a:tbl>
          </a:graphicData>
        </a:graphic>
      </p:graphicFrame>
      <p:sp>
        <p:nvSpPr>
          <p:cNvPr id="81" name="Google Shape;81;p5"/>
          <p:cNvSpPr txBox="1"/>
          <p:nvPr/>
        </p:nvSpPr>
        <p:spPr>
          <a:xfrm>
            <a:off x="4115991" y="62430"/>
            <a:ext cx="4101900" cy="4638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1" i="0" u="none" strike="noStrike" cap="none" dirty="0">
                <a:solidFill>
                  <a:schemeClr val="dk2"/>
                </a:solidFill>
                <a:latin typeface="Arial"/>
                <a:ea typeface="Arial"/>
                <a:cs typeface="Arial"/>
                <a:sym typeface="Arial"/>
              </a:rPr>
              <a:t>Pleural fluid analysis </a:t>
            </a:r>
            <a:endParaRPr sz="1800" b="1"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2DBAF-384F-2E50-E73B-5CDC1DAE51C9}"/>
              </a:ext>
            </a:extLst>
          </p:cNvPr>
          <p:cNvSpPr txBox="1"/>
          <p:nvPr/>
        </p:nvSpPr>
        <p:spPr>
          <a:xfrm>
            <a:off x="416312" y="253949"/>
            <a:ext cx="5397190" cy="369332"/>
          </a:xfrm>
          <a:prstGeom prst="rect">
            <a:avLst/>
          </a:prstGeom>
          <a:noFill/>
        </p:spPr>
        <p:txBody>
          <a:bodyPr wrap="square" rtlCol="0">
            <a:spAutoFit/>
          </a:bodyPr>
          <a:lstStyle/>
          <a:p>
            <a:r>
              <a:rPr lang="en-US" sz="1800" b="1" dirty="0"/>
              <a:t>TREATMENT GIVEN :-</a:t>
            </a:r>
            <a:endParaRPr lang="en-IN" sz="1800" b="1" dirty="0"/>
          </a:p>
        </p:txBody>
      </p:sp>
      <p:sp>
        <p:nvSpPr>
          <p:cNvPr id="4" name="TextBox 3">
            <a:extLst>
              <a:ext uri="{FF2B5EF4-FFF2-40B4-BE49-F238E27FC236}">
                <a16:creationId xmlns:a16="http://schemas.microsoft.com/office/drawing/2014/main" id="{D867A49B-9C89-1B26-A59D-87759080024B}"/>
              </a:ext>
            </a:extLst>
          </p:cNvPr>
          <p:cNvSpPr txBox="1"/>
          <p:nvPr/>
        </p:nvSpPr>
        <p:spPr>
          <a:xfrm>
            <a:off x="1379220" y="952500"/>
            <a:ext cx="5082540"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Supportive care and empirical ATT started</a:t>
            </a:r>
          </a:p>
          <a:p>
            <a:pPr marL="285750" indent="-285750">
              <a:buFont typeface="Arial" panose="020B0604020202020204" pitchFamily="34" charset="0"/>
              <a:buChar char="•"/>
            </a:pPr>
            <a:r>
              <a:rPr lang="en-US" sz="2000" dirty="0"/>
              <a:t>Left ICD insertion </a:t>
            </a:r>
            <a:endParaRPr lang="en-IN" sz="2000" dirty="0"/>
          </a:p>
        </p:txBody>
      </p:sp>
    </p:spTree>
    <p:extLst>
      <p:ext uri="{BB962C8B-B14F-4D97-AF65-F5344CB8AC3E}">
        <p14:creationId xmlns:p14="http://schemas.microsoft.com/office/powerpoint/2010/main" val="1378489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6"/>
          <p:cNvSpPr txBox="1">
            <a:spLocks noGrp="1"/>
          </p:cNvSpPr>
          <p:nvPr>
            <p:ph type="title"/>
          </p:nvPr>
        </p:nvSpPr>
        <p:spPr>
          <a:xfrm>
            <a:off x="134032" y="362113"/>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GB" dirty="0"/>
              <a:t>USG NECK &amp; THYROID :-</a:t>
            </a:r>
            <a:endParaRPr dirty="0"/>
          </a:p>
        </p:txBody>
      </p:sp>
      <p:sp>
        <p:nvSpPr>
          <p:cNvPr id="87" name="Google Shape;87;p6"/>
          <p:cNvSpPr txBox="1">
            <a:spLocks noGrp="1"/>
          </p:cNvSpPr>
          <p:nvPr>
            <p:ph type="body" idx="1"/>
          </p:nvPr>
        </p:nvSpPr>
        <p:spPr>
          <a:xfrm>
            <a:off x="134025" y="1006800"/>
            <a:ext cx="8698200" cy="35622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en-GB" b="1" dirty="0">
                <a:solidFill>
                  <a:srgbClr val="000000"/>
                </a:solidFill>
              </a:rPr>
              <a:t>THYROID </a:t>
            </a:r>
            <a:endParaRPr b="1"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10x7mm well defined hyperechoic lesion with internal cystic areas without any calcification noted in right lobe of thyroid </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Possibility of TIRADS II lesion in Right lobe of thyroid </a:t>
            </a:r>
            <a:endParaRPr dirty="0">
              <a:solidFill>
                <a:srgbClr val="000000"/>
              </a:solidFill>
            </a:endParaRPr>
          </a:p>
          <a:p>
            <a:pPr marL="0" lvl="0" indent="0" algn="l" rtl="0">
              <a:lnSpc>
                <a:spcPct val="115000"/>
              </a:lnSpc>
              <a:spcBef>
                <a:spcPts val="0"/>
              </a:spcBef>
              <a:spcAft>
                <a:spcPts val="0"/>
              </a:spcAft>
              <a:buSzPts val="1800"/>
              <a:buNone/>
            </a:pPr>
            <a:endParaRPr dirty="0">
              <a:solidFill>
                <a:srgbClr val="000000"/>
              </a:solidFill>
            </a:endParaRPr>
          </a:p>
          <a:p>
            <a:pPr marL="0" lvl="0" indent="0" algn="l" rtl="0">
              <a:lnSpc>
                <a:spcPct val="115000"/>
              </a:lnSpc>
              <a:spcBef>
                <a:spcPts val="0"/>
              </a:spcBef>
              <a:spcAft>
                <a:spcPts val="0"/>
              </a:spcAft>
              <a:buSzPts val="1800"/>
              <a:buNone/>
            </a:pPr>
            <a:r>
              <a:rPr lang="en-GB" b="1" dirty="0">
                <a:solidFill>
                  <a:srgbClr val="000000"/>
                </a:solidFill>
              </a:rPr>
              <a:t>NECK </a:t>
            </a:r>
            <a:endParaRPr b="1"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Multiple enlarged nodes noted in left level IV Supraclavicular and Left axilla with internal fatty hilum. No evidence of necrosis or calcification noted. Largest measuring 2.7x1.5 cm in left SCL area and in axilla(3.3x1.4cm). All nodes appear discrete.</a:t>
            </a:r>
            <a:endParaRPr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7"/>
          <p:cNvSpPr txBox="1">
            <a:spLocks noGrp="1"/>
          </p:cNvSpPr>
          <p:nvPr>
            <p:ph type="body" idx="1"/>
          </p:nvPr>
        </p:nvSpPr>
        <p:spPr>
          <a:xfrm>
            <a:off x="65150" y="219125"/>
            <a:ext cx="8942700" cy="46371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en-GB" b="1" dirty="0">
                <a:solidFill>
                  <a:srgbClr val="000000"/>
                </a:solidFill>
              </a:rPr>
              <a:t>CT ABDOMEN PLAIN AND CONTRAST</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IMPRESSION:  </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Spleen appears grossly enlarged with multiple ill defined hypodense areas noted within spleen . Multiple enlarged paraaortic, aortocaval and bilateral common iliac nodes noted. </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Cortical erosion with partial collapse of L5 vertebra noted </a:t>
            </a:r>
            <a:endParaRPr dirty="0">
              <a:solidFill>
                <a:srgbClr val="000000"/>
              </a:solidFill>
            </a:endParaRPr>
          </a:p>
          <a:p>
            <a:pPr marL="0" lvl="0" indent="0" algn="l" rtl="0">
              <a:lnSpc>
                <a:spcPct val="115000"/>
              </a:lnSpc>
              <a:spcBef>
                <a:spcPts val="0"/>
              </a:spcBef>
              <a:spcAft>
                <a:spcPts val="0"/>
              </a:spcAft>
              <a:buSzPts val="1800"/>
              <a:buNone/>
            </a:pPr>
            <a:endParaRPr dirty="0">
              <a:solidFill>
                <a:srgbClr val="000000"/>
              </a:solidFill>
            </a:endParaRPr>
          </a:p>
          <a:p>
            <a:pPr marL="0" lvl="0" indent="0" algn="l" rtl="0">
              <a:lnSpc>
                <a:spcPct val="115000"/>
              </a:lnSpc>
              <a:spcBef>
                <a:spcPts val="0"/>
              </a:spcBef>
              <a:spcAft>
                <a:spcPts val="0"/>
              </a:spcAft>
              <a:buSzPts val="1800"/>
              <a:buNone/>
            </a:pPr>
            <a:r>
              <a:rPr lang="en-GB" b="1" dirty="0">
                <a:solidFill>
                  <a:srgbClr val="000000"/>
                </a:solidFill>
              </a:rPr>
              <a:t>CT CHEST</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IMPRESSION:</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Left gross pleural effusion causing passive collapse of lung fields</a:t>
            </a:r>
            <a:endParaRPr dirty="0">
              <a:solidFill>
                <a:srgbClr val="000000"/>
              </a:solidFill>
            </a:endParaRPr>
          </a:p>
          <a:p>
            <a:pPr marL="0" lvl="0" indent="0" algn="l" rtl="0">
              <a:lnSpc>
                <a:spcPct val="115000"/>
              </a:lnSpc>
              <a:spcBef>
                <a:spcPts val="0"/>
              </a:spcBef>
              <a:spcAft>
                <a:spcPts val="0"/>
              </a:spcAft>
              <a:buSzPts val="1800"/>
              <a:buNone/>
            </a:pPr>
            <a:r>
              <a:rPr lang="en-GB" dirty="0">
                <a:solidFill>
                  <a:srgbClr val="000000"/>
                </a:solidFill>
              </a:rPr>
              <a:t>              Trachea shifted to right side</a:t>
            </a:r>
            <a:endParaRPr dirty="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15</Slides>
  <Notes>11</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Simple Light</vt:lpstr>
      <vt:lpstr>An interesting case of splenomegaly  IV th MU</vt:lpstr>
      <vt:lpstr>PowerPoint Presentation</vt:lpstr>
      <vt:lpstr>Personal H/o :                           Mixed diet                           Occasional smoker and alcoholic   General examination:                                   Conscious,oriented                                  Pallor(+), tachypneic                                  No Clubbing,not icteric                                  No pedal edema                                  left supraclavicular node of size  0.5 * 0.5 cm                                  and left axillary node of size 2*2 cm present (non tender &amp; hard in consistency )                                                                                                                   </vt:lpstr>
      <vt:lpstr>PowerPoint Presentation</vt:lpstr>
      <vt:lpstr>PowerPoint Presentation</vt:lpstr>
      <vt:lpstr>PowerPoint Presentation</vt:lpstr>
      <vt:lpstr>PowerPoint Presentation</vt:lpstr>
      <vt:lpstr>USG NECK &amp; THYROID :-</vt:lpstr>
      <vt:lpstr>PowerPoint Presentation</vt:lpstr>
      <vt:lpstr>PowerPoint Presentation</vt:lpstr>
      <vt:lpstr>PowerPoint Presentation</vt:lpstr>
      <vt:lpstr>PET CT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interesting case of splenomegaly  IV th MU</dc:title>
  <cp:lastModifiedBy>krishnarajan paulsamy</cp:lastModifiedBy>
  <cp:revision>1</cp:revision>
  <dcterms:modified xsi:type="dcterms:W3CDTF">2025-11-11T13:31:12Z</dcterms:modified>
</cp:coreProperties>
</file>