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1"/>
  </p:sldMasterIdLst>
  <p:notesMasterIdLst>
    <p:notesMasterId r:id="rId18"/>
  </p:notesMasterIdLst>
  <p:sldIdLst>
    <p:sldId id="256" r:id="rId2"/>
    <p:sldId id="257" r:id="rId3"/>
    <p:sldId id="258" r:id="rId4"/>
    <p:sldId id="277" r:id="rId5"/>
    <p:sldId id="266" r:id="rId6"/>
    <p:sldId id="267" r:id="rId7"/>
    <p:sldId id="269" r:id="rId8"/>
    <p:sldId id="285" r:id="rId9"/>
    <p:sldId id="280" r:id="rId10"/>
    <p:sldId id="272" r:id="rId11"/>
    <p:sldId id="289" r:id="rId12"/>
    <p:sldId id="281" r:id="rId13"/>
    <p:sldId id="283" r:id="rId14"/>
    <p:sldId id="284" r:id="rId15"/>
    <p:sldId id="274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33E4-BCCD-4236-851C-08735504EB19}">
  <a:tblStyle styleId="{41AC33E4-BCCD-4236-851C-08735504EB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70231A9-E3AA-4EB0-8CB0-0C9450C8041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2076534-CE0A-4C94-9C6E-90D611E21F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21" autoAdjust="0"/>
  </p:normalViewPr>
  <p:slideViewPr>
    <p:cSldViewPr snapToGrid="0">
      <p:cViewPr varScale="1">
        <p:scale>
          <a:sx n="89" d="100"/>
          <a:sy n="89" d="100"/>
        </p:scale>
        <p:origin x="121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13BA0-C55C-4E88-B42B-884985A805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389EF2-CA04-4AAC-80EB-CEA7050C85E0}">
      <dgm:prSet/>
      <dgm:spPr/>
      <dgm:t>
        <a:bodyPr/>
        <a:lstStyle/>
        <a:p>
          <a:r>
            <a:rPr lang="en-IN" dirty="0"/>
            <a:t>Urine C/S – </a:t>
          </a:r>
          <a:r>
            <a:rPr lang="en-IN" b="1" dirty="0"/>
            <a:t>CANDIDA PARAPSILOSIS </a:t>
          </a:r>
          <a:r>
            <a:rPr lang="en-IN" dirty="0"/>
            <a:t>growth</a:t>
          </a:r>
        </a:p>
      </dgm:t>
    </dgm:pt>
    <dgm:pt modelId="{BCF9FB75-BB56-477A-AA3D-25930B1A5744}" type="parTrans" cxnId="{67C80627-47B8-4C83-99D4-2F89D8EDB444}">
      <dgm:prSet/>
      <dgm:spPr/>
      <dgm:t>
        <a:bodyPr/>
        <a:lstStyle/>
        <a:p>
          <a:endParaRPr lang="en-IN"/>
        </a:p>
      </dgm:t>
    </dgm:pt>
    <dgm:pt modelId="{E68551B3-7453-43A3-AC50-70942FFE2D45}" type="sibTrans" cxnId="{67C80627-47B8-4C83-99D4-2F89D8EDB444}">
      <dgm:prSet/>
      <dgm:spPr/>
      <dgm:t>
        <a:bodyPr/>
        <a:lstStyle/>
        <a:p>
          <a:endParaRPr lang="en-IN"/>
        </a:p>
      </dgm:t>
    </dgm:pt>
    <dgm:pt modelId="{AF4C3D80-69E8-432E-9F94-D5FD29802242}">
      <dgm:prSet/>
      <dgm:spPr/>
      <dgm:t>
        <a:bodyPr/>
        <a:lstStyle/>
        <a:p>
          <a:r>
            <a:rPr lang="en-IN" dirty="0"/>
            <a:t>High vaginal swab – </a:t>
          </a:r>
          <a:r>
            <a:rPr lang="en-IN" b="1" dirty="0"/>
            <a:t>CANDIDA  tropicalis </a:t>
          </a:r>
          <a:r>
            <a:rPr lang="en-IN" dirty="0"/>
            <a:t>growth</a:t>
          </a:r>
        </a:p>
      </dgm:t>
    </dgm:pt>
    <dgm:pt modelId="{DC09A06D-CD38-4FE1-A2CF-7447F7C29517}" type="parTrans" cxnId="{918EAF4F-2DC2-488F-8136-69356CA34316}">
      <dgm:prSet/>
      <dgm:spPr/>
      <dgm:t>
        <a:bodyPr/>
        <a:lstStyle/>
        <a:p>
          <a:endParaRPr lang="en-IN"/>
        </a:p>
      </dgm:t>
    </dgm:pt>
    <dgm:pt modelId="{81C3FC15-BAC2-491F-84AB-FAF67CF70ED2}" type="sibTrans" cxnId="{918EAF4F-2DC2-488F-8136-69356CA34316}">
      <dgm:prSet/>
      <dgm:spPr/>
      <dgm:t>
        <a:bodyPr/>
        <a:lstStyle/>
        <a:p>
          <a:endParaRPr lang="en-IN"/>
        </a:p>
      </dgm:t>
    </dgm:pt>
    <dgm:pt modelId="{37AE16D5-B6D2-48C8-A037-B1416F5BAC93}">
      <dgm:prSet/>
      <dgm:spPr/>
      <dgm:t>
        <a:bodyPr/>
        <a:lstStyle/>
        <a:p>
          <a:r>
            <a:rPr lang="en-IN" dirty="0"/>
            <a:t>Blood c/s – non fermentative GNB</a:t>
          </a:r>
        </a:p>
      </dgm:t>
    </dgm:pt>
    <dgm:pt modelId="{5EB8F464-2476-46E1-AA77-51E936C61751}" type="parTrans" cxnId="{3096721D-2D33-4241-9F66-C99CEAAEADC2}">
      <dgm:prSet/>
      <dgm:spPr/>
      <dgm:t>
        <a:bodyPr/>
        <a:lstStyle/>
        <a:p>
          <a:endParaRPr lang="en-IN"/>
        </a:p>
      </dgm:t>
    </dgm:pt>
    <dgm:pt modelId="{8C0FAB2A-FF87-4DF3-9D6E-8B7354068A5B}" type="sibTrans" cxnId="{3096721D-2D33-4241-9F66-C99CEAAEADC2}">
      <dgm:prSet/>
      <dgm:spPr/>
      <dgm:t>
        <a:bodyPr/>
        <a:lstStyle/>
        <a:p>
          <a:endParaRPr lang="en-IN"/>
        </a:p>
      </dgm:t>
    </dgm:pt>
    <dgm:pt modelId="{6A8561F5-1431-48B5-8087-C54697D788DF}">
      <dgm:prSet/>
      <dgm:spPr/>
      <dgm:t>
        <a:bodyPr/>
        <a:lstStyle/>
        <a:p>
          <a:r>
            <a:rPr lang="en-IN" dirty="0"/>
            <a:t>Sputum c/s- </a:t>
          </a:r>
          <a:r>
            <a:rPr lang="en-IN" b="1" dirty="0"/>
            <a:t>CANDIDA PARAPSILOSIS </a:t>
          </a:r>
          <a:r>
            <a:rPr lang="en-IN" dirty="0"/>
            <a:t>growth</a:t>
          </a:r>
        </a:p>
      </dgm:t>
    </dgm:pt>
    <dgm:pt modelId="{00E2C8DA-C552-4EA5-A12C-10839C176A68}" type="parTrans" cxnId="{3B495EA5-BF2F-40B9-9C68-57A167770295}">
      <dgm:prSet/>
      <dgm:spPr/>
      <dgm:t>
        <a:bodyPr/>
        <a:lstStyle/>
        <a:p>
          <a:endParaRPr lang="en-IN"/>
        </a:p>
      </dgm:t>
    </dgm:pt>
    <dgm:pt modelId="{8B116146-D207-4190-B1CA-3E7800D1026C}" type="sibTrans" cxnId="{3B495EA5-BF2F-40B9-9C68-57A167770295}">
      <dgm:prSet/>
      <dgm:spPr/>
      <dgm:t>
        <a:bodyPr/>
        <a:lstStyle/>
        <a:p>
          <a:endParaRPr lang="en-IN"/>
        </a:p>
      </dgm:t>
    </dgm:pt>
    <dgm:pt modelId="{D17F076A-709E-4FE6-AA72-10E75168517B}" type="pres">
      <dgm:prSet presAssocID="{CEB13BA0-C55C-4E88-B42B-884985A8059A}" presName="diagram" presStyleCnt="0">
        <dgm:presLayoutVars>
          <dgm:dir/>
          <dgm:resizeHandles val="exact"/>
        </dgm:presLayoutVars>
      </dgm:prSet>
      <dgm:spPr/>
    </dgm:pt>
    <dgm:pt modelId="{7DCA6D45-9AD6-495C-B1A8-1D54709444B1}" type="pres">
      <dgm:prSet presAssocID="{DD389EF2-CA04-4AAC-80EB-CEA7050C85E0}" presName="node" presStyleLbl="node1" presStyleIdx="0" presStyleCnt="4">
        <dgm:presLayoutVars>
          <dgm:bulletEnabled val="1"/>
        </dgm:presLayoutVars>
      </dgm:prSet>
      <dgm:spPr/>
    </dgm:pt>
    <dgm:pt modelId="{B949AEDC-C4B6-4FF8-B970-D5E850288047}" type="pres">
      <dgm:prSet presAssocID="{E68551B3-7453-43A3-AC50-70942FFE2D45}" presName="sibTrans" presStyleCnt="0"/>
      <dgm:spPr/>
    </dgm:pt>
    <dgm:pt modelId="{1C3E3223-89C6-47A9-981B-7E2B949AEC0F}" type="pres">
      <dgm:prSet presAssocID="{AF4C3D80-69E8-432E-9F94-D5FD29802242}" presName="node" presStyleLbl="node1" presStyleIdx="1" presStyleCnt="4">
        <dgm:presLayoutVars>
          <dgm:bulletEnabled val="1"/>
        </dgm:presLayoutVars>
      </dgm:prSet>
      <dgm:spPr/>
    </dgm:pt>
    <dgm:pt modelId="{C068596B-C72E-4A8B-9C60-D1A19441643F}" type="pres">
      <dgm:prSet presAssocID="{81C3FC15-BAC2-491F-84AB-FAF67CF70ED2}" presName="sibTrans" presStyleCnt="0"/>
      <dgm:spPr/>
    </dgm:pt>
    <dgm:pt modelId="{0BBD1098-CDE8-4898-9218-D11D53EB4D16}" type="pres">
      <dgm:prSet presAssocID="{37AE16D5-B6D2-48C8-A037-B1416F5BAC93}" presName="node" presStyleLbl="node1" presStyleIdx="2" presStyleCnt="4">
        <dgm:presLayoutVars>
          <dgm:bulletEnabled val="1"/>
        </dgm:presLayoutVars>
      </dgm:prSet>
      <dgm:spPr/>
    </dgm:pt>
    <dgm:pt modelId="{96B87485-21DF-4928-813F-1F19A7D8C4C0}" type="pres">
      <dgm:prSet presAssocID="{8C0FAB2A-FF87-4DF3-9D6E-8B7354068A5B}" presName="sibTrans" presStyleCnt="0"/>
      <dgm:spPr/>
    </dgm:pt>
    <dgm:pt modelId="{42B5337C-F1B3-48E9-9CD6-9BB9C127D8E7}" type="pres">
      <dgm:prSet presAssocID="{6A8561F5-1431-48B5-8087-C54697D788DF}" presName="node" presStyleLbl="node1" presStyleIdx="3" presStyleCnt="4">
        <dgm:presLayoutVars>
          <dgm:bulletEnabled val="1"/>
        </dgm:presLayoutVars>
      </dgm:prSet>
      <dgm:spPr/>
    </dgm:pt>
  </dgm:ptLst>
  <dgm:cxnLst>
    <dgm:cxn modelId="{3096721D-2D33-4241-9F66-C99CEAAEADC2}" srcId="{CEB13BA0-C55C-4E88-B42B-884985A8059A}" destId="{37AE16D5-B6D2-48C8-A037-B1416F5BAC93}" srcOrd="2" destOrd="0" parTransId="{5EB8F464-2476-46E1-AA77-51E936C61751}" sibTransId="{8C0FAB2A-FF87-4DF3-9D6E-8B7354068A5B}"/>
    <dgm:cxn modelId="{67C80627-47B8-4C83-99D4-2F89D8EDB444}" srcId="{CEB13BA0-C55C-4E88-B42B-884985A8059A}" destId="{DD389EF2-CA04-4AAC-80EB-CEA7050C85E0}" srcOrd="0" destOrd="0" parTransId="{BCF9FB75-BB56-477A-AA3D-25930B1A5744}" sibTransId="{E68551B3-7453-43A3-AC50-70942FFE2D45}"/>
    <dgm:cxn modelId="{F7423B68-CD16-4971-B78B-4385B9472580}" type="presOf" srcId="{6A8561F5-1431-48B5-8087-C54697D788DF}" destId="{42B5337C-F1B3-48E9-9CD6-9BB9C127D8E7}" srcOrd="0" destOrd="0" presId="urn:microsoft.com/office/officeart/2005/8/layout/default"/>
    <dgm:cxn modelId="{918EAF4F-2DC2-488F-8136-69356CA34316}" srcId="{CEB13BA0-C55C-4E88-B42B-884985A8059A}" destId="{AF4C3D80-69E8-432E-9F94-D5FD29802242}" srcOrd="1" destOrd="0" parTransId="{DC09A06D-CD38-4FE1-A2CF-7447F7C29517}" sibTransId="{81C3FC15-BAC2-491F-84AB-FAF67CF70ED2}"/>
    <dgm:cxn modelId="{3B495EA5-BF2F-40B9-9C68-57A167770295}" srcId="{CEB13BA0-C55C-4E88-B42B-884985A8059A}" destId="{6A8561F5-1431-48B5-8087-C54697D788DF}" srcOrd="3" destOrd="0" parTransId="{00E2C8DA-C552-4EA5-A12C-10839C176A68}" sibTransId="{8B116146-D207-4190-B1CA-3E7800D1026C}"/>
    <dgm:cxn modelId="{BFDB6EAC-6D0D-4D31-8A03-258119E4F514}" type="presOf" srcId="{CEB13BA0-C55C-4E88-B42B-884985A8059A}" destId="{D17F076A-709E-4FE6-AA72-10E75168517B}" srcOrd="0" destOrd="0" presId="urn:microsoft.com/office/officeart/2005/8/layout/default"/>
    <dgm:cxn modelId="{4A821EC0-0983-4168-A110-081431E4604F}" type="presOf" srcId="{37AE16D5-B6D2-48C8-A037-B1416F5BAC93}" destId="{0BBD1098-CDE8-4898-9218-D11D53EB4D16}" srcOrd="0" destOrd="0" presId="urn:microsoft.com/office/officeart/2005/8/layout/default"/>
    <dgm:cxn modelId="{FC088AE1-05BD-4ADB-B9DE-69F9B7B22E83}" type="presOf" srcId="{DD389EF2-CA04-4AAC-80EB-CEA7050C85E0}" destId="{7DCA6D45-9AD6-495C-B1A8-1D54709444B1}" srcOrd="0" destOrd="0" presId="urn:microsoft.com/office/officeart/2005/8/layout/default"/>
    <dgm:cxn modelId="{37EB52EC-B655-4276-AF6A-240A961FEE54}" type="presOf" srcId="{AF4C3D80-69E8-432E-9F94-D5FD29802242}" destId="{1C3E3223-89C6-47A9-981B-7E2B949AEC0F}" srcOrd="0" destOrd="0" presId="urn:microsoft.com/office/officeart/2005/8/layout/default"/>
    <dgm:cxn modelId="{07945904-5FE0-41CF-A27E-AA6FC3FD1098}" type="presParOf" srcId="{D17F076A-709E-4FE6-AA72-10E75168517B}" destId="{7DCA6D45-9AD6-495C-B1A8-1D54709444B1}" srcOrd="0" destOrd="0" presId="urn:microsoft.com/office/officeart/2005/8/layout/default"/>
    <dgm:cxn modelId="{2D8D7AD4-0F97-48F9-A733-07362ED93DBF}" type="presParOf" srcId="{D17F076A-709E-4FE6-AA72-10E75168517B}" destId="{B949AEDC-C4B6-4FF8-B970-D5E850288047}" srcOrd="1" destOrd="0" presId="urn:microsoft.com/office/officeart/2005/8/layout/default"/>
    <dgm:cxn modelId="{86723819-FAC6-49DB-AE98-4934D6A623A7}" type="presParOf" srcId="{D17F076A-709E-4FE6-AA72-10E75168517B}" destId="{1C3E3223-89C6-47A9-981B-7E2B949AEC0F}" srcOrd="2" destOrd="0" presId="urn:microsoft.com/office/officeart/2005/8/layout/default"/>
    <dgm:cxn modelId="{95B7DBD9-53B5-4EA1-B524-53A196340005}" type="presParOf" srcId="{D17F076A-709E-4FE6-AA72-10E75168517B}" destId="{C068596B-C72E-4A8B-9C60-D1A19441643F}" srcOrd="3" destOrd="0" presId="urn:microsoft.com/office/officeart/2005/8/layout/default"/>
    <dgm:cxn modelId="{0F257FCE-67FD-4B75-96A4-72EBA6AA0701}" type="presParOf" srcId="{D17F076A-709E-4FE6-AA72-10E75168517B}" destId="{0BBD1098-CDE8-4898-9218-D11D53EB4D16}" srcOrd="4" destOrd="0" presId="urn:microsoft.com/office/officeart/2005/8/layout/default"/>
    <dgm:cxn modelId="{0826B6A0-3750-4CAA-8CB9-67CC4DAAA765}" type="presParOf" srcId="{D17F076A-709E-4FE6-AA72-10E75168517B}" destId="{96B87485-21DF-4928-813F-1F19A7D8C4C0}" srcOrd="5" destOrd="0" presId="urn:microsoft.com/office/officeart/2005/8/layout/default"/>
    <dgm:cxn modelId="{F2B4BB6D-F44A-4938-AB40-9809FA251A04}" type="presParOf" srcId="{D17F076A-709E-4FE6-AA72-10E75168517B}" destId="{42B5337C-F1B3-48E9-9CD6-9BB9C127D8E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A6D45-9AD6-495C-B1A8-1D54709444B1}">
      <dsp:nvSpPr>
        <dsp:cNvPr id="0" name=""/>
        <dsp:cNvSpPr/>
      </dsp:nvSpPr>
      <dsp:spPr>
        <a:xfrm>
          <a:off x="681630" y="3"/>
          <a:ext cx="2943113" cy="176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Urine C/S – </a:t>
          </a:r>
          <a:r>
            <a:rPr lang="en-IN" sz="2700" b="1" kern="1200" dirty="0"/>
            <a:t>CANDIDA PARAPSILOSIS </a:t>
          </a:r>
          <a:r>
            <a:rPr lang="en-IN" sz="2700" kern="1200" dirty="0"/>
            <a:t>growth</a:t>
          </a:r>
        </a:p>
      </dsp:txBody>
      <dsp:txXfrm>
        <a:off x="681630" y="3"/>
        <a:ext cx="2943113" cy="1765868"/>
      </dsp:txXfrm>
    </dsp:sp>
    <dsp:sp modelId="{1C3E3223-89C6-47A9-981B-7E2B949AEC0F}">
      <dsp:nvSpPr>
        <dsp:cNvPr id="0" name=""/>
        <dsp:cNvSpPr/>
      </dsp:nvSpPr>
      <dsp:spPr>
        <a:xfrm>
          <a:off x="3919055" y="3"/>
          <a:ext cx="2943113" cy="176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High vaginal swab – </a:t>
          </a:r>
          <a:r>
            <a:rPr lang="en-IN" sz="2700" b="1" kern="1200" dirty="0"/>
            <a:t>CANDIDA  tropicalis </a:t>
          </a:r>
          <a:r>
            <a:rPr lang="en-IN" sz="2700" kern="1200" dirty="0"/>
            <a:t>growth</a:t>
          </a:r>
        </a:p>
      </dsp:txBody>
      <dsp:txXfrm>
        <a:off x="3919055" y="3"/>
        <a:ext cx="2943113" cy="1765868"/>
      </dsp:txXfrm>
    </dsp:sp>
    <dsp:sp modelId="{0BBD1098-CDE8-4898-9218-D11D53EB4D16}">
      <dsp:nvSpPr>
        <dsp:cNvPr id="0" name=""/>
        <dsp:cNvSpPr/>
      </dsp:nvSpPr>
      <dsp:spPr>
        <a:xfrm>
          <a:off x="681630" y="2060182"/>
          <a:ext cx="2943113" cy="176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Blood c/s – non fermentative GNB</a:t>
          </a:r>
        </a:p>
      </dsp:txBody>
      <dsp:txXfrm>
        <a:off x="681630" y="2060182"/>
        <a:ext cx="2943113" cy="1765868"/>
      </dsp:txXfrm>
    </dsp:sp>
    <dsp:sp modelId="{42B5337C-F1B3-48E9-9CD6-9BB9C127D8E7}">
      <dsp:nvSpPr>
        <dsp:cNvPr id="0" name=""/>
        <dsp:cNvSpPr/>
      </dsp:nvSpPr>
      <dsp:spPr>
        <a:xfrm>
          <a:off x="3919055" y="2060182"/>
          <a:ext cx="2943113" cy="1765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Sputum c/s- </a:t>
          </a:r>
          <a:r>
            <a:rPr lang="en-IN" sz="2700" b="1" kern="1200" dirty="0"/>
            <a:t>CANDIDA PARAPSILOSIS </a:t>
          </a:r>
          <a:r>
            <a:rPr lang="en-IN" sz="2700" kern="1200" dirty="0"/>
            <a:t>growth</a:t>
          </a:r>
        </a:p>
      </dsp:txBody>
      <dsp:txXfrm>
        <a:off x="3919055" y="2060182"/>
        <a:ext cx="2943113" cy="176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89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880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851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830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135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557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557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668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7D525BB-DA17-4BA0-B3C8-3AC3ABC827E6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977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840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3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7657-42F2-0100-F38B-2D7D0775D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79" y="603466"/>
            <a:ext cx="8307238" cy="1052806"/>
          </a:xfrm>
        </p:spPr>
        <p:txBody>
          <a:bodyPr>
            <a:normAutofit/>
          </a:bodyPr>
          <a:lstStyle/>
          <a:p>
            <a:r>
              <a:rPr lang="en-IN" sz="4000" dirty="0"/>
              <a:t>AN INTERESTING CASE FOR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ABCA9-8E85-29F7-6B5F-BC2AD1FB5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271" y="2304884"/>
            <a:ext cx="5181751" cy="19184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IN" sz="2100" dirty="0">
                <a:solidFill>
                  <a:srgbClr val="FFFF00"/>
                </a:solidFill>
                <a:highlight>
                  <a:srgbClr val="FF0000"/>
                </a:highlight>
                <a:latin typeface="Tempus Sans ITC" panose="04020404030D07020202" pitchFamily="82" charset="0"/>
              </a:rPr>
              <a:t>II MEDICAL UNIT</a:t>
            </a:r>
          </a:p>
          <a:p>
            <a:r>
              <a:rPr lang="en-IN" dirty="0"/>
              <a:t>                          </a:t>
            </a:r>
            <a:r>
              <a:rPr lang="en-IN" sz="2100" dirty="0"/>
              <a:t>CHIEF: DR. DAVID PRADEEP KUMAR</a:t>
            </a:r>
          </a:p>
          <a:p>
            <a:r>
              <a:rPr lang="en-IN" sz="2100" dirty="0"/>
              <a:t>          ASSISTANT PROF: DR. PRABHU</a:t>
            </a:r>
          </a:p>
          <a:p>
            <a:pPr algn="ctr"/>
            <a:r>
              <a:rPr lang="en-IN" sz="2100" dirty="0"/>
              <a:t>                          DR. NASEEMA BANU</a:t>
            </a:r>
          </a:p>
          <a:p>
            <a:pPr algn="ctr"/>
            <a:r>
              <a:rPr lang="en-IN" sz="2100" dirty="0"/>
              <a:t>                   DR. RAMKUMAR</a:t>
            </a:r>
          </a:p>
          <a:p>
            <a:r>
              <a:rPr lang="en-IN" sz="2100" dirty="0"/>
              <a:t>                 PRESENTOR: DR. VIKRAM KRUSHNAA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586" y="-503801"/>
            <a:ext cx="7763943" cy="630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404FB9-8D02-6D37-0C23-E96F59F89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20147"/>
              </p:ext>
            </p:extLst>
          </p:nvPr>
        </p:nvGraphicFramePr>
        <p:xfrm>
          <a:off x="537653" y="461274"/>
          <a:ext cx="7543800" cy="382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30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D055-114C-5A20-718E-DBCFA7C3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8408"/>
            <a:ext cx="7543800" cy="4203413"/>
          </a:xfrm>
        </p:spPr>
        <p:txBody>
          <a:bodyPr>
            <a:normAutofit/>
          </a:bodyPr>
          <a:lstStyle/>
          <a:p>
            <a:r>
              <a:rPr lang="en-IN" sz="1800" b="1" u="sng" dirty="0"/>
              <a:t>Thoracic physician opinion</a:t>
            </a:r>
            <a:r>
              <a:rPr lang="en-IN" dirty="0"/>
              <a:t>: (25/12/24)</a:t>
            </a:r>
          </a:p>
          <a:p>
            <a:r>
              <a:rPr lang="en-IN" dirty="0"/>
              <a:t> Imp: Moderate pulmonary hypertension / ?organizing pneumonia </a:t>
            </a:r>
          </a:p>
          <a:p>
            <a:r>
              <a:rPr lang="en-IN" dirty="0"/>
              <a:t>                           ?PTB ?Viral pneumonia ?septic emboli</a:t>
            </a:r>
          </a:p>
          <a:p>
            <a:endParaRPr lang="en-IN" dirty="0"/>
          </a:p>
          <a:p>
            <a:r>
              <a:rPr lang="en-IN" sz="1600" b="1" dirty="0"/>
              <a:t>Advice: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Sputum CBNAAT and C&amp;S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Blood C&amp;S / ABG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Rheumatoid factor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CRP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ANA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Continue nasal o2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Continue antibiotics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940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094DDA-3ACF-ECFF-C20A-FF5C903A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40" y="1078301"/>
            <a:ext cx="3761117" cy="3323520"/>
          </a:xfrm>
        </p:spPr>
        <p:txBody>
          <a:bodyPr/>
          <a:lstStyle/>
          <a:p>
            <a:r>
              <a:rPr lang="en-IN" sz="1600" b="1" dirty="0"/>
              <a:t>OG opinion</a:t>
            </a:r>
            <a:r>
              <a:rPr lang="en-IN" dirty="0"/>
              <a:t>: </a:t>
            </a:r>
            <a:r>
              <a:rPr lang="en-IN" dirty="0">
                <a:sym typeface="Wingdings" panose="05000000000000000000" pitchFamily="2" charset="2"/>
              </a:rPr>
              <a:t>(30/12/24)</a:t>
            </a:r>
            <a:endParaRPr lang="en-IN" dirty="0"/>
          </a:p>
          <a:p>
            <a:r>
              <a:rPr lang="en-IN" dirty="0"/>
              <a:t>Urine C&amp;S - profuse Candida </a:t>
            </a:r>
            <a:r>
              <a:rPr lang="en-IN" dirty="0" err="1"/>
              <a:t>parapsilosis</a:t>
            </a:r>
            <a:r>
              <a:rPr lang="en-IN" dirty="0"/>
              <a:t> </a:t>
            </a:r>
          </a:p>
          <a:p>
            <a:r>
              <a:rPr lang="en-IN" b="1" dirty="0"/>
              <a:t>Advice: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T. Fluconazole 150 mg stat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Repeat urine C&amp;S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High vaginal swab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USG Abdomen and pelvis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Perineal hygiene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316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0391-6638-D6EC-D801-E08056CD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035170"/>
            <a:ext cx="7543800" cy="3366651"/>
          </a:xfrm>
        </p:spPr>
        <p:txBody>
          <a:bodyPr/>
          <a:lstStyle/>
          <a:p>
            <a:r>
              <a:rPr lang="en-IN" sz="1600" b="1" dirty="0"/>
              <a:t>Thoracic physician opinion</a:t>
            </a:r>
            <a:r>
              <a:rPr lang="en-IN" dirty="0"/>
              <a:t>: (5/1/25)</a:t>
            </a:r>
          </a:p>
          <a:p>
            <a:r>
              <a:rPr lang="en-IN" b="1" i="1" dirty="0"/>
              <a:t>Imp: bilateral cavitating pneumonia ? Fungal</a:t>
            </a:r>
          </a:p>
          <a:p>
            <a:r>
              <a:rPr lang="en-IN" b="1" dirty="0"/>
              <a:t>Advice: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To continue Amphotericin B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D-Dimer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Repeat chest X-ray after 7 days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To continue nebulization</a:t>
            </a:r>
          </a:p>
        </p:txBody>
      </p:sp>
    </p:spTree>
    <p:extLst>
      <p:ext uri="{BB962C8B-B14F-4D97-AF65-F5344CB8AC3E}">
        <p14:creationId xmlns:p14="http://schemas.microsoft.com/office/powerpoint/2010/main" val="63134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526008" y="250232"/>
            <a:ext cx="7305000" cy="4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100" b="1" dirty="0"/>
              <a:t>TREATMENT GIVEN:</a:t>
            </a:r>
            <a:endParaRPr sz="21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100" b="1" dirty="0"/>
              <a:t>      </a:t>
            </a:r>
            <a:r>
              <a:rPr lang="en-GB" sz="2100" dirty="0"/>
              <a:t>Nasal O2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100" dirty="0"/>
              <a:t>      Inj </a:t>
            </a:r>
            <a:r>
              <a:rPr lang="en-GB" sz="2100" dirty="0" err="1"/>
              <a:t>Imipenam</a:t>
            </a:r>
            <a:r>
              <a:rPr lang="en-GB" sz="2100" dirty="0"/>
              <a:t> 1gm IV tds</a:t>
            </a:r>
            <a:br>
              <a:rPr lang="en-GB" sz="2100" dirty="0"/>
            </a:br>
            <a:r>
              <a:rPr lang="en-GB" sz="2100" dirty="0"/>
              <a:t>      cap Oseltamivir 75 mg 1-0-1</a:t>
            </a:r>
            <a:br>
              <a:rPr lang="en-GB" sz="2100" dirty="0"/>
            </a:br>
            <a:r>
              <a:rPr lang="en-GB" sz="2100" dirty="0"/>
              <a:t>      tab Azithromycin 500 mg 1-0-0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100" dirty="0"/>
              <a:t>      Inj Amphotericin B 40 mg IV OD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100" dirty="0"/>
              <a:t>      Inj Methyl prednisolone 150 mg IV OD </a:t>
            </a:r>
            <a:br>
              <a:rPr lang="en-GB" sz="2100" dirty="0"/>
            </a:br>
            <a:r>
              <a:rPr lang="en-GB" sz="2100" dirty="0"/>
              <a:t>      T. Spironolactone 25 mg 1-0-0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2100" dirty="0"/>
              <a:t>       Nebulisation and supportive care</a:t>
            </a:r>
            <a:br>
              <a:rPr lang="en-GB" sz="2100" dirty="0"/>
            </a:br>
            <a:r>
              <a:rPr lang="en-GB" sz="2100" dirty="0"/>
              <a:t>  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dirty="0"/>
              <a:t>    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D8DF4-2D6B-A5C7-9F23-6B5B7B94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88" y="725732"/>
            <a:ext cx="6081623" cy="3216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0" y="2234389"/>
            <a:ext cx="8911526" cy="35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  </a:t>
            </a:r>
            <a:b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</a:br>
            <a:b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</a:br>
            <a:b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</a:br>
            <a:r>
              <a:rPr lang="en-GB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                      </a:t>
            </a:r>
            <a:r>
              <a:rPr lang="en-GB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  <a:t>33-year-old female home maker c/o difficulty in breathing for 2 months</a:t>
            </a:r>
            <a:br>
              <a:rPr lang="en-GB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Times New Roman"/>
              </a:rPr>
            </a:br>
            <a:b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</a:b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PRESENTING ILLNESS:</a:t>
            </a:r>
            <a:b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</a:b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                         </a:t>
            </a:r>
            <a:r>
              <a:rPr lang="en-GB" sz="1800" dirty="0"/>
              <a:t>Patient c/o difficulty in breathing, </a:t>
            </a:r>
            <a:r>
              <a:rPr lang="en-US" sz="1800" dirty="0"/>
              <a:t>gradually progressive (NYHA Grade  II – Grade IV)</a:t>
            </a:r>
            <a:br>
              <a:rPr lang="en-US" sz="1800" dirty="0"/>
            </a:br>
            <a:r>
              <a:rPr lang="en-US" sz="1800" dirty="0"/>
              <a:t>               h/o cough with expectoration 2 months,  mucoid, not blood stained. </a:t>
            </a:r>
            <a:br>
              <a:rPr lang="en-US" sz="1800" dirty="0"/>
            </a:br>
            <a:r>
              <a:rPr lang="en-US" sz="1800" dirty="0"/>
              <a:t>               h/o fever, low grade, intermittent.</a:t>
            </a:r>
            <a:br>
              <a:rPr lang="en-US" sz="1800" dirty="0"/>
            </a:br>
            <a:r>
              <a:rPr lang="en-US" sz="1800" dirty="0"/>
              <a:t>               </a:t>
            </a:r>
            <a:r>
              <a:rPr lang="pt-BR" sz="1800" dirty="0"/>
              <a:t>No h/o Abdominal pain</a:t>
            </a:r>
            <a:br>
              <a:rPr lang="pt-BR" sz="1800" dirty="0"/>
            </a:br>
            <a:r>
              <a:rPr lang="pt-BR" sz="1800" dirty="0"/>
              <a:t>               No h/o decreased urine output</a:t>
            </a:r>
            <a:br>
              <a:rPr lang="pt-BR" sz="1800" dirty="0"/>
            </a:br>
            <a:r>
              <a:rPr lang="pt-BR" sz="1800" dirty="0"/>
              <a:t>               No h/o chest pain</a:t>
            </a:r>
            <a:br>
              <a:rPr lang="pt-BR" sz="1800" dirty="0"/>
            </a:br>
            <a:r>
              <a:rPr lang="pt-BR" sz="1800" dirty="0"/>
              <a:t>               No h/o leg swelling or pain </a:t>
            </a:r>
            <a:br>
              <a:rPr lang="pt-BR" sz="1800" dirty="0"/>
            </a:br>
            <a:r>
              <a:rPr lang="pt-BR" sz="1800" dirty="0"/>
              <a:t>              </a:t>
            </a: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endParaRPr sz="33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endParaRPr sz="33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7777"/>
              <a:buNone/>
            </a:pPr>
            <a:br>
              <a:rPr lang="en-GB" sz="3000" dirty="0"/>
            </a:br>
            <a:br>
              <a:rPr lang="en-GB" sz="3000" dirty="0"/>
            </a:b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7777"/>
              <a:buNone/>
            </a:pPr>
            <a:endParaRPr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E313-964F-C1E8-2563-B701296FA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93729"/>
            <a:ext cx="7493651" cy="4343729"/>
          </a:xfrm>
        </p:spPr>
        <p:txBody>
          <a:bodyPr>
            <a:normAutofit/>
          </a:bodyPr>
          <a:lstStyle/>
          <a:p>
            <a:pPr marL="4620" indent="0">
              <a:buNone/>
            </a:pPr>
            <a:r>
              <a:rPr lang="en-IN" sz="1800" b="1" u="sng" dirty="0"/>
              <a:t>PAST HISTORY:</a:t>
            </a:r>
          </a:p>
          <a:p>
            <a:pPr marL="4620" indent="0">
              <a:buNone/>
            </a:pPr>
            <a:r>
              <a:rPr lang="en-IN" sz="1600" dirty="0"/>
              <a:t>           Patient treated in private and diagnosed as ?organizing pneumonia ? Malignancy/</a:t>
            </a:r>
          </a:p>
          <a:p>
            <a:pPr marL="4620" indent="0">
              <a:buNone/>
            </a:pPr>
            <a:r>
              <a:rPr lang="en-IN" sz="1600" dirty="0"/>
              <a:t>               moderate pulmonary hypertension for 1 month.</a:t>
            </a:r>
          </a:p>
          <a:p>
            <a:pPr marL="4620" indent="0">
              <a:buNone/>
            </a:pPr>
            <a:endParaRPr lang="en-IN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1800" b="1" u="sng" dirty="0"/>
              <a:t>Personal history: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1400" dirty="0"/>
              <a:t>                 </a:t>
            </a:r>
            <a:r>
              <a:rPr lang="en-GB" sz="1600" dirty="0"/>
              <a:t>Normal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lang="en-IN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1800" b="1" u="sng" dirty="0"/>
              <a:t>Vitals :</a:t>
            </a:r>
            <a:br>
              <a:rPr lang="en-GB" sz="1600" dirty="0"/>
            </a:br>
            <a:r>
              <a:rPr lang="en-GB" sz="1600" dirty="0"/>
              <a:t>              BP:110/70 mm Hg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1600" dirty="0"/>
              <a:t>              PR:110/min. Regular, normal volume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1600" dirty="0"/>
              <a:t>              SpO2:80% in RA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1600" dirty="0"/>
              <a:t>                        94% in 8L O2</a:t>
            </a:r>
            <a:endParaRPr lang="en-IN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lang="en-IN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2CC3-C35E-3353-F8CF-4E480F0C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3729"/>
            <a:ext cx="7543800" cy="4208092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endParaRPr lang="en-GB" sz="1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r>
              <a:rPr lang="en-GB" sz="1600" b="1" dirty="0"/>
              <a:t>O/E:</a:t>
            </a:r>
            <a:br>
              <a:rPr lang="en-GB" sz="1400" dirty="0"/>
            </a:br>
            <a:r>
              <a:rPr lang="en-GB" sz="1400" dirty="0"/>
              <a:t>        Pt conscious, afebrile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r>
              <a:rPr lang="en-GB" sz="1400" dirty="0"/>
              <a:t>        JVP elevated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r>
              <a:rPr lang="en-GB" sz="1400" dirty="0"/>
              <a:t>        No pallor, pedal edema, icterus, cyanosis, clubbing, generalised lymphadenopathy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r>
              <a:rPr lang="en-GB" sz="1400" dirty="0"/>
              <a:t>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endParaRPr lang="en-GB" sz="1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endParaRPr lang="en-GB" sz="1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2"/>
              <a:buNone/>
            </a:pPr>
            <a:r>
              <a:rPr lang="en-GB" sz="1600" b="1" dirty="0"/>
              <a:t>S/E:      </a:t>
            </a:r>
            <a:endParaRPr lang="en-IN" sz="1600" b="1" dirty="0"/>
          </a:p>
          <a:p>
            <a:r>
              <a:rPr lang="en-IN" dirty="0"/>
              <a:t>       CVS: S1S2, loud S2</a:t>
            </a:r>
          </a:p>
          <a:p>
            <a:r>
              <a:rPr lang="en-IN" dirty="0"/>
              <a:t>       RS: BAE, B/L fine crepitations</a:t>
            </a:r>
          </a:p>
          <a:p>
            <a:r>
              <a:rPr lang="en-IN" dirty="0"/>
              <a:t>       P/A: soft, BS</a:t>
            </a:r>
          </a:p>
          <a:p>
            <a:r>
              <a:rPr lang="en-IN" dirty="0"/>
              <a:t>       CNS: NFND</a:t>
            </a:r>
          </a:p>
          <a:p>
            <a:endParaRPr lang="en-IN" dirty="0"/>
          </a:p>
          <a:p>
            <a:pPr marL="0" indent="0">
              <a:buNone/>
            </a:pPr>
            <a:endParaRPr lang="en-IN" sz="1600" b="1" dirty="0"/>
          </a:p>
          <a:p>
            <a:endParaRPr lang="en-IN" sz="1600" b="1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02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1"/>
          <p:cNvGraphicFramePr/>
          <p:nvPr>
            <p:extLst>
              <p:ext uri="{D42A27DB-BD31-4B8C-83A1-F6EECF244321}">
                <p14:modId xmlns:p14="http://schemas.microsoft.com/office/powerpoint/2010/main" val="493306352"/>
              </p:ext>
            </p:extLst>
          </p:nvPr>
        </p:nvGraphicFramePr>
        <p:xfrm>
          <a:off x="-2" y="60386"/>
          <a:ext cx="9144004" cy="4692770"/>
        </p:xfrm>
        <a:graphic>
          <a:graphicData uri="http://schemas.openxmlformats.org/drawingml/2006/table">
            <a:tbl>
              <a:tblPr>
                <a:noFill/>
                <a:tableStyleId>{41AC33E4-BCCD-4236-851C-08735504EB19}</a:tableStyleId>
              </a:tblPr>
              <a:tblGrid>
                <a:gridCol w="99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583124203"/>
                    </a:ext>
                  </a:extLst>
                </a:gridCol>
                <a:gridCol w="999499">
                  <a:extLst>
                    <a:ext uri="{9D8B030D-6E8A-4147-A177-3AD203B41FA5}">
                      <a16:colId xmlns:a16="http://schemas.microsoft.com/office/drawing/2014/main" val="787803574"/>
                    </a:ext>
                  </a:extLst>
                </a:gridCol>
                <a:gridCol w="1148012">
                  <a:extLst>
                    <a:ext uri="{9D8B030D-6E8A-4147-A177-3AD203B41FA5}">
                      <a16:colId xmlns:a16="http://schemas.microsoft.com/office/drawing/2014/main" val="915233586"/>
                    </a:ext>
                  </a:extLst>
                </a:gridCol>
              </a:tblGrid>
              <a:tr h="11193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b="0" u="none" strike="noStrike" cap="none" dirty="0"/>
                        <a:t>24/12/24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b="0" u="none" strike="noStrike" cap="none" dirty="0"/>
                        <a:t>25/12/24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b="0" u="none" strike="noStrike" cap="none" dirty="0"/>
                        <a:t>26/12/24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b="0" u="none" strike="noStrike" cap="none" dirty="0"/>
                        <a:t>03/01/25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sz="1400" b="0" u="none" strike="noStrike" cap="none" dirty="0"/>
                        <a:t>5</a:t>
                      </a:r>
                      <a:r>
                        <a:rPr lang="en-GB" sz="1400" b="0" u="none" strike="noStrike" cap="none" dirty="0"/>
                        <a:t>/01/25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8/1/25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200" u="none" strike="noStrike" cap="none" dirty="0"/>
                        <a:t>10/1/25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b="0" u="none" strike="noStrike" cap="none" dirty="0"/>
                        <a:t>12/1/25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800" b="1" u="none" strike="noStrike" cap="none" dirty="0"/>
                        <a:t>TC</a:t>
                      </a:r>
                      <a:endParaRPr sz="1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18,700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14,100</a:t>
                      </a:r>
                      <a:endParaRPr sz="2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 dirty="0"/>
                        <a:t>11,200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8000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17,300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15,000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14,000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12000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b="1" u="none" strike="noStrike" cap="none"/>
                        <a:t>RBC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4.85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4.69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4.17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 dirty="0"/>
                        <a:t>4.55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4.65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4.75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4.72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b="1" u="none" strike="noStrike" cap="none"/>
                        <a:t>Hb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b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8.4</a:t>
                      </a:r>
                      <a:endParaRPr sz="14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9.7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8.4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8.2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8.7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8.0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8.5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9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b="1" u="none" strike="noStrike" cap="none"/>
                        <a:t>Hct</a:t>
                      </a:r>
                      <a:endParaRPr sz="1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b="0" u="none" strike="noStrike" cap="none" dirty="0"/>
                        <a:t>29.3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33.6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29.3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28.4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31.1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lang="en-US" sz="1400" u="none" strike="noStrike" cap="none" dirty="0"/>
                        <a:t>28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30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35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800" b="1" u="none" strike="noStrike" cap="none" dirty="0"/>
                        <a:t>Plt</a:t>
                      </a:r>
                      <a:endParaRPr sz="1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2.59 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2.68 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2.59 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/>
                        <a:t>3.16 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GB" sz="1400" u="none" strike="noStrike" cap="none" dirty="0"/>
                        <a:t>1.52 L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1.44L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2.25L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IN" sz="1400" u="none" strike="noStrike" cap="none" dirty="0"/>
                        <a:t>2.75L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2"/>
          <p:cNvGraphicFramePr/>
          <p:nvPr>
            <p:extLst>
              <p:ext uri="{D42A27DB-BD31-4B8C-83A1-F6EECF244321}">
                <p14:modId xmlns:p14="http://schemas.microsoft.com/office/powerpoint/2010/main" val="2015407055"/>
              </p:ext>
            </p:extLst>
          </p:nvPr>
        </p:nvGraphicFramePr>
        <p:xfrm>
          <a:off x="0" y="0"/>
          <a:ext cx="9143995" cy="5143496"/>
        </p:xfrm>
        <a:graphic>
          <a:graphicData uri="http://schemas.openxmlformats.org/drawingml/2006/table">
            <a:tbl>
              <a:tblPr>
                <a:noFill/>
                <a:tableStyleId>{770231A9-E3AA-4EB0-8CB0-0C9450C8041D}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0224356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140643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675570856"/>
                    </a:ext>
                  </a:extLst>
                </a:gridCol>
              </a:tblGrid>
              <a:tr h="626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/>
                        <a:t>24/12</a:t>
                      </a:r>
                      <a:endParaRPr sz="1400" b="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/>
                        <a:t>25/12</a:t>
                      </a:r>
                      <a:endParaRPr sz="1400" b="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/>
                        <a:t>2</a:t>
                      </a:r>
                      <a:r>
                        <a:rPr lang="en-US" sz="1400" b="0" u="none" strike="noStrike" cap="none" dirty="0"/>
                        <a:t>7</a:t>
                      </a:r>
                      <a:r>
                        <a:rPr lang="en-GB" sz="1400" b="0" u="none" strike="noStrike" cap="none" dirty="0"/>
                        <a:t>/12</a:t>
                      </a: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30/12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3/1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6/1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RBS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95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90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UREA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CREAT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1.0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1.0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1.1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1.0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Na/K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134/3.5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133/3.8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136/3.6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130/3.5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135/3.8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138/3.8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TOTAL BILIRUBIN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DIRECT BILIRUBIN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INDIRECT BILIRUBIN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0.4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OT/PT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13/18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16/10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20/15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20/18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15/22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18/20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ALP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100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98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4"/>
          <p:cNvGraphicFramePr/>
          <p:nvPr>
            <p:extLst>
              <p:ext uri="{D42A27DB-BD31-4B8C-83A1-F6EECF244321}">
                <p14:modId xmlns:p14="http://schemas.microsoft.com/office/powerpoint/2010/main" val="4212009766"/>
              </p:ext>
            </p:extLst>
          </p:nvPr>
        </p:nvGraphicFramePr>
        <p:xfrm>
          <a:off x="253687" y="85872"/>
          <a:ext cx="4416725" cy="1188630"/>
        </p:xfrm>
        <a:graphic>
          <a:graphicData uri="http://schemas.openxmlformats.org/drawingml/2006/table">
            <a:tbl>
              <a:tblPr>
                <a:noFill/>
                <a:tableStyleId>{770231A9-E3AA-4EB0-8CB0-0C9450C8041D}</a:tableStyleId>
              </a:tblPr>
              <a:tblGrid>
                <a:gridCol w="88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345">
                  <a:extLst>
                    <a:ext uri="{9D8B030D-6E8A-4147-A177-3AD203B41FA5}">
                      <a16:colId xmlns:a16="http://schemas.microsoft.com/office/drawing/2014/main" val="728037631"/>
                    </a:ext>
                  </a:extLst>
                </a:gridCol>
                <a:gridCol w="883345">
                  <a:extLst>
                    <a:ext uri="{9D8B030D-6E8A-4147-A177-3AD203B41FA5}">
                      <a16:colId xmlns:a16="http://schemas.microsoft.com/office/drawing/2014/main" val="1610668138"/>
                    </a:ext>
                  </a:extLst>
                </a:gridCol>
              </a:tblGrid>
              <a:tr h="342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25/12/24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29/12/24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3/1/25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9/1/25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CRP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20.1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/>
                        <a:t>73.5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136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83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 dirty="0"/>
                        <a:t>ESR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48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60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38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 dirty="0"/>
                        <a:t>33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45285333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9A0864-F382-948A-31CE-394C4369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93" y="372513"/>
            <a:ext cx="3378610" cy="4090800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4F3092FD-72AB-4468-DC90-010A143261B7}"/>
              </a:ext>
            </a:extLst>
          </p:cNvPr>
          <p:cNvSpPr/>
          <p:nvPr/>
        </p:nvSpPr>
        <p:spPr>
          <a:xfrm>
            <a:off x="577970" y="1738563"/>
            <a:ext cx="3768160" cy="2724750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7777"/>
              <a:buNone/>
            </a:pPr>
            <a:r>
              <a:rPr lang="en-GB" sz="1800" dirty="0"/>
              <a:t>VCTC and VM – Negative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7777"/>
              <a:buNone/>
            </a:pPr>
            <a:r>
              <a:rPr lang="en-GB" sz="1800" dirty="0"/>
              <a:t>Peripheral smear : Microcytic hypochromic anaemia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7777"/>
              <a:buNone/>
            </a:pPr>
            <a:r>
              <a:rPr lang="en-GB" sz="1800" dirty="0"/>
              <a:t>Rheumatoid factor: Negative</a:t>
            </a:r>
            <a:br>
              <a:rPr lang="en-GB" sz="1800" dirty="0"/>
            </a:br>
            <a:r>
              <a:rPr lang="en-GB" sz="1800" dirty="0"/>
              <a:t>ANA (IF method): Negative </a:t>
            </a:r>
            <a:br>
              <a:rPr lang="en-GB" sz="1800" dirty="0"/>
            </a:br>
            <a:r>
              <a:rPr lang="en-GB" sz="1800" dirty="0"/>
              <a:t>ANCA: Negative</a:t>
            </a:r>
            <a:br>
              <a:rPr lang="en-GB" sz="1800" dirty="0"/>
            </a:br>
            <a:r>
              <a:rPr lang="en-GB" sz="1800" dirty="0"/>
              <a:t>Sputum CBNAAT: MTB not detected </a:t>
            </a:r>
            <a:br>
              <a:rPr lang="en-GB" sz="1800" dirty="0"/>
            </a:b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7EAD-CE8D-3B3A-65EA-BF83DC20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USG Abd and pelvis – normal</a:t>
            </a:r>
            <a:br>
              <a:rPr lang="en-IN" sz="2400" dirty="0"/>
            </a:br>
            <a:r>
              <a:rPr lang="en-IN" sz="2400" dirty="0"/>
              <a:t> </a:t>
            </a:r>
            <a:br>
              <a:rPr lang="en-IN" sz="2400" dirty="0"/>
            </a:br>
            <a:r>
              <a:rPr lang="en-IN" sz="2400" dirty="0"/>
              <a:t>ECHO- RA, RV dilated </a:t>
            </a:r>
            <a:br>
              <a:rPr lang="en-IN" sz="2400" dirty="0"/>
            </a:br>
            <a:r>
              <a:rPr lang="en-IN" sz="2400" dirty="0"/>
              <a:t>             severe PHTN</a:t>
            </a:r>
            <a:br>
              <a:rPr lang="en-IN" sz="2400" dirty="0"/>
            </a:br>
            <a:r>
              <a:rPr lang="en-IN" sz="2400" dirty="0"/>
              <a:t>             EF-70 %</a:t>
            </a:r>
            <a:br>
              <a:rPr lang="en-IN" sz="2400" dirty="0"/>
            </a:br>
            <a:r>
              <a:rPr lang="en-IN" sz="2400" dirty="0"/>
              <a:t>            ? Cor pulmonale</a:t>
            </a:r>
          </a:p>
        </p:txBody>
      </p:sp>
    </p:spTree>
    <p:extLst>
      <p:ext uri="{BB962C8B-B14F-4D97-AF65-F5344CB8AC3E}">
        <p14:creationId xmlns:p14="http://schemas.microsoft.com/office/powerpoint/2010/main" val="421220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A594CD-B828-9D9C-D964-699D6C9D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54" t="13665" r="18778" b="9328"/>
          <a:stretch/>
        </p:blipFill>
        <p:spPr>
          <a:xfrm rot="16200000">
            <a:off x="1915067" y="-603849"/>
            <a:ext cx="4692770" cy="59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63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691</Words>
  <Application>Microsoft Office PowerPoint</Application>
  <PresentationFormat>On-screen Show (16:9)</PresentationFormat>
  <Paragraphs>213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Tempus Sans ITC</vt:lpstr>
      <vt:lpstr>Times New Roman</vt:lpstr>
      <vt:lpstr>Wingdings</vt:lpstr>
      <vt:lpstr>Retrospect</vt:lpstr>
      <vt:lpstr>AN INTERESTING CASE FOR DISCUSSION</vt:lpstr>
      <vt:lpstr>                            33-year-old female home maker c/o difficulty in breathing for 2 months  PRESENTING ILLNESS:                          Patient c/o difficulty in breathing, gradually progressive (NYHA Grade  II – Grade IV)                h/o cough with expectoration 2 months,  mucoid, not blood stained.                 h/o fever, low grade, intermittent.                No h/o Abdominal pain                No h/o decreased urine output                No h/o chest pain                No h/o leg swelling or pain                    </vt:lpstr>
      <vt:lpstr>   </vt:lpstr>
      <vt:lpstr>PowerPoint Presentation</vt:lpstr>
      <vt:lpstr>PowerPoint Presentation</vt:lpstr>
      <vt:lpstr>PowerPoint Presentation</vt:lpstr>
      <vt:lpstr>PowerPoint Presentation</vt:lpstr>
      <vt:lpstr>USG Abd and pelvis – normal   ECHO- RA, RV dilated               severe PHTN              EF-70 %             ? Cor pulmonale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GIVEN:       Nasal O2       Inj Imipenam 1gm IV tds       cap Oseltamivir 75 mg 1-0-1       tab Azithromycin 500 mg 1-0-0       Inj Amphotericin B 40 mg IV OD       Inj Methyl prednisolone 150 mg IV OD        T. Spironolactone 25 mg 1-0-0        Nebulisation and supportive care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MEDICAL UNIT   CHIEF:DR.DAVID PRADEEP KUMAR ASSISTANT PROFESSORS:              DR.RAM KUMAR              DR.NAZEEMA BANU              DR.PRABHU</dc:title>
  <dc:creator>VIKRAM KRUSHNAA</dc:creator>
  <cp:lastModifiedBy>vikramkrush1705@gmail.com</cp:lastModifiedBy>
  <cp:revision>7</cp:revision>
  <dcterms:modified xsi:type="dcterms:W3CDTF">2025-02-03T17:26:58Z</dcterms:modified>
</cp:coreProperties>
</file>