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8" r:id="rId2"/>
    <p:sldId id="257" r:id="rId3"/>
    <p:sldId id="259" r:id="rId4"/>
    <p:sldId id="260" r:id="rId5"/>
    <p:sldId id="261" r:id="rId6"/>
    <p:sldId id="263" r:id="rId7"/>
    <p:sldId id="264" r:id="rId8"/>
    <p:sldId id="262" r:id="rId9"/>
    <p:sldId id="265" r:id="rId10"/>
    <p:sldId id="266" r:id="rId11"/>
    <p:sldId id="267" r:id="rId12"/>
    <p:sldId id="270" r:id="rId13"/>
    <p:sldId id="274" r:id="rId14"/>
    <p:sldId id="271" r:id="rId15"/>
    <p:sldId id="272" r:id="rId16"/>
    <p:sldId id="268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9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4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47AA2-0AD6-4C96-A8B7-FD7926017AF3}" type="datetimeFigureOut">
              <a:rPr lang="en-IN" smtClean="0"/>
              <a:t>01-07-2024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470EB-6B50-43ED-9346-E5CD19D3220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743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20738" y="1006475"/>
            <a:ext cx="6129337" cy="3448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7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15900" indent="-215900" eaLnBrk="1">
              <a:lnSpc>
                <a:spcPct val="97000"/>
              </a:lnSpc>
              <a:spcBef>
                <a:spcPct val="0"/>
              </a:spcBef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>
                <a:latin typeface="Arial" charset="0"/>
                <a:ea typeface="Gothic" charset="0"/>
                <a:cs typeface="Gothic" charset="0"/>
              </a:rPr>
              <a:t>Table 1 Characteristics of the Participants at Baseline.</a:t>
            </a:r>
            <a:endParaRPr lang="en-GB" dirty="0">
              <a:latin typeface="Arial" charset="0"/>
              <a:ea typeface="Gothic" charset="0"/>
              <a:cs typeface="Gothic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20738" y="1006475"/>
            <a:ext cx="6129337" cy="3448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7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15900" indent="-215900" eaLnBrk="1">
              <a:lnSpc>
                <a:spcPct val="97000"/>
              </a:lnSpc>
              <a:spcBef>
                <a:spcPct val="0"/>
              </a:spcBef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>
                <a:latin typeface="Arial" charset="0"/>
                <a:ea typeface="Gothic" charset="0"/>
                <a:cs typeface="Gothic" charset="0"/>
              </a:rPr>
              <a:t>Table 2 Vaccine Efficacy at 2 Years after Injection.</a:t>
            </a:r>
            <a:endParaRPr lang="en-GB" dirty="0">
              <a:latin typeface="Arial" charset="0"/>
              <a:ea typeface="Gothic" charset="0"/>
              <a:cs typeface="Gothic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20738" y="1006475"/>
            <a:ext cx="6129337" cy="3448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7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15900" indent="-215900" eaLnBrk="1">
              <a:lnSpc>
                <a:spcPct val="97000"/>
              </a:lnSpc>
              <a:spcBef>
                <a:spcPct val="0"/>
              </a:spcBef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>
                <a:latin typeface="Arial" charset="0"/>
                <a:ea typeface="Gothic" charset="0"/>
                <a:cs typeface="Gothic" charset="0"/>
              </a:rPr>
              <a:t>Table 3 Adverse Events within 21 Days after Injection.</a:t>
            </a:r>
            <a:endParaRPr lang="en-GB" dirty="0">
              <a:latin typeface="Arial" charset="0"/>
              <a:ea typeface="Gothic" charset="0"/>
              <a:cs typeface="Gothic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20738" y="1006475"/>
            <a:ext cx="6129337" cy="3448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7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0B71-5D6B-47EE-AD4C-9F00BE7836E2}" type="datetimeFigureOut">
              <a:rPr lang="en-IN" smtClean="0"/>
              <a:t>01-07-2024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F6B4249-E5A9-4573-A9BB-853FC53654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775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0B71-5D6B-47EE-AD4C-9F00BE7836E2}" type="datetimeFigureOut">
              <a:rPr lang="en-IN" smtClean="0"/>
              <a:t>01-07-2024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F6B4249-E5A9-4573-A9BB-853FC53654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8663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0B71-5D6B-47EE-AD4C-9F00BE7836E2}" type="datetimeFigureOut">
              <a:rPr lang="en-IN" smtClean="0"/>
              <a:t>01-07-2024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F6B4249-E5A9-4573-A9BB-853FC53654AF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7598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0B71-5D6B-47EE-AD4C-9F00BE7836E2}" type="datetimeFigureOut">
              <a:rPr lang="en-IN" smtClean="0"/>
              <a:t>01-07-2024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F6B4249-E5A9-4573-A9BB-853FC53654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3294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0B71-5D6B-47EE-AD4C-9F00BE7836E2}" type="datetimeFigureOut">
              <a:rPr lang="en-IN" smtClean="0"/>
              <a:t>01-07-2024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F6B4249-E5A9-4573-A9BB-853FC53654AF}" type="slidenum">
              <a:rPr lang="en-IN" smtClean="0"/>
              <a:t>‹#›</a:t>
            </a:fld>
            <a:endParaRPr lang="en-IN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984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0B71-5D6B-47EE-AD4C-9F00BE7836E2}" type="datetimeFigureOut">
              <a:rPr lang="en-IN" smtClean="0"/>
              <a:t>01-07-2024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F6B4249-E5A9-4573-A9BB-853FC53654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6327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0B71-5D6B-47EE-AD4C-9F00BE7836E2}" type="datetimeFigureOut">
              <a:rPr lang="en-IN" smtClean="0"/>
              <a:t>01-07-2024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B4249-E5A9-4573-A9BB-853FC53654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2746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0B71-5D6B-47EE-AD4C-9F00BE7836E2}" type="datetimeFigureOut">
              <a:rPr lang="en-IN" smtClean="0"/>
              <a:t>01-07-2024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B4249-E5A9-4573-A9BB-853FC53654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7377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0B71-5D6B-47EE-AD4C-9F00BE7836E2}" type="datetimeFigureOut">
              <a:rPr lang="en-IN" smtClean="0"/>
              <a:t>01-07-2024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B4249-E5A9-4573-A9BB-853FC53654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8793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0B71-5D6B-47EE-AD4C-9F00BE7836E2}" type="datetimeFigureOut">
              <a:rPr lang="en-IN" smtClean="0"/>
              <a:t>01-07-2024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F6B4249-E5A9-4573-A9BB-853FC53654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9117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0B71-5D6B-47EE-AD4C-9F00BE7836E2}" type="datetimeFigureOut">
              <a:rPr lang="en-IN" smtClean="0"/>
              <a:t>01-07-2024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F6B4249-E5A9-4573-A9BB-853FC53654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8855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0B71-5D6B-47EE-AD4C-9F00BE7836E2}" type="datetimeFigureOut">
              <a:rPr lang="en-IN" smtClean="0"/>
              <a:t>01-07-2024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F6B4249-E5A9-4573-A9BB-853FC53654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730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0B71-5D6B-47EE-AD4C-9F00BE7836E2}" type="datetimeFigureOut">
              <a:rPr lang="en-IN" smtClean="0"/>
              <a:t>01-07-2024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B4249-E5A9-4573-A9BB-853FC53654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2796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0B71-5D6B-47EE-AD4C-9F00BE7836E2}" type="datetimeFigureOut">
              <a:rPr lang="en-IN" smtClean="0"/>
              <a:t>01-07-2024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B4249-E5A9-4573-A9BB-853FC53654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7763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0B71-5D6B-47EE-AD4C-9F00BE7836E2}" type="datetimeFigureOut">
              <a:rPr lang="en-IN" smtClean="0"/>
              <a:t>01-07-2024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B4249-E5A9-4573-A9BB-853FC53654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4430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0B71-5D6B-47EE-AD4C-9F00BE7836E2}" type="datetimeFigureOut">
              <a:rPr lang="en-IN" smtClean="0"/>
              <a:t>01-07-2024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F6B4249-E5A9-4573-A9BB-853FC53654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2743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D0B71-5D6B-47EE-AD4C-9F00BE7836E2}" type="datetimeFigureOut">
              <a:rPr lang="en-IN" smtClean="0"/>
              <a:t>01-07-2024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F6B4249-E5A9-4573-A9BB-853FC53654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226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6.tiff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8.tiff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9.tiff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3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54400-F150-33EB-7C03-4C542E4204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2244" y="493713"/>
            <a:ext cx="9144000" cy="687387"/>
          </a:xfrm>
        </p:spPr>
        <p:txBody>
          <a:bodyPr>
            <a:normAutofit fontScale="90000"/>
          </a:bodyPr>
          <a:lstStyle/>
          <a:p>
            <a:r>
              <a:rPr lang="en-IN" sz="5400" dirty="0"/>
              <a:t>DENGUE VACCINE-BUTANTAN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AF5220-3C49-EAB9-3F53-D41A71B724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4975" y="3530600"/>
            <a:ext cx="6848475" cy="3327400"/>
          </a:xfrm>
        </p:spPr>
        <p:txBody>
          <a:bodyPr>
            <a:normAutofit fontScale="92500" lnSpcReduction="10000"/>
          </a:bodyPr>
          <a:lstStyle/>
          <a:p>
            <a:r>
              <a:rPr lang="en-IN" dirty="0"/>
              <a:t>BY 6</a:t>
            </a:r>
            <a:r>
              <a:rPr lang="en-IN" baseline="30000" dirty="0"/>
              <a:t>TH</a:t>
            </a:r>
            <a:r>
              <a:rPr lang="en-IN" dirty="0"/>
              <a:t> MEDICAL UNIT</a:t>
            </a:r>
          </a:p>
          <a:p>
            <a:r>
              <a:rPr lang="en-IN" dirty="0"/>
              <a:t>CHIEF:PROF </a:t>
            </a:r>
            <a:r>
              <a:rPr lang="en-IN" dirty="0">
                <a:solidFill>
                  <a:srgbClr val="FF0000"/>
                </a:solidFill>
              </a:rPr>
              <a:t>DR S.PEER MOHAMED M.D</a:t>
            </a:r>
          </a:p>
          <a:p>
            <a:r>
              <a:rPr lang="en-IN" dirty="0">
                <a:solidFill>
                  <a:srgbClr val="FF0000"/>
                </a:solidFill>
              </a:rPr>
              <a:t>   </a:t>
            </a:r>
            <a:r>
              <a:rPr lang="en-IN" dirty="0"/>
              <a:t>ASST PROF</a:t>
            </a:r>
            <a:r>
              <a:rPr lang="en-IN" dirty="0">
                <a:solidFill>
                  <a:srgbClr val="FF0000"/>
                </a:solidFill>
              </a:rPr>
              <a:t>:DR.M.SATHEESH KUMAR M.D</a:t>
            </a:r>
          </a:p>
          <a:p>
            <a:r>
              <a:rPr lang="en-IN" dirty="0">
                <a:solidFill>
                  <a:srgbClr val="FF0000"/>
                </a:solidFill>
              </a:rPr>
              <a:t>                      DR.C.VIGNESH M.D</a:t>
            </a:r>
          </a:p>
          <a:p>
            <a:r>
              <a:rPr lang="en-IN" dirty="0">
                <a:solidFill>
                  <a:srgbClr val="FF0000"/>
                </a:solidFill>
              </a:rPr>
              <a:t>                      DR.V.PRIYA M.D</a:t>
            </a:r>
          </a:p>
          <a:p>
            <a:endParaRPr lang="en-IN" dirty="0">
              <a:solidFill>
                <a:srgbClr val="FF0000"/>
              </a:solidFill>
            </a:endParaRPr>
          </a:p>
          <a:p>
            <a:endParaRPr lang="en-IN" dirty="0">
              <a:solidFill>
                <a:srgbClr val="FF0000"/>
              </a:solidFill>
            </a:endParaRPr>
          </a:p>
          <a:p>
            <a:r>
              <a:rPr lang="en-IN" dirty="0">
                <a:solidFill>
                  <a:srgbClr val="FF0000"/>
                </a:solidFill>
              </a:rPr>
              <a:t>PRESENTER-HARSHON ROY</a:t>
            </a:r>
          </a:p>
          <a:p>
            <a:r>
              <a:rPr lang="en-IN" dirty="0">
                <a:solidFill>
                  <a:srgbClr val="FF0000"/>
                </a:solidFill>
              </a:rPr>
              <a:t>   </a:t>
            </a:r>
          </a:p>
          <a:p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24CD41F-0981-6029-5175-084F63EB6FE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7650"/>
            <a:ext cx="4381500" cy="4337050"/>
          </a:xfrm>
        </p:spPr>
      </p:pic>
    </p:spTree>
    <p:extLst>
      <p:ext uri="{BB962C8B-B14F-4D97-AF65-F5344CB8AC3E}">
        <p14:creationId xmlns:p14="http://schemas.microsoft.com/office/powerpoint/2010/main" val="3059294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A3E46-E72F-9AD2-1959-64EE6D30C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SECONDARY END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8909A-1BBB-4A63-667E-D7D20051E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SECONDARY EFFICACY END POINTS ARE</a:t>
            </a:r>
          </a:p>
          <a:p>
            <a:pPr marL="0" indent="0">
              <a:buNone/>
            </a:pPr>
            <a:r>
              <a:rPr lang="en-IN" dirty="0"/>
              <a:t>  a)incidence density of dengue cases confirmed virologically after 28 days of vaccination </a:t>
            </a:r>
            <a:r>
              <a:rPr lang="en-IN" dirty="0">
                <a:solidFill>
                  <a:srgbClr val="FF0000"/>
                </a:solidFill>
              </a:rPr>
              <a:t>regarding previous exposure to dengue virus</a:t>
            </a:r>
            <a:r>
              <a:rPr lang="en-IN" dirty="0"/>
              <a:t>.</a:t>
            </a:r>
          </a:p>
          <a:p>
            <a:pPr marL="0" indent="0">
              <a:buNone/>
            </a:pPr>
            <a:r>
              <a:rPr lang="en-IN" dirty="0"/>
              <a:t> b)incidence density of severe dengue with alarming signs ,hospitalised or not after 28 days of vaccination.</a:t>
            </a:r>
          </a:p>
          <a:p>
            <a:r>
              <a:rPr lang="en-IN" dirty="0"/>
              <a:t>SECONDARY SAFETY END POINT</a:t>
            </a:r>
          </a:p>
          <a:p>
            <a:pPr marL="0" indent="0">
              <a:buNone/>
            </a:pPr>
            <a:r>
              <a:rPr lang="en-IN" dirty="0"/>
              <a:t>       the frequency of solicited and unsolicited local and systemic adverse reactions </a:t>
            </a:r>
            <a:r>
              <a:rPr lang="en-IN" dirty="0">
                <a:solidFill>
                  <a:srgbClr val="FF0000"/>
                </a:solidFill>
              </a:rPr>
              <a:t>regarding previous exposure to dengue virus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2545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">
            <a:extLst>
              <a:ext uri="{FF2B5EF4-FFF2-40B4-BE49-F238E27FC236}">
                <a16:creationId xmlns:a16="http://schemas.microsoft.com/office/drawing/2014/main" id="{A7B54E4D-51C4-A487-D4F6-EDDC4765E36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867" y="217357"/>
            <a:ext cx="10932796" cy="646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7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848995" y="381641"/>
            <a:ext cx="8495452" cy="21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7000"/>
              </a:lnSpc>
              <a:buClr>
                <a:srgbClr val="FFFFFF"/>
              </a:buClr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GB" sz="1452" b="1" dirty="0" err="1">
                <a:solidFill>
                  <a:srgbClr val="FFFFFF"/>
                </a:solidFill>
                <a:latin typeface="Arial" charset="0"/>
              </a:rPr>
              <a:t>Characteristics of the Participants at Baseline.</a:t>
            </a:r>
            <a:endParaRPr lang="en-GB" sz="1452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5704" y="6270419"/>
            <a:ext cx="2566349" cy="432045"/>
          </a:xfrm>
          <a:prstGeom prst="rect">
            <a:avLst/>
          </a:prstGeom>
          <a:noFill/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366666" y="5972308"/>
            <a:ext cx="3438509" cy="16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7000"/>
              </a:lnSpc>
              <a:buClr>
                <a:srgbClr val="FFFFFF"/>
              </a:buClr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</a:tabLst>
            </a:pPr>
            <a:r>
              <a:rPr lang="en-GB" sz="1089" b="1">
                <a:solidFill>
                  <a:srgbClr val="FFFFFF"/>
                </a:solidFill>
                <a:latin typeface="Arial" charset="0"/>
              </a:rPr>
              <a:t>Kallás EG et al. N Engl J Med2024;390:397-408</a:t>
            </a:r>
            <a:endParaRPr lang="en-GB" sz="1089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5" descr="Image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7463" y="155536"/>
            <a:ext cx="7658099" cy="670246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22A5F-2AA4-235A-2828-5A81E6EAC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dirty="0"/>
              <a:t>CUMULATIVE INCIDENCE OF DENGUE THROUGH 2 YEARS OF FOLLOW UP</a:t>
            </a:r>
          </a:p>
        </p:txBody>
      </p:sp>
      <p:pic>
        <p:nvPicPr>
          <p:cNvPr id="4" name="Content Placeholder 3" descr="Image">
            <a:extLst>
              <a:ext uri="{FF2B5EF4-FFF2-40B4-BE49-F238E27FC236}">
                <a16:creationId xmlns:a16="http://schemas.microsoft.com/office/drawing/2014/main" id="{F75F21B4-A8CC-A166-1A94-60B7F5A04D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87700" y="1581149"/>
            <a:ext cx="7969250" cy="476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527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5704" y="6270419"/>
            <a:ext cx="2566349" cy="432045"/>
          </a:xfrm>
          <a:prstGeom prst="rect">
            <a:avLst/>
          </a:prstGeom>
          <a:noFill/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041975" y="5972308"/>
            <a:ext cx="8087889" cy="16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7000"/>
              </a:lnSpc>
              <a:buClr>
                <a:srgbClr val="FFFFFF"/>
              </a:buClr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</a:tabLst>
            </a:pPr>
            <a:r>
              <a:rPr lang="en-GB" sz="1089" b="1">
                <a:solidFill>
                  <a:srgbClr val="FFFFFF"/>
                </a:solidFill>
                <a:latin typeface="Arial" charset="0"/>
              </a:rPr>
              <a:t>Kallás EG et al. N Engl J Med2024;390:397-408</a:t>
            </a:r>
            <a:endParaRPr lang="en-GB" sz="1089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5" descr="Image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1011836"/>
            <a:ext cx="11212642" cy="56906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2E4428-AB09-4FF4-478E-A8CCEACBB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633" y="60301"/>
            <a:ext cx="10515600" cy="1325563"/>
          </a:xfrm>
        </p:spPr>
        <p:txBody>
          <a:bodyPr/>
          <a:lstStyle/>
          <a:p>
            <a:r>
              <a:rPr lang="en-IN" dirty="0"/>
              <a:t>VACCINE EFFICACY AFTER 2 YEARS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5704" y="6270419"/>
            <a:ext cx="2566349" cy="432045"/>
          </a:xfrm>
          <a:prstGeom prst="rect">
            <a:avLst/>
          </a:prstGeom>
          <a:noFill/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816032" y="5972308"/>
            <a:ext cx="2539775" cy="32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7000"/>
              </a:lnSpc>
              <a:buClr>
                <a:srgbClr val="FFFFFF"/>
              </a:buClr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</a:tabLst>
            </a:pPr>
            <a:r>
              <a:rPr lang="en-GB" sz="1089" b="1">
                <a:solidFill>
                  <a:srgbClr val="FFFFFF"/>
                </a:solidFill>
                <a:latin typeface="Arial" charset="0"/>
              </a:rPr>
              <a:t>Kallás EG et al. N Engl J Med2024;390:397-408</a:t>
            </a:r>
            <a:endParaRPr lang="en-GB" sz="1089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5" descr="Image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6040" y="776753"/>
            <a:ext cx="5151120" cy="4977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7C8066-25C5-94FE-3E74-DB614EF23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" y="69393"/>
            <a:ext cx="9779000" cy="841222"/>
          </a:xfrm>
        </p:spPr>
        <p:txBody>
          <a:bodyPr>
            <a:normAutofit/>
          </a:bodyPr>
          <a:lstStyle/>
          <a:p>
            <a:r>
              <a:rPr lang="en-IN" dirty="0"/>
              <a:t>ADVERSE EFFECTS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15564-94F6-817E-FCAC-DAA6FFC92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0C65F-CC73-7B2B-39FA-7546E9AC5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NO DENV-3 OR DENV-4 </a:t>
            </a:r>
            <a:r>
              <a:rPr lang="en-IN" dirty="0"/>
              <a:t>CASES OCCURRED,WHICH PRECLUDED ASSESMENT OF VACCINE EFFICACY AGAINST THESE SEROTYPES</a:t>
            </a:r>
          </a:p>
          <a:p>
            <a:r>
              <a:rPr lang="en-IN" dirty="0">
                <a:solidFill>
                  <a:srgbClr val="FF0000"/>
                </a:solidFill>
              </a:rPr>
              <a:t>NO SAFETY CONCERNS </a:t>
            </a:r>
            <a:r>
              <a:rPr lang="en-IN" dirty="0"/>
              <a:t>WERE IDENTIFIED,</a:t>
            </a:r>
            <a:r>
              <a:rPr lang="en-IN" dirty="0">
                <a:solidFill>
                  <a:srgbClr val="FF0000"/>
                </a:solidFill>
              </a:rPr>
              <a:t>CAREFUL FOLLOWUP FOR 5 YEARS </a:t>
            </a:r>
            <a:r>
              <a:rPr lang="en-IN" dirty="0"/>
              <a:t>WILL BE IMPORTANT TO CONFIRM THIS FINDING</a:t>
            </a:r>
          </a:p>
          <a:p>
            <a:r>
              <a:rPr lang="en-IN" dirty="0">
                <a:solidFill>
                  <a:srgbClr val="FF0000"/>
                </a:solidFill>
              </a:rPr>
              <a:t>THE EFFECT OF PRE EXISTING IMMUNITY FROM OTHER FLAVIVIRUS</a:t>
            </a:r>
            <a:r>
              <a:rPr lang="en-IN" dirty="0"/>
              <a:t>(ZIKA VIRUS OR YELLOW FEVER) ON SUBSEQUENT DENV INFECTION OR BUTANTAN DV VACCINATION REQUIRES EXPLORATION</a:t>
            </a:r>
          </a:p>
        </p:txBody>
      </p:sp>
    </p:spTree>
    <p:extLst>
      <p:ext uri="{BB962C8B-B14F-4D97-AF65-F5344CB8AC3E}">
        <p14:creationId xmlns:p14="http://schemas.microsoft.com/office/powerpoint/2010/main" val="2172396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1299E-3400-D28D-436D-8C8CE7348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110490"/>
            <a:ext cx="7274560" cy="915670"/>
          </a:xfrm>
        </p:spPr>
        <p:txBody>
          <a:bodyPr>
            <a:normAutofit/>
          </a:bodyPr>
          <a:lstStyle/>
          <a:p>
            <a:r>
              <a:rPr lang="en-IN" dirty="0"/>
              <a:t>CONCLUSION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101600" y="1115378"/>
            <a:ext cx="11796618" cy="4756150"/>
          </a:xfrm>
          <a:ln/>
        </p:spPr>
        <p:txBody>
          <a:bodyPr anchor="t">
            <a:normAutofit/>
          </a:bodyPr>
          <a:lstStyle/>
          <a:p>
            <a:pPr marL="391729" indent="-293797">
              <a:lnSpc>
                <a:spcPct val="92000"/>
              </a:lnSpc>
              <a:spcAft>
                <a:spcPts val="806"/>
              </a:spcAft>
              <a:buSzPct val="100000"/>
              <a:buFont typeface="Arial" charset="0"/>
              <a:buChar char="•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dirty="0">
                <a:latin typeface="Arial" charset="0"/>
              </a:rPr>
              <a:t>A single dose of Butantan-DV prevented symptomatic DENV-1 and DENV-2, regardless of dengue serostatus at baseline, through 2 years of follow-up.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5704" y="6270419"/>
            <a:ext cx="2566349" cy="432045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22BC7-A84D-D503-B6B7-409FDAC60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213" y="83900"/>
            <a:ext cx="8593138" cy="1103550"/>
          </a:xfrm>
        </p:spPr>
        <p:txBody>
          <a:bodyPr/>
          <a:lstStyle/>
          <a:p>
            <a:r>
              <a:rPr lang="en-IN" dirty="0"/>
              <a:t>PUBLISHED ON JAN 31,2024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689FD5-5E89-8A62-87CF-CF8F53FE35A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0" y="1404938"/>
            <a:ext cx="6172200" cy="5281612"/>
          </a:xfrm>
        </p:spPr>
      </p:pic>
    </p:spTree>
    <p:extLst>
      <p:ext uri="{BB962C8B-B14F-4D97-AF65-F5344CB8AC3E}">
        <p14:creationId xmlns:p14="http://schemas.microsoft.com/office/powerpoint/2010/main" val="2426440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A2D55-1F5D-CEE5-856B-85179EDA5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IN" dirty="0"/>
              <a:t>PREVIOUS DENGUE VACCINES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C8C819-F0C8-70C1-8945-1499536155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716" y="1217613"/>
            <a:ext cx="8806722" cy="5165178"/>
          </a:xfrm>
        </p:spPr>
      </p:pic>
    </p:spTree>
    <p:extLst>
      <p:ext uri="{BB962C8B-B14F-4D97-AF65-F5344CB8AC3E}">
        <p14:creationId xmlns:p14="http://schemas.microsoft.com/office/powerpoint/2010/main" val="2262301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A0463-1F55-2054-70D9-CFBC18C88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3BA74-7F07-6E55-ACFD-5BCB05B66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FOUR SEROTYPES OF DENGUE VIRUS </a:t>
            </a:r>
            <a:r>
              <a:rPr lang="en-IN" dirty="0"/>
              <a:t>CIRCULATE WORLDWIDE,CAUSING AN ESTIMATED 390 MILLION INFECTIONS ANNUALLY</a:t>
            </a:r>
          </a:p>
          <a:p>
            <a:r>
              <a:rPr lang="en-IN" dirty="0"/>
              <a:t>THE LARGEST BURDEN OF DENGUE DISEASE OCCURS IN SOUTHEAST ASIA,CENTRAL AND SOUTH AMERICA</a:t>
            </a:r>
          </a:p>
          <a:p>
            <a:r>
              <a:rPr lang="en-IN" dirty="0"/>
              <a:t>ALTHOUGH MOST PRIMARY DENGUE INFECTIONS ARE ASYMPTOMATIC,DENV CAN RESULT IN SEVERE DISEASE  PARTICULARLY WITH SECONDARY HETEROTYPIC INFECTION</a:t>
            </a:r>
          </a:p>
          <a:p>
            <a:r>
              <a:rPr lang="en-IN" dirty="0"/>
              <a:t>THE </a:t>
            </a:r>
            <a:r>
              <a:rPr lang="en-IN" dirty="0">
                <a:solidFill>
                  <a:srgbClr val="FF0000"/>
                </a:solidFill>
              </a:rPr>
              <a:t>GOAL OF DENGUE VACCINE </a:t>
            </a:r>
            <a:r>
              <a:rPr lang="en-IN" dirty="0"/>
              <a:t>IS TO OFFER </a:t>
            </a:r>
            <a:r>
              <a:rPr lang="en-IN" dirty="0">
                <a:solidFill>
                  <a:srgbClr val="FF0000"/>
                </a:solidFill>
              </a:rPr>
              <a:t>PROTECTION AGAINST  ALL SEROTYPES</a:t>
            </a:r>
          </a:p>
        </p:txBody>
      </p:sp>
    </p:spTree>
    <p:extLst>
      <p:ext uri="{BB962C8B-B14F-4D97-AF65-F5344CB8AC3E}">
        <p14:creationId xmlns:p14="http://schemas.microsoft.com/office/powerpoint/2010/main" val="2844074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347B2-8626-775D-844A-2159D244E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BACKGROUND OF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443C6-58C9-6E96-FFB5-D58E1E514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TWO TETRAVALENT LIVE ATTENUATED DENGUE VIRUS VACCINES </a:t>
            </a:r>
            <a:r>
              <a:rPr lang="en-IN" dirty="0"/>
              <a:t>ARE CURRENTLY LICENSED,HOWEVER A SINGLE DOSE VACCINE THAT IS INDICATED FOR A BROAD AGE RANGE AND PROTECT AGAINST ALL FOUR DENGUE SEROTYPES IS NEEDED</a:t>
            </a:r>
          </a:p>
          <a:p>
            <a:r>
              <a:rPr lang="en-IN" dirty="0"/>
              <a:t>BUTANTAN-DENGUE VACCINE(</a:t>
            </a:r>
            <a:r>
              <a:rPr lang="en-IN" dirty="0" err="1"/>
              <a:t>Butantan</a:t>
            </a:r>
            <a:r>
              <a:rPr lang="en-IN" dirty="0"/>
              <a:t>-DV) IS </a:t>
            </a:r>
            <a:r>
              <a:rPr lang="en-IN" dirty="0">
                <a:solidFill>
                  <a:srgbClr val="FF0000"/>
                </a:solidFill>
              </a:rPr>
              <a:t>SINGLE DOSE LIVE ATTENUATED TETRAVALENT VACCINE</a:t>
            </a:r>
            <a:r>
              <a:rPr lang="en-IN" dirty="0"/>
              <a:t> AGAINST DENGUE DISEASE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02359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DE2E-2787-91CB-0D35-935AFF3F2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INCLUSION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D9A20-E29E-9229-5520-CB5AAC739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CHILDREN OVER 2 YEARS OF AGE</a:t>
            </a:r>
          </a:p>
          <a:p>
            <a:r>
              <a:rPr lang="en-IN" dirty="0"/>
              <a:t>ADOLESCENTS AND ADULTS UP TO 60 YEARS </a:t>
            </a:r>
          </a:p>
          <a:p>
            <a:r>
              <a:rPr lang="en-IN" dirty="0"/>
              <a:t>AGREE TO PERIODIC CONTACT BY TELEPHONE,ELECTRONIC MEANS AND HOME VISITS</a:t>
            </a:r>
          </a:p>
        </p:txBody>
      </p:sp>
    </p:spTree>
    <p:extLst>
      <p:ext uri="{BB962C8B-B14F-4D97-AF65-F5344CB8AC3E}">
        <p14:creationId xmlns:p14="http://schemas.microsoft.com/office/powerpoint/2010/main" val="1401877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82AB1-F0A9-A538-09F9-19BB61CD8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EXCLUSION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857D0-6527-C124-43EF-FC7ED5486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PREGNANCY</a:t>
            </a:r>
          </a:p>
          <a:p>
            <a:r>
              <a:rPr lang="en-IN" dirty="0"/>
              <a:t>BREAST FEEDING MOTHERS</a:t>
            </a:r>
          </a:p>
          <a:p>
            <a:r>
              <a:rPr lang="en-IN" dirty="0"/>
              <a:t>IMMUNOCOMPROMISED INDUIDUALS</a:t>
            </a:r>
          </a:p>
          <a:p>
            <a:r>
              <a:rPr lang="en-IN" dirty="0"/>
              <a:t>SUSPECTED OR CONFIRMED FEVER WITHIN 72 HOURS PRIOR TO VACCINATION</a:t>
            </a:r>
          </a:p>
          <a:p>
            <a:r>
              <a:rPr lang="en-IN" dirty="0"/>
              <a:t>H/O PREVIOUS LIVE VACCINE ADMINISTRATION IN LAST 28 DAYS</a:t>
            </a:r>
          </a:p>
          <a:p>
            <a:r>
              <a:rPr lang="en-IN" dirty="0"/>
              <a:t>H/O BLOOD TRANSFUSIONS IN LAST 3 MONTHS</a:t>
            </a:r>
          </a:p>
          <a:p>
            <a:r>
              <a:rPr lang="en-IN" dirty="0"/>
              <a:t>IMMUNOSUPPRESANT THERAPIES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58293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69C87-A3EE-4DA6-8EB6-628EB0FD4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STUDY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632BE-6825-D0FE-34DE-3A00DD0F1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RANDOMISED,MULTICENTER,DOUBLE BLIND,PLACEBO CONTROLLED ONGOING PHASE 3 TRAIL CONDUCTED IN BRAZIL PLANNED FOLLOWUP FOR </a:t>
            </a:r>
            <a:r>
              <a:rPr lang="en-IN" dirty="0">
                <a:solidFill>
                  <a:srgbClr val="FF0000"/>
                </a:solidFill>
              </a:rPr>
              <a:t>5 YEARS</a:t>
            </a:r>
          </a:p>
          <a:p>
            <a:r>
              <a:rPr lang="en-IN" dirty="0">
                <a:solidFill>
                  <a:srgbClr val="FF0000"/>
                </a:solidFill>
              </a:rPr>
              <a:t>16,235</a:t>
            </a:r>
            <a:r>
              <a:rPr lang="en-IN" dirty="0"/>
              <a:t> HEALTHY VOLUNTEERS FROM AGE </a:t>
            </a:r>
            <a:r>
              <a:rPr lang="en-IN" dirty="0">
                <a:solidFill>
                  <a:srgbClr val="FF0000"/>
                </a:solidFill>
              </a:rPr>
              <a:t>2 TO 59 YEARS </a:t>
            </a:r>
          </a:p>
          <a:p>
            <a:r>
              <a:rPr lang="en-IN" dirty="0">
                <a:solidFill>
                  <a:schemeClr val="tx1"/>
                </a:solidFill>
              </a:rPr>
              <a:t>DIVIDED IN TO 3 AGE GROUPS</a:t>
            </a:r>
          </a:p>
          <a:p>
            <a:pPr marL="0" indent="0">
              <a:buNone/>
            </a:pPr>
            <a:r>
              <a:rPr lang="en-IN" dirty="0"/>
              <a:t>                      </a:t>
            </a:r>
            <a:r>
              <a:rPr lang="en-IN" dirty="0">
                <a:solidFill>
                  <a:srgbClr val="FF0000"/>
                </a:solidFill>
              </a:rPr>
              <a:t>1) 2 TO 6 YEARS</a:t>
            </a:r>
          </a:p>
          <a:p>
            <a:pPr marL="0" indent="0">
              <a:buNone/>
            </a:pPr>
            <a:r>
              <a:rPr lang="en-IN" dirty="0">
                <a:solidFill>
                  <a:srgbClr val="FF0000"/>
                </a:solidFill>
              </a:rPr>
              <a:t>                       2)7 TO 17 YEARS</a:t>
            </a:r>
          </a:p>
          <a:p>
            <a:pPr marL="0" indent="0">
              <a:buNone/>
            </a:pPr>
            <a:r>
              <a:rPr lang="en-IN" dirty="0">
                <a:solidFill>
                  <a:srgbClr val="FF0000"/>
                </a:solidFill>
              </a:rPr>
              <a:t>                       3)18 TO 59 YEARS</a:t>
            </a:r>
          </a:p>
          <a:p>
            <a:r>
              <a:rPr lang="en-IN" dirty="0"/>
              <a:t>TO RECEIVE EITHER ONE DOSE OF BUTANTAN DV OR PLACEBO in 2;1 ratio</a:t>
            </a:r>
          </a:p>
          <a:p>
            <a:endParaRPr lang="en-IN" dirty="0"/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74698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FB040-0F44-8957-23B0-CB9BEB4AB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PRIMARY END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495EB-C5B1-2D9C-1B12-4C382B7CE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solidFill>
                  <a:srgbClr val="C00000"/>
                </a:solidFill>
              </a:rPr>
              <a:t>PRIMARY EFFICACY END POINT </a:t>
            </a:r>
            <a:r>
              <a:rPr lang="en-IN" dirty="0"/>
              <a:t>IS THE GENERAL INCIDENCE DENSITY OF SYMPTOMATIC DENGUE CASES CONFIRMED </a:t>
            </a:r>
            <a:r>
              <a:rPr lang="en-IN" dirty="0">
                <a:solidFill>
                  <a:srgbClr val="C00000"/>
                </a:solidFill>
              </a:rPr>
              <a:t>VIROLOGICALLY AFTER 28 DAYS OF VACCINATION REGARDLESS OF PREVIOUS EXPOSURE TO DENGUE</a:t>
            </a:r>
          </a:p>
          <a:p>
            <a:r>
              <a:rPr lang="en-IN" dirty="0">
                <a:solidFill>
                  <a:srgbClr val="C00000"/>
                </a:solidFill>
              </a:rPr>
              <a:t>PRIMARY SAFETY END POINT</a:t>
            </a:r>
            <a:r>
              <a:rPr lang="en-IN" dirty="0"/>
              <a:t> IS THE FREQUENCY OF SOLICITED AND UNSOLICITED LOCAL AND SYSTEMIC ADVERSE REACTIONS IN THE 3 AGE GROUP (2 TO 6,7 TO 17, 18 TO 59</a:t>
            </a:r>
            <a:r>
              <a:rPr lang="en-IN" dirty="0">
                <a:solidFill>
                  <a:srgbClr val="C00000"/>
                </a:solidFill>
              </a:rPr>
              <a:t>) DURING 21</a:t>
            </a:r>
            <a:r>
              <a:rPr lang="en-IN" baseline="30000" dirty="0">
                <a:solidFill>
                  <a:srgbClr val="C00000"/>
                </a:solidFill>
              </a:rPr>
              <a:t>ST</a:t>
            </a:r>
            <a:r>
              <a:rPr lang="en-IN" dirty="0">
                <a:solidFill>
                  <a:srgbClr val="C00000"/>
                </a:solidFill>
              </a:rPr>
              <a:t> DAY OF VACCINATION</a:t>
            </a:r>
          </a:p>
        </p:txBody>
      </p:sp>
    </p:spTree>
    <p:extLst>
      <p:ext uri="{BB962C8B-B14F-4D97-AF65-F5344CB8AC3E}">
        <p14:creationId xmlns:p14="http://schemas.microsoft.com/office/powerpoint/2010/main" val="401177013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669</TotalTime>
  <Words>612</Words>
  <Application>Microsoft Office PowerPoint</Application>
  <PresentationFormat>Widescreen</PresentationFormat>
  <Paragraphs>69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Wisp</vt:lpstr>
      <vt:lpstr>DENGUE VACCINE-BUTANTAN</vt:lpstr>
      <vt:lpstr>PUBLISHED ON JAN 31,2024</vt:lpstr>
      <vt:lpstr>PREVIOUS DENGUE VACCINES</vt:lpstr>
      <vt:lpstr>INTRODUCTION</vt:lpstr>
      <vt:lpstr>BACKGROUND OF STUDY</vt:lpstr>
      <vt:lpstr>INCLUSION CRITERIA</vt:lpstr>
      <vt:lpstr>EXCLUSION CRITERIA</vt:lpstr>
      <vt:lpstr>STUDY DESIGN</vt:lpstr>
      <vt:lpstr>PRIMARY END POINTS</vt:lpstr>
      <vt:lpstr>SECONDARY END POINTS</vt:lpstr>
      <vt:lpstr>PowerPoint Presentation</vt:lpstr>
      <vt:lpstr>PowerPoint Presentation</vt:lpstr>
      <vt:lpstr>CUMULATIVE INCIDENCE OF DENGUE THROUGH 2 YEARS OF FOLLOW UP</vt:lpstr>
      <vt:lpstr>VACCINE EFFICACY AFTER 2 YEARS</vt:lpstr>
      <vt:lpstr>ADVERSE EFFECTS</vt:lpstr>
      <vt:lpstr>LIMITATIONS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DENGUE VACCINE-BUTANTAN</dc:title>
  <dc:creator>roy.harshon@gmail.com</dc:creator>
  <cp:lastModifiedBy>roy.harshon@gmail.com</cp:lastModifiedBy>
  <cp:revision>4</cp:revision>
  <dcterms:created xsi:type="dcterms:W3CDTF">2024-06-28T08:59:35Z</dcterms:created>
  <dcterms:modified xsi:type="dcterms:W3CDTF">2024-07-01T06:33:12Z</dcterms:modified>
</cp:coreProperties>
</file>