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sldIdLst>
    <p:sldId id="256" r:id="rId2"/>
    <p:sldId id="258" r:id="rId3"/>
    <p:sldId id="259" r:id="rId4"/>
    <p:sldId id="260" r:id="rId5"/>
    <p:sldId id="294" r:id="rId6"/>
    <p:sldId id="295" r:id="rId7"/>
    <p:sldId id="296" r:id="rId8"/>
    <p:sldId id="301" r:id="rId9"/>
    <p:sldId id="297" r:id="rId10"/>
    <p:sldId id="298" r:id="rId11"/>
    <p:sldId id="299" r:id="rId12"/>
    <p:sldId id="300" r:id="rId13"/>
    <p:sldId id="261" r:id="rId14"/>
    <p:sldId id="307" r:id="rId15"/>
    <p:sldId id="302" r:id="rId16"/>
    <p:sldId id="341" r:id="rId17"/>
    <p:sldId id="339" r:id="rId18"/>
    <p:sldId id="340" r:id="rId19"/>
    <p:sldId id="342" r:id="rId20"/>
    <p:sldId id="343" r:id="rId21"/>
    <p:sldId id="347" r:id="rId22"/>
    <p:sldId id="304" r:id="rId23"/>
    <p:sldId id="344" r:id="rId24"/>
    <p:sldId id="305" r:id="rId25"/>
    <p:sldId id="313" r:id="rId26"/>
    <p:sldId id="345" r:id="rId27"/>
    <p:sldId id="314" r:id="rId28"/>
    <p:sldId id="332" r:id="rId29"/>
    <p:sldId id="321" r:id="rId30"/>
    <p:sldId id="315" r:id="rId31"/>
    <p:sldId id="316" r:id="rId32"/>
    <p:sldId id="317" r:id="rId33"/>
    <p:sldId id="319" r:id="rId34"/>
    <p:sldId id="320" r:id="rId35"/>
    <p:sldId id="322" r:id="rId36"/>
    <p:sldId id="323" r:id="rId37"/>
    <p:sldId id="324" r:id="rId38"/>
    <p:sldId id="336" r:id="rId39"/>
    <p:sldId id="325" r:id="rId40"/>
    <p:sldId id="328" r:id="rId41"/>
    <p:sldId id="334" r:id="rId42"/>
    <p:sldId id="329" r:id="rId43"/>
    <p:sldId id="337" r:id="rId44"/>
    <p:sldId id="330" r:id="rId45"/>
    <p:sldId id="338" r:id="rId46"/>
    <p:sldId id="303" r:id="rId47"/>
    <p:sldId id="306" r:id="rId48"/>
    <p:sldId id="309" r:id="rId49"/>
    <p:sldId id="310" r:id="rId50"/>
    <p:sldId id="311" r:id="rId51"/>
    <p:sldId id="312" r:id="rId52"/>
    <p:sldId id="346"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01A78B-A12B-BF42-965D-E719747B2B5A}" type="doc">
      <dgm:prSet loTypeId="urn:microsoft.com/office/officeart/2005/8/layout/vList3" loCatId="list" qsTypeId="urn:microsoft.com/office/officeart/2005/8/quickstyle/simple1" qsCatId="simple" csTypeId="urn:microsoft.com/office/officeart/2005/8/colors/accent1_2" csCatId="accent1" phldr="1"/>
      <dgm:spPr/>
    </dgm:pt>
    <dgm:pt modelId="{200F64CF-B529-A84C-9112-F91B65DBC9AC}">
      <dgm:prSet phldrT="[Text]" phldr="0"/>
      <dgm:spPr/>
      <dgm:t>
        <a:bodyPr/>
        <a:lstStyle/>
        <a:p>
          <a:r>
            <a:rPr lang="en-GB" dirty="0"/>
            <a:t>Pharmacotherapy</a:t>
          </a:r>
        </a:p>
      </dgm:t>
    </dgm:pt>
    <dgm:pt modelId="{B079B1A9-87D7-E647-8F6B-32AA51AF2AEA}" type="parTrans" cxnId="{DD9D10B5-606C-A342-96F7-C28B2A1D4B1A}">
      <dgm:prSet/>
      <dgm:spPr/>
      <dgm:t>
        <a:bodyPr/>
        <a:lstStyle/>
        <a:p>
          <a:endParaRPr lang="en-GB"/>
        </a:p>
      </dgm:t>
    </dgm:pt>
    <dgm:pt modelId="{825116C2-CEE0-8447-B355-071F0E610E32}" type="sibTrans" cxnId="{DD9D10B5-606C-A342-96F7-C28B2A1D4B1A}">
      <dgm:prSet/>
      <dgm:spPr/>
      <dgm:t>
        <a:bodyPr/>
        <a:lstStyle/>
        <a:p>
          <a:endParaRPr lang="en-GB"/>
        </a:p>
      </dgm:t>
    </dgm:pt>
    <dgm:pt modelId="{5D1BC9F7-93C2-4741-81E2-4098037B6995}">
      <dgm:prSet phldrT="[Text]" phldr="0"/>
      <dgm:spPr/>
      <dgm:t>
        <a:bodyPr/>
        <a:lstStyle/>
        <a:p>
          <a:r>
            <a:rPr lang="en-GB" dirty="0"/>
            <a:t>Surgery</a:t>
          </a:r>
        </a:p>
      </dgm:t>
    </dgm:pt>
    <dgm:pt modelId="{89F5B99E-03EF-1047-BCD9-04AD91AAC0AF}" type="parTrans" cxnId="{4049BA4B-AF3A-044F-B01E-68F100973AB5}">
      <dgm:prSet/>
      <dgm:spPr/>
      <dgm:t>
        <a:bodyPr/>
        <a:lstStyle/>
        <a:p>
          <a:endParaRPr lang="en-GB"/>
        </a:p>
      </dgm:t>
    </dgm:pt>
    <dgm:pt modelId="{00949DBA-618B-0A41-9919-03CEAAB8B9D2}" type="sibTrans" cxnId="{4049BA4B-AF3A-044F-B01E-68F100973AB5}">
      <dgm:prSet/>
      <dgm:spPr/>
      <dgm:t>
        <a:bodyPr/>
        <a:lstStyle/>
        <a:p>
          <a:endParaRPr lang="en-GB"/>
        </a:p>
      </dgm:t>
    </dgm:pt>
    <dgm:pt modelId="{9EE032F2-9408-C14D-BE4B-7AB4C51D02BA}">
      <dgm:prSet phldrT="[Text]" phldr="0"/>
      <dgm:spPr/>
      <dgm:t>
        <a:bodyPr/>
        <a:lstStyle/>
        <a:p>
          <a:r>
            <a:rPr lang="en-GB" dirty="0"/>
            <a:t>Physiotherapy </a:t>
          </a:r>
        </a:p>
      </dgm:t>
    </dgm:pt>
    <dgm:pt modelId="{C22B46EA-C326-BB4A-816D-5DDAB352D6FF}" type="parTrans" cxnId="{97FA0EFD-A551-5A47-A7CD-7E3B77EAD73B}">
      <dgm:prSet/>
      <dgm:spPr/>
      <dgm:t>
        <a:bodyPr/>
        <a:lstStyle/>
        <a:p>
          <a:endParaRPr lang="en-GB"/>
        </a:p>
      </dgm:t>
    </dgm:pt>
    <dgm:pt modelId="{EE6ADF39-9896-C948-A7D3-7CC39E61A851}" type="sibTrans" cxnId="{97FA0EFD-A551-5A47-A7CD-7E3B77EAD73B}">
      <dgm:prSet/>
      <dgm:spPr/>
      <dgm:t>
        <a:bodyPr/>
        <a:lstStyle/>
        <a:p>
          <a:endParaRPr lang="en-GB"/>
        </a:p>
      </dgm:t>
    </dgm:pt>
    <dgm:pt modelId="{07A5FFEF-F26F-694D-8EBB-71181BACEB81}" type="pres">
      <dgm:prSet presAssocID="{C401A78B-A12B-BF42-965D-E719747B2B5A}" presName="linearFlow" presStyleCnt="0">
        <dgm:presLayoutVars>
          <dgm:dir/>
          <dgm:resizeHandles val="exact"/>
        </dgm:presLayoutVars>
      </dgm:prSet>
      <dgm:spPr/>
    </dgm:pt>
    <dgm:pt modelId="{01EAF8D1-A220-E649-9084-DE21EAEE851C}" type="pres">
      <dgm:prSet presAssocID="{200F64CF-B529-A84C-9112-F91B65DBC9AC}" presName="composite" presStyleCnt="0"/>
      <dgm:spPr/>
    </dgm:pt>
    <dgm:pt modelId="{B1102875-9D4C-F147-B5B2-A6C59610D482}" type="pres">
      <dgm:prSet presAssocID="{200F64CF-B529-A84C-9112-F91B65DBC9AC}" presName="imgShp" presStyleLbl="fgImgPlace1" presStyleIdx="0" presStyleCnt="3"/>
      <dgm:spPr/>
    </dgm:pt>
    <dgm:pt modelId="{4CCDA447-52C2-354D-B0D8-C1A21231ABAD}" type="pres">
      <dgm:prSet presAssocID="{200F64CF-B529-A84C-9112-F91B65DBC9AC}" presName="txShp" presStyleLbl="node1" presStyleIdx="0" presStyleCnt="3">
        <dgm:presLayoutVars>
          <dgm:bulletEnabled val="1"/>
        </dgm:presLayoutVars>
      </dgm:prSet>
      <dgm:spPr/>
    </dgm:pt>
    <dgm:pt modelId="{CEFE873C-41C0-1047-A51D-E70986A8CA2F}" type="pres">
      <dgm:prSet presAssocID="{825116C2-CEE0-8447-B355-071F0E610E32}" presName="spacing" presStyleCnt="0"/>
      <dgm:spPr/>
    </dgm:pt>
    <dgm:pt modelId="{AE4F5839-44E4-A249-8EA5-E451ED948A7B}" type="pres">
      <dgm:prSet presAssocID="{5D1BC9F7-93C2-4741-81E2-4098037B6995}" presName="composite" presStyleCnt="0"/>
      <dgm:spPr/>
    </dgm:pt>
    <dgm:pt modelId="{16D33FCD-0B5A-FC4C-91DC-E1CC830C93EA}" type="pres">
      <dgm:prSet presAssocID="{5D1BC9F7-93C2-4741-81E2-4098037B6995}" presName="imgShp" presStyleLbl="fgImgPlace1" presStyleIdx="1" presStyleCnt="3"/>
      <dgm:spPr/>
    </dgm:pt>
    <dgm:pt modelId="{5D4B6754-EE04-1C4C-8B5A-548D31E6BB1F}" type="pres">
      <dgm:prSet presAssocID="{5D1BC9F7-93C2-4741-81E2-4098037B6995}" presName="txShp" presStyleLbl="node1" presStyleIdx="1" presStyleCnt="3">
        <dgm:presLayoutVars>
          <dgm:bulletEnabled val="1"/>
        </dgm:presLayoutVars>
      </dgm:prSet>
      <dgm:spPr/>
    </dgm:pt>
    <dgm:pt modelId="{53448119-D199-CE43-B9AF-4C65D344C845}" type="pres">
      <dgm:prSet presAssocID="{00949DBA-618B-0A41-9919-03CEAAB8B9D2}" presName="spacing" presStyleCnt="0"/>
      <dgm:spPr/>
    </dgm:pt>
    <dgm:pt modelId="{54CAEE11-F5D7-2442-A22F-D24C273AD417}" type="pres">
      <dgm:prSet presAssocID="{9EE032F2-9408-C14D-BE4B-7AB4C51D02BA}" presName="composite" presStyleCnt="0"/>
      <dgm:spPr/>
    </dgm:pt>
    <dgm:pt modelId="{CCD6F5C8-712C-8342-A418-CAB3A0C0023D}" type="pres">
      <dgm:prSet presAssocID="{9EE032F2-9408-C14D-BE4B-7AB4C51D02BA}" presName="imgShp" presStyleLbl="fgImgPlace1" presStyleIdx="2" presStyleCnt="3"/>
      <dgm:spPr/>
    </dgm:pt>
    <dgm:pt modelId="{2F05220E-BCBE-1547-94CB-1962AE29EB49}" type="pres">
      <dgm:prSet presAssocID="{9EE032F2-9408-C14D-BE4B-7AB4C51D02BA}" presName="txShp" presStyleLbl="node1" presStyleIdx="2" presStyleCnt="3">
        <dgm:presLayoutVars>
          <dgm:bulletEnabled val="1"/>
        </dgm:presLayoutVars>
      </dgm:prSet>
      <dgm:spPr/>
    </dgm:pt>
  </dgm:ptLst>
  <dgm:cxnLst>
    <dgm:cxn modelId="{21538928-01A3-3F4D-8FF5-14B0DB491F27}" type="presOf" srcId="{9EE032F2-9408-C14D-BE4B-7AB4C51D02BA}" destId="{2F05220E-BCBE-1547-94CB-1962AE29EB49}" srcOrd="0" destOrd="0" presId="urn:microsoft.com/office/officeart/2005/8/layout/vList3"/>
    <dgm:cxn modelId="{CB9D0F3B-91CA-9F42-9CD5-D38735DA1C31}" type="presOf" srcId="{C401A78B-A12B-BF42-965D-E719747B2B5A}" destId="{07A5FFEF-F26F-694D-8EBB-71181BACEB81}" srcOrd="0" destOrd="0" presId="urn:microsoft.com/office/officeart/2005/8/layout/vList3"/>
    <dgm:cxn modelId="{F5C9E15F-8657-3C43-AD46-0ED9DE9324F7}" type="presOf" srcId="{200F64CF-B529-A84C-9112-F91B65DBC9AC}" destId="{4CCDA447-52C2-354D-B0D8-C1A21231ABAD}" srcOrd="0" destOrd="0" presId="urn:microsoft.com/office/officeart/2005/8/layout/vList3"/>
    <dgm:cxn modelId="{4049BA4B-AF3A-044F-B01E-68F100973AB5}" srcId="{C401A78B-A12B-BF42-965D-E719747B2B5A}" destId="{5D1BC9F7-93C2-4741-81E2-4098037B6995}" srcOrd="1" destOrd="0" parTransId="{89F5B99E-03EF-1047-BCD9-04AD91AAC0AF}" sibTransId="{00949DBA-618B-0A41-9919-03CEAAB8B9D2}"/>
    <dgm:cxn modelId="{3D2DCD94-723B-0E45-933C-97AFCB66BC01}" type="presOf" srcId="{5D1BC9F7-93C2-4741-81E2-4098037B6995}" destId="{5D4B6754-EE04-1C4C-8B5A-548D31E6BB1F}" srcOrd="0" destOrd="0" presId="urn:microsoft.com/office/officeart/2005/8/layout/vList3"/>
    <dgm:cxn modelId="{DD9D10B5-606C-A342-96F7-C28B2A1D4B1A}" srcId="{C401A78B-A12B-BF42-965D-E719747B2B5A}" destId="{200F64CF-B529-A84C-9112-F91B65DBC9AC}" srcOrd="0" destOrd="0" parTransId="{B079B1A9-87D7-E647-8F6B-32AA51AF2AEA}" sibTransId="{825116C2-CEE0-8447-B355-071F0E610E32}"/>
    <dgm:cxn modelId="{97FA0EFD-A551-5A47-A7CD-7E3B77EAD73B}" srcId="{C401A78B-A12B-BF42-965D-E719747B2B5A}" destId="{9EE032F2-9408-C14D-BE4B-7AB4C51D02BA}" srcOrd="2" destOrd="0" parTransId="{C22B46EA-C326-BB4A-816D-5DDAB352D6FF}" sibTransId="{EE6ADF39-9896-C948-A7D3-7CC39E61A851}"/>
    <dgm:cxn modelId="{96E91299-1364-0047-9226-97396AB0195B}" type="presParOf" srcId="{07A5FFEF-F26F-694D-8EBB-71181BACEB81}" destId="{01EAF8D1-A220-E649-9084-DE21EAEE851C}" srcOrd="0" destOrd="0" presId="urn:microsoft.com/office/officeart/2005/8/layout/vList3"/>
    <dgm:cxn modelId="{FBAC32E5-9588-B94B-9607-A6C73548BED0}" type="presParOf" srcId="{01EAF8D1-A220-E649-9084-DE21EAEE851C}" destId="{B1102875-9D4C-F147-B5B2-A6C59610D482}" srcOrd="0" destOrd="0" presId="urn:microsoft.com/office/officeart/2005/8/layout/vList3"/>
    <dgm:cxn modelId="{2C3C07AB-FEED-A945-A322-126415D8A44B}" type="presParOf" srcId="{01EAF8D1-A220-E649-9084-DE21EAEE851C}" destId="{4CCDA447-52C2-354D-B0D8-C1A21231ABAD}" srcOrd="1" destOrd="0" presId="urn:microsoft.com/office/officeart/2005/8/layout/vList3"/>
    <dgm:cxn modelId="{B2F9ABD5-3993-D646-9E4B-BDA064B27399}" type="presParOf" srcId="{07A5FFEF-F26F-694D-8EBB-71181BACEB81}" destId="{CEFE873C-41C0-1047-A51D-E70986A8CA2F}" srcOrd="1" destOrd="0" presId="urn:microsoft.com/office/officeart/2005/8/layout/vList3"/>
    <dgm:cxn modelId="{CD3A2F5B-F4FF-4F44-A353-6E829A93A385}" type="presParOf" srcId="{07A5FFEF-F26F-694D-8EBB-71181BACEB81}" destId="{AE4F5839-44E4-A249-8EA5-E451ED948A7B}" srcOrd="2" destOrd="0" presId="urn:microsoft.com/office/officeart/2005/8/layout/vList3"/>
    <dgm:cxn modelId="{DA2F4232-107F-6742-B78E-430FDAD84784}" type="presParOf" srcId="{AE4F5839-44E4-A249-8EA5-E451ED948A7B}" destId="{16D33FCD-0B5A-FC4C-91DC-E1CC830C93EA}" srcOrd="0" destOrd="0" presId="urn:microsoft.com/office/officeart/2005/8/layout/vList3"/>
    <dgm:cxn modelId="{30AC572D-14B4-8D4D-861F-810FA894E8C6}" type="presParOf" srcId="{AE4F5839-44E4-A249-8EA5-E451ED948A7B}" destId="{5D4B6754-EE04-1C4C-8B5A-548D31E6BB1F}" srcOrd="1" destOrd="0" presId="urn:microsoft.com/office/officeart/2005/8/layout/vList3"/>
    <dgm:cxn modelId="{0B816793-C241-F842-B0F9-BFE317A6F71B}" type="presParOf" srcId="{07A5FFEF-F26F-694D-8EBB-71181BACEB81}" destId="{53448119-D199-CE43-B9AF-4C65D344C845}" srcOrd="3" destOrd="0" presId="urn:microsoft.com/office/officeart/2005/8/layout/vList3"/>
    <dgm:cxn modelId="{AED45997-20F7-5643-BA7E-F6C92B4EDCAA}" type="presParOf" srcId="{07A5FFEF-F26F-694D-8EBB-71181BACEB81}" destId="{54CAEE11-F5D7-2442-A22F-D24C273AD417}" srcOrd="4" destOrd="0" presId="urn:microsoft.com/office/officeart/2005/8/layout/vList3"/>
    <dgm:cxn modelId="{5CBE2349-FD29-584F-A488-ECFD85B563B9}" type="presParOf" srcId="{54CAEE11-F5D7-2442-A22F-D24C273AD417}" destId="{CCD6F5C8-712C-8342-A418-CAB3A0C0023D}" srcOrd="0" destOrd="0" presId="urn:microsoft.com/office/officeart/2005/8/layout/vList3"/>
    <dgm:cxn modelId="{176635F0-E94C-0E42-A1EA-7DD30BD4AD65}" type="presParOf" srcId="{54CAEE11-F5D7-2442-A22F-D24C273AD417}" destId="{2F05220E-BCBE-1547-94CB-1962AE29EB4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DA447-52C2-354D-B0D8-C1A21231ABAD}">
      <dsp:nvSpPr>
        <dsp:cNvPr id="0" name=""/>
        <dsp:cNvSpPr/>
      </dsp:nvSpPr>
      <dsp:spPr>
        <a:xfrm rot="10800000">
          <a:off x="2137093" y="1191"/>
          <a:ext cx="7334916" cy="115830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0781" tIns="186690" rIns="348488" bIns="186690" numCol="1" spcCol="1270" anchor="ctr" anchorCtr="0">
          <a:noAutofit/>
        </a:bodyPr>
        <a:lstStyle/>
        <a:p>
          <a:pPr marL="0" lvl="0" indent="0" algn="ctr" defTabSz="2178050">
            <a:lnSpc>
              <a:spcPct val="90000"/>
            </a:lnSpc>
            <a:spcBef>
              <a:spcPct val="0"/>
            </a:spcBef>
            <a:spcAft>
              <a:spcPct val="35000"/>
            </a:spcAft>
            <a:buNone/>
          </a:pPr>
          <a:r>
            <a:rPr lang="en-GB" sz="4900" kern="1200" dirty="0"/>
            <a:t>Pharmacotherapy</a:t>
          </a:r>
        </a:p>
      </dsp:txBody>
      <dsp:txXfrm rot="10800000">
        <a:off x="2426669" y="1191"/>
        <a:ext cx="7045340" cy="1158306"/>
      </dsp:txXfrm>
    </dsp:sp>
    <dsp:sp modelId="{B1102875-9D4C-F147-B5B2-A6C59610D482}">
      <dsp:nvSpPr>
        <dsp:cNvPr id="0" name=""/>
        <dsp:cNvSpPr/>
      </dsp:nvSpPr>
      <dsp:spPr>
        <a:xfrm>
          <a:off x="1557940" y="1191"/>
          <a:ext cx="1158306" cy="1158306"/>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4B6754-EE04-1C4C-8B5A-548D31E6BB1F}">
      <dsp:nvSpPr>
        <dsp:cNvPr id="0" name=""/>
        <dsp:cNvSpPr/>
      </dsp:nvSpPr>
      <dsp:spPr>
        <a:xfrm rot="10800000">
          <a:off x="2137093" y="1482663"/>
          <a:ext cx="7334916" cy="115830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0781" tIns="186690" rIns="348488" bIns="186690" numCol="1" spcCol="1270" anchor="ctr" anchorCtr="0">
          <a:noAutofit/>
        </a:bodyPr>
        <a:lstStyle/>
        <a:p>
          <a:pPr marL="0" lvl="0" indent="0" algn="ctr" defTabSz="2178050">
            <a:lnSpc>
              <a:spcPct val="90000"/>
            </a:lnSpc>
            <a:spcBef>
              <a:spcPct val="0"/>
            </a:spcBef>
            <a:spcAft>
              <a:spcPct val="35000"/>
            </a:spcAft>
            <a:buNone/>
          </a:pPr>
          <a:r>
            <a:rPr lang="en-GB" sz="4900" kern="1200" dirty="0"/>
            <a:t>Surgery</a:t>
          </a:r>
        </a:p>
      </dsp:txBody>
      <dsp:txXfrm rot="10800000">
        <a:off x="2426669" y="1482663"/>
        <a:ext cx="7045340" cy="1158306"/>
      </dsp:txXfrm>
    </dsp:sp>
    <dsp:sp modelId="{16D33FCD-0B5A-FC4C-91DC-E1CC830C93EA}">
      <dsp:nvSpPr>
        <dsp:cNvPr id="0" name=""/>
        <dsp:cNvSpPr/>
      </dsp:nvSpPr>
      <dsp:spPr>
        <a:xfrm>
          <a:off x="1557940" y="1482663"/>
          <a:ext cx="1158306" cy="1158306"/>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05220E-BCBE-1547-94CB-1962AE29EB49}">
      <dsp:nvSpPr>
        <dsp:cNvPr id="0" name=""/>
        <dsp:cNvSpPr/>
      </dsp:nvSpPr>
      <dsp:spPr>
        <a:xfrm rot="10800000">
          <a:off x="2137093" y="2964135"/>
          <a:ext cx="7334916" cy="1158306"/>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0781" tIns="186690" rIns="348488" bIns="186690" numCol="1" spcCol="1270" anchor="ctr" anchorCtr="0">
          <a:noAutofit/>
        </a:bodyPr>
        <a:lstStyle/>
        <a:p>
          <a:pPr marL="0" lvl="0" indent="0" algn="ctr" defTabSz="2178050">
            <a:lnSpc>
              <a:spcPct val="90000"/>
            </a:lnSpc>
            <a:spcBef>
              <a:spcPct val="0"/>
            </a:spcBef>
            <a:spcAft>
              <a:spcPct val="35000"/>
            </a:spcAft>
            <a:buNone/>
          </a:pPr>
          <a:r>
            <a:rPr lang="en-GB" sz="4900" kern="1200" dirty="0"/>
            <a:t>Physiotherapy </a:t>
          </a:r>
        </a:p>
      </dsp:txBody>
      <dsp:txXfrm rot="10800000">
        <a:off x="2426669" y="2964135"/>
        <a:ext cx="7045340" cy="1158306"/>
      </dsp:txXfrm>
    </dsp:sp>
    <dsp:sp modelId="{CCD6F5C8-712C-8342-A418-CAB3A0C0023D}">
      <dsp:nvSpPr>
        <dsp:cNvPr id="0" name=""/>
        <dsp:cNvSpPr/>
      </dsp:nvSpPr>
      <dsp:spPr>
        <a:xfrm>
          <a:off x="1557940" y="2964135"/>
          <a:ext cx="1158306" cy="1158306"/>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1/23/2026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74000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6007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1/23/2026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1075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GB"/>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71834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GB"/>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1/23/2026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6407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GB"/>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2064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GB"/>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33555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91330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7975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GB"/>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1/23/2026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68347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15527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1/23/2026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4797410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5.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image" Target="../media/image35.jpeg"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36.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image" Target="../media/image38.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89661A8-B159-7458-46CC-5D0C3AC6B896}"/>
              </a:ext>
            </a:extLst>
          </p:cNvPr>
          <p:cNvPicPr>
            <a:picLocks noChangeAspect="1"/>
          </p:cNvPicPr>
          <p:nvPr/>
        </p:nvPicPr>
        <p:blipFill>
          <a:blip r:embed="rId2">
            <a:alphaModFix amt="40000"/>
          </a:blip>
          <a:srcRect t="2746" r="-1" b="45082"/>
          <a:stretch>
            <a:fillRect/>
          </a:stretch>
        </p:blipFill>
        <p:spPr>
          <a:xfrm>
            <a:off x="58862" y="76504"/>
            <a:ext cx="12191980" cy="6857990"/>
          </a:xfrm>
          <a:prstGeom prst="rect">
            <a:avLst/>
          </a:prstGeom>
        </p:spPr>
      </p:pic>
      <p:sp>
        <p:nvSpPr>
          <p:cNvPr id="2" name="Title 1"/>
          <p:cNvSpPr>
            <a:spLocks noGrp="1"/>
          </p:cNvSpPr>
          <p:nvPr>
            <p:ph type="title"/>
          </p:nvPr>
        </p:nvSpPr>
        <p:spPr>
          <a:xfrm>
            <a:off x="2677631" y="-265463"/>
            <a:ext cx="10202931" cy="1863308"/>
          </a:xfrm>
        </p:spPr>
        <p:txBody>
          <a:bodyPr>
            <a:normAutofit/>
          </a:bodyPr>
          <a:lstStyle/>
          <a:p>
            <a:r>
              <a:rPr lang="en-GB" sz="4800" b="1" u="sng"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Parkinson’s Disease</a:t>
            </a:r>
          </a:p>
        </p:txBody>
      </p:sp>
      <p:sp>
        <p:nvSpPr>
          <p:cNvPr id="3" name="Content Placeholder 2"/>
          <p:cNvSpPr>
            <a:spLocks noGrp="1"/>
          </p:cNvSpPr>
          <p:nvPr>
            <p:ph idx="1"/>
          </p:nvPr>
        </p:nvSpPr>
        <p:spPr>
          <a:xfrm>
            <a:off x="6990394" y="1951013"/>
            <a:ext cx="5013313" cy="4356817"/>
          </a:xfrm>
        </p:spPr>
        <p:txBody>
          <a:bodyPr>
            <a:normAutofit/>
          </a:bodyPr>
          <a:lstStyle/>
          <a:p>
            <a:pPr marL="0" indent="0">
              <a:buClr>
                <a:srgbClr val="0ED8FE"/>
              </a:buClr>
              <a:buNone/>
            </a:pPr>
            <a:r>
              <a:rPr lang="en-GB" sz="2000" b="1" dirty="0">
                <a:latin typeface="ADLaM Display" panose="02010000000000000000" pitchFamily="2" charset="0"/>
                <a:ea typeface="ADLaM Display" panose="02010000000000000000" pitchFamily="2" charset="0"/>
                <a:cs typeface="ADLaM Display" panose="02010000000000000000" pitchFamily="2" charset="0"/>
              </a:rPr>
              <a:t>By ||| MEDICAL UNIT </a:t>
            </a:r>
          </a:p>
          <a:p>
            <a:pPr marL="0" indent="0">
              <a:buClr>
                <a:srgbClr val="0ED8FE"/>
              </a:buClr>
              <a:buNone/>
            </a:pPr>
            <a:r>
              <a:rPr lang="en-GB" sz="2000" b="1" dirty="0">
                <a:latin typeface="ADLaM Display" panose="02010000000000000000" pitchFamily="2" charset="0"/>
                <a:ea typeface="ADLaM Display" panose="02010000000000000000" pitchFamily="2" charset="0"/>
                <a:cs typeface="ADLaM Display" panose="02010000000000000000" pitchFamily="2" charset="0"/>
              </a:rPr>
              <a:t>Chief : DR PALANIKUMAR MD</a:t>
            </a:r>
          </a:p>
          <a:p>
            <a:pPr marL="0" indent="0">
              <a:buClr>
                <a:srgbClr val="0ED8FE"/>
              </a:buClr>
              <a:buNone/>
            </a:pPr>
            <a:r>
              <a:rPr lang="en-GB" sz="2000" b="1" dirty="0">
                <a:latin typeface="ADLaM Display" panose="02010000000000000000" pitchFamily="2" charset="0"/>
                <a:ea typeface="ADLaM Display" panose="02010000000000000000" pitchFamily="2" charset="0"/>
                <a:cs typeface="ADLaM Display" panose="02010000000000000000" pitchFamily="2" charset="0"/>
              </a:rPr>
              <a:t>          DR PONSENTHIL KUMAR MD </a:t>
            </a:r>
          </a:p>
          <a:p>
            <a:pPr marL="0" indent="0">
              <a:buClr>
                <a:srgbClr val="0ED8FE"/>
              </a:buClr>
              <a:buNone/>
            </a:pPr>
            <a:r>
              <a:rPr lang="en-GB" sz="2000" b="1" dirty="0">
                <a:latin typeface="ADLaM Display" panose="02010000000000000000" pitchFamily="2" charset="0"/>
                <a:ea typeface="ADLaM Display" panose="02010000000000000000" pitchFamily="2" charset="0"/>
                <a:cs typeface="ADLaM Display" panose="02010000000000000000" pitchFamily="2" charset="0"/>
              </a:rPr>
              <a:t>          DR ILAMARAN MD</a:t>
            </a:r>
          </a:p>
          <a:p>
            <a:pPr marL="0" indent="0">
              <a:buClr>
                <a:srgbClr val="0ED8FE"/>
              </a:buClr>
              <a:buNone/>
            </a:pPr>
            <a:r>
              <a:rPr lang="en-GB" sz="2000" b="1" dirty="0">
                <a:latin typeface="ADLaM Display" panose="02010000000000000000" pitchFamily="2" charset="0"/>
                <a:ea typeface="ADLaM Display" panose="02010000000000000000" pitchFamily="2" charset="0"/>
                <a:cs typeface="ADLaM Display" panose="02010000000000000000" pitchFamily="2" charset="0"/>
              </a:rPr>
              <a:t>PRESENTOR: DR APEKSHA B</a:t>
            </a: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B9297-D68F-1956-794F-7668F114A48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90D8E23-984B-1C12-2897-0EDCD9A25C26}"/>
              </a:ext>
            </a:extLst>
          </p:cNvPr>
          <p:cNvPicPr>
            <a:picLocks noGrp="1" noChangeAspect="1"/>
          </p:cNvPicPr>
          <p:nvPr>
            <p:ph idx="1"/>
          </p:nvPr>
        </p:nvPicPr>
        <p:blipFill>
          <a:blip r:embed="rId2"/>
          <a:stretch>
            <a:fillRect/>
          </a:stretch>
        </p:blipFill>
        <p:spPr>
          <a:xfrm>
            <a:off x="253019" y="176525"/>
            <a:ext cx="11633004" cy="6525544"/>
          </a:xfrm>
          <a:prstGeom prst="rect">
            <a:avLst/>
          </a:prstGeom>
        </p:spPr>
      </p:pic>
    </p:spTree>
    <p:extLst>
      <p:ext uri="{BB962C8B-B14F-4D97-AF65-F5344CB8AC3E}">
        <p14:creationId xmlns:p14="http://schemas.microsoft.com/office/powerpoint/2010/main" val="2266916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7" name="Rectangle 16">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Content Placeholder 5">
            <a:extLst>
              <a:ext uri="{FF2B5EF4-FFF2-40B4-BE49-F238E27FC236}">
                <a16:creationId xmlns:a16="http://schemas.microsoft.com/office/drawing/2014/main" id="{DB0CCAAC-EA79-017C-0DF5-5F454C52CCF4}"/>
              </a:ext>
            </a:extLst>
          </p:cNvPr>
          <p:cNvPicPr>
            <a:picLocks noGrp="1" noChangeAspect="1"/>
          </p:cNvPicPr>
          <p:nvPr>
            <p:ph idx="1"/>
          </p:nvPr>
        </p:nvPicPr>
        <p:blipFill>
          <a:blip r:embed="rId2"/>
          <a:stretch>
            <a:fillRect/>
          </a:stretch>
        </p:blipFill>
        <p:spPr>
          <a:xfrm>
            <a:off x="2226194" y="599724"/>
            <a:ext cx="7732819" cy="5200321"/>
          </a:xfrm>
          <a:prstGeom prst="rect">
            <a:avLst/>
          </a:prstGeom>
        </p:spPr>
      </p:pic>
      <p:sp>
        <p:nvSpPr>
          <p:cNvPr id="25" name="Rectangle 24">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86346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DE19C-9FFE-ECFE-E4AB-8704CCC181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C0D72F-FB20-78F7-3330-E743689A071B}"/>
              </a:ext>
            </a:extLst>
          </p:cNvPr>
          <p:cNvSpPr>
            <a:spLocks noGrp="1"/>
          </p:cNvSpPr>
          <p:nvPr>
            <p:ph idx="1"/>
          </p:nvPr>
        </p:nvSpPr>
        <p:spPr/>
        <p:txBody>
          <a:bodyPr>
            <a:normAutofit/>
          </a:bodyPr>
          <a:lstStyle/>
          <a:p>
            <a:r>
              <a:rPr lang="en-GB" sz="2400" dirty="0"/>
              <a:t>In PD there is dopamine denervation with loss of dopaminergic tone leading to increased firing of neurons in the 	STN and </a:t>
            </a:r>
            <a:r>
              <a:rPr lang="en-GB" sz="2400" dirty="0" err="1"/>
              <a:t>Gpi</a:t>
            </a:r>
            <a:r>
              <a:rPr lang="en-GB" sz="2400" dirty="0"/>
              <a:t>, </a:t>
            </a:r>
          </a:p>
          <a:p>
            <a:r>
              <a:rPr lang="en-GB" sz="2400" dirty="0"/>
              <a:t>Excessive inhibition of </a:t>
            </a:r>
            <a:r>
              <a:rPr lang="en-GB" sz="2400" dirty="0" err="1"/>
              <a:t>thalamua</a:t>
            </a:r>
            <a:endParaRPr lang="en-GB" sz="2400" dirty="0"/>
          </a:p>
          <a:p>
            <a:r>
              <a:rPr lang="en-GB" sz="2400" dirty="0"/>
              <a:t>Reduced activity of cortical motor system </a:t>
            </a:r>
            <a:endParaRPr lang="en-US" sz="2400" dirty="0"/>
          </a:p>
        </p:txBody>
      </p:sp>
    </p:spTree>
    <p:extLst>
      <p:ext uri="{BB962C8B-B14F-4D97-AF65-F5344CB8AC3E}">
        <p14:creationId xmlns:p14="http://schemas.microsoft.com/office/powerpoint/2010/main" val="3281100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lstStyle/>
          <a:p>
            <a:r>
              <a:rPr dirty="0" err="1"/>
              <a:t>Lewy</a:t>
            </a:r>
            <a:r>
              <a:rPr dirty="0"/>
              <a:t> Bodies </a:t>
            </a:r>
          </a:p>
        </p:txBody>
      </p:sp>
      <p:sp>
        <p:nvSpPr>
          <p:cNvPr id="9" name="Rectangle 8">
            <a:extLst>
              <a:ext uri="{FF2B5EF4-FFF2-40B4-BE49-F238E27FC236}">
                <a16:creationId xmlns:a16="http://schemas.microsoft.com/office/drawing/2014/main" id="{FF48D04A-B18A-4669-86FA-1F7C104C4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C687AD-4805-46AF-B482-8CF73C736D8A}"/>
              </a:ext>
            </a:extLst>
          </p:cNvPr>
          <p:cNvPicPr>
            <a:picLocks noChangeAspect="1"/>
          </p:cNvPicPr>
          <p:nvPr/>
        </p:nvPicPr>
        <p:blipFill>
          <a:blip r:embed="rId2"/>
          <a:srcRect l="728" r="-3" b="-3"/>
          <a:stretch>
            <a:fillRect/>
          </a:stretch>
        </p:blipFill>
        <p:spPr>
          <a:xfrm>
            <a:off x="88262" y="1824093"/>
            <a:ext cx="6360787" cy="4972123"/>
          </a:xfrm>
          <a:prstGeom prst="rect">
            <a:avLst/>
          </a:prstGeom>
        </p:spPr>
      </p:pic>
      <p:sp>
        <p:nvSpPr>
          <p:cNvPr id="3" name="Content Placeholder 2"/>
          <p:cNvSpPr>
            <a:spLocks noGrp="1"/>
          </p:cNvSpPr>
          <p:nvPr>
            <p:ph idx="1"/>
          </p:nvPr>
        </p:nvSpPr>
        <p:spPr>
          <a:xfrm>
            <a:off x="6635222" y="1209056"/>
            <a:ext cx="5275001" cy="4005180"/>
          </a:xfrm>
        </p:spPr>
        <p:txBody>
          <a:bodyPr/>
          <a:lstStyle/>
          <a:p>
            <a:r>
              <a:rPr lang="en-GB" sz="2000" dirty="0"/>
              <a:t>Pathologically the hallmark features of PD are the degeneration of dopaminergic neurons in </a:t>
            </a:r>
            <a:r>
              <a:rPr lang="en-GB" sz="2000" dirty="0" err="1"/>
              <a:t>SNc</a:t>
            </a:r>
            <a:r>
              <a:rPr lang="en-GB" sz="2000" dirty="0"/>
              <a:t>, reduced striatal dopamine ,d </a:t>
            </a:r>
            <a:r>
              <a:rPr lang="en-GB" sz="2000" dirty="0" err="1"/>
              <a:t>intraneuronal</a:t>
            </a:r>
            <a:r>
              <a:rPr lang="en-GB" sz="2000" dirty="0"/>
              <a:t> </a:t>
            </a:r>
            <a:r>
              <a:rPr lang="en-GB" sz="2000" dirty="0" err="1"/>
              <a:t>proteinaceous</a:t>
            </a:r>
            <a:r>
              <a:rPr lang="en-GB" sz="2000" dirty="0"/>
              <a:t> inclusions in cell body and axons that stain for a-</a:t>
            </a:r>
            <a:r>
              <a:rPr lang="en-GB" sz="2000" dirty="0" err="1"/>
              <a:t>synuclein</a:t>
            </a:r>
            <a:r>
              <a:rPr lang="en-GB" sz="2000" dirty="0"/>
              <a:t> : LEWY BODIES </a:t>
            </a:r>
          </a:p>
          <a:p>
            <a:pPr marL="0" indent="0">
              <a:buNone/>
            </a:pPr>
            <a:endParaRPr dirty="0"/>
          </a:p>
        </p:txBody>
      </p:sp>
      <p:sp>
        <p:nvSpPr>
          <p:cNvPr id="8" name="Arrow: Down 7">
            <a:extLst>
              <a:ext uri="{FF2B5EF4-FFF2-40B4-BE49-F238E27FC236}">
                <a16:creationId xmlns:a16="http://schemas.microsoft.com/office/drawing/2014/main" id="{B95B5A92-0A71-4CEF-800A-2EBEB0BD3D0D}"/>
              </a:ext>
            </a:extLst>
          </p:cNvPr>
          <p:cNvSpPr/>
          <p:nvPr/>
        </p:nvSpPr>
        <p:spPr>
          <a:xfrm>
            <a:off x="8782934" y="3681855"/>
            <a:ext cx="355181" cy="795998"/>
          </a:xfrm>
          <a:prstGeom prst="downArrow">
            <a:avLst>
              <a:gd name="adj1" fmla="val 35806"/>
              <a:gd name="adj2" fmla="val 15645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EECC1B7-772E-8C46-4666-9D324BCD66BD}"/>
              </a:ext>
            </a:extLst>
          </p:cNvPr>
          <p:cNvSpPr txBox="1"/>
          <p:nvPr/>
        </p:nvSpPr>
        <p:spPr>
          <a:xfrm>
            <a:off x="7970697" y="4527997"/>
            <a:ext cx="4133041" cy="369332"/>
          </a:xfrm>
          <a:prstGeom prst="rect">
            <a:avLst/>
          </a:prstGeom>
          <a:noFill/>
        </p:spPr>
        <p:txBody>
          <a:bodyPr wrap="square" rtlCol="0">
            <a:spAutoFit/>
          </a:bodyPr>
          <a:lstStyle/>
          <a:p>
            <a:pPr algn="l"/>
            <a:r>
              <a:rPr lang="en-GB" b="1" dirty="0"/>
              <a:t>LEWY PATHOLOGY</a:t>
            </a:r>
            <a:r>
              <a:rPr lang="en-GB" dirty="0"/>
              <a:t> </a:t>
            </a:r>
            <a:endParaRPr lang="en-US" dirty="0"/>
          </a:p>
        </p:txBody>
      </p:sp>
      <p:sp>
        <p:nvSpPr>
          <p:cNvPr id="11" name="TextBox 10">
            <a:extLst>
              <a:ext uri="{FF2B5EF4-FFF2-40B4-BE49-F238E27FC236}">
                <a16:creationId xmlns:a16="http://schemas.microsoft.com/office/drawing/2014/main" id="{48893A06-BB2D-4592-8E3E-20DEACC69B95}"/>
              </a:ext>
            </a:extLst>
          </p:cNvPr>
          <p:cNvSpPr txBox="1"/>
          <p:nvPr/>
        </p:nvSpPr>
        <p:spPr>
          <a:xfrm>
            <a:off x="6854345" y="4712663"/>
            <a:ext cx="5269980" cy="2308324"/>
          </a:xfrm>
          <a:prstGeom prst="rect">
            <a:avLst/>
          </a:prstGeom>
          <a:noFill/>
        </p:spPr>
        <p:txBody>
          <a:bodyPr wrap="square" rtlCol="0">
            <a:spAutoFit/>
          </a:bodyPr>
          <a:lstStyle/>
          <a:p>
            <a:pPr algn="l"/>
            <a:r>
              <a:rPr lang="en-GB" sz="2400" dirty="0"/>
              <a:t>Non- dopaminergic pathology: LEWY pathology can affect cholinergic neurons of nucleus basalis of </a:t>
            </a:r>
            <a:r>
              <a:rPr lang="en-GB" sz="2400" dirty="0" err="1"/>
              <a:t>Mrynert</a:t>
            </a:r>
            <a:r>
              <a:rPr lang="en-GB" sz="2400" dirty="0"/>
              <a:t> , </a:t>
            </a:r>
            <a:r>
              <a:rPr lang="en-GB" sz="2400" dirty="0" err="1"/>
              <a:t>norepinephric</a:t>
            </a:r>
            <a:r>
              <a:rPr lang="en-GB" sz="2400" dirty="0"/>
              <a:t> neurons of locus </a:t>
            </a:r>
            <a:r>
              <a:rPr lang="en-GB" sz="2400" dirty="0" err="1"/>
              <a:t>ceruleus</a:t>
            </a:r>
            <a:r>
              <a:rPr lang="en-GB" sz="2400" dirty="0"/>
              <a:t> , serotonin neurons of </a:t>
            </a:r>
            <a:r>
              <a:rPr lang="en-GB" sz="2400" dirty="0" err="1"/>
              <a:t>raphae</a:t>
            </a:r>
            <a:r>
              <a:rPr lang="en-GB" sz="2400" dirty="0"/>
              <a:t> </a:t>
            </a:r>
            <a:r>
              <a:rPr lang="en-GB" sz="2400" dirty="0" err="1"/>
              <a:t>nuclie</a:t>
            </a:r>
            <a:r>
              <a:rPr lang="en-GB" sz="2400" dirty="0"/>
              <a:t> and olfactory system </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B4931-EB59-BDBE-350F-61DB3C1ECBC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C1FDD62-BB20-1B23-4AA8-BF15BCF272D9}"/>
              </a:ext>
            </a:extLst>
          </p:cNvPr>
          <p:cNvPicPr>
            <a:picLocks noGrp="1" noChangeAspect="1"/>
          </p:cNvPicPr>
          <p:nvPr>
            <p:ph idx="1"/>
          </p:nvPr>
        </p:nvPicPr>
        <p:blipFill>
          <a:blip r:embed="rId2"/>
          <a:stretch>
            <a:fillRect/>
          </a:stretch>
        </p:blipFill>
        <p:spPr>
          <a:xfrm>
            <a:off x="382471" y="271675"/>
            <a:ext cx="11332911" cy="5884169"/>
          </a:xfrm>
          <a:prstGeom prst="rect">
            <a:avLst/>
          </a:prstGeom>
        </p:spPr>
      </p:pic>
    </p:spTree>
    <p:extLst>
      <p:ext uri="{BB962C8B-B14F-4D97-AF65-F5344CB8AC3E}">
        <p14:creationId xmlns:p14="http://schemas.microsoft.com/office/powerpoint/2010/main" val="2087167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8B11-C739-2C3A-E0A1-69F241EAEAE0}"/>
              </a:ext>
            </a:extLst>
          </p:cNvPr>
          <p:cNvSpPr>
            <a:spLocks noGrp="1"/>
          </p:cNvSpPr>
          <p:nvPr>
            <p:ph type="title"/>
          </p:nvPr>
        </p:nvSpPr>
        <p:spPr/>
        <p:txBody>
          <a:bodyPr/>
          <a:lstStyle/>
          <a:p>
            <a:r>
              <a:rPr lang="en-GB" dirty="0"/>
              <a:t>Clinical features </a:t>
            </a:r>
            <a:endParaRPr lang="en-US" dirty="0"/>
          </a:p>
        </p:txBody>
      </p:sp>
      <p:pic>
        <p:nvPicPr>
          <p:cNvPr id="4" name="Content Placeholder 3">
            <a:extLst>
              <a:ext uri="{FF2B5EF4-FFF2-40B4-BE49-F238E27FC236}">
                <a16:creationId xmlns:a16="http://schemas.microsoft.com/office/drawing/2014/main" id="{DF548BCD-E9C8-7B8F-D4C7-D9BA7FC48905}"/>
              </a:ext>
            </a:extLst>
          </p:cNvPr>
          <p:cNvPicPr>
            <a:picLocks noGrp="1" noChangeAspect="1"/>
          </p:cNvPicPr>
          <p:nvPr>
            <p:ph idx="1"/>
          </p:nvPr>
        </p:nvPicPr>
        <p:blipFill>
          <a:blip r:embed="rId2"/>
          <a:stretch>
            <a:fillRect/>
          </a:stretch>
        </p:blipFill>
        <p:spPr>
          <a:xfrm>
            <a:off x="905958" y="1764482"/>
            <a:ext cx="6702184" cy="4951933"/>
          </a:xfrm>
          <a:prstGeom prst="rect">
            <a:avLst/>
          </a:prstGeom>
        </p:spPr>
      </p:pic>
      <p:pic>
        <p:nvPicPr>
          <p:cNvPr id="5" name="Picture 4">
            <a:extLst>
              <a:ext uri="{FF2B5EF4-FFF2-40B4-BE49-F238E27FC236}">
                <a16:creationId xmlns:a16="http://schemas.microsoft.com/office/drawing/2014/main" id="{493E9061-017D-B49B-AAF9-5DBA13AEE67C}"/>
              </a:ext>
            </a:extLst>
          </p:cNvPr>
          <p:cNvPicPr>
            <a:picLocks noChangeAspect="1"/>
          </p:cNvPicPr>
          <p:nvPr/>
        </p:nvPicPr>
        <p:blipFill>
          <a:blip r:embed="rId3"/>
          <a:stretch>
            <a:fillRect/>
          </a:stretch>
        </p:blipFill>
        <p:spPr>
          <a:xfrm>
            <a:off x="7784757" y="419431"/>
            <a:ext cx="4218950" cy="6070808"/>
          </a:xfrm>
          <a:prstGeom prst="rect">
            <a:avLst/>
          </a:prstGeom>
        </p:spPr>
      </p:pic>
    </p:spTree>
    <p:extLst>
      <p:ext uri="{BB962C8B-B14F-4D97-AF65-F5344CB8AC3E}">
        <p14:creationId xmlns:p14="http://schemas.microsoft.com/office/powerpoint/2010/main" val="1331962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F32635B-4A91-91C4-FF08-ABB3184888D5}"/>
              </a:ext>
            </a:extLst>
          </p:cNvPr>
          <p:cNvPicPr>
            <a:picLocks noChangeAspect="1"/>
          </p:cNvPicPr>
          <p:nvPr/>
        </p:nvPicPr>
        <p:blipFill>
          <a:blip r:embed="rId2">
            <a:alphaModFix amt="40000"/>
          </a:blip>
          <a:srcRect r="10221" b="-1"/>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8562CDC6-1522-7BD3-0D0B-469EDDE34537}"/>
              </a:ext>
            </a:extLst>
          </p:cNvPr>
          <p:cNvSpPr>
            <a:spLocks noGrp="1"/>
          </p:cNvSpPr>
          <p:nvPr>
            <p:ph type="title"/>
          </p:nvPr>
        </p:nvSpPr>
        <p:spPr>
          <a:xfrm>
            <a:off x="1023870" y="702156"/>
            <a:ext cx="10144260" cy="1013800"/>
          </a:xfrm>
        </p:spPr>
        <p:txBody>
          <a:bodyPr/>
          <a:lstStyle/>
          <a:p>
            <a:r>
              <a:rPr lang="en-GB">
                <a:solidFill>
                  <a:schemeClr val="tx1"/>
                </a:solidFill>
              </a:rPr>
              <a:t>Tremors</a:t>
            </a:r>
            <a:endParaRPr lang="en-US">
              <a:solidFill>
                <a:schemeClr val="tx1"/>
              </a:solidFill>
            </a:endParaRPr>
          </a:p>
        </p:txBody>
      </p:sp>
      <p:sp>
        <p:nvSpPr>
          <p:cNvPr id="3" name="Content Placeholder 2">
            <a:extLst>
              <a:ext uri="{FF2B5EF4-FFF2-40B4-BE49-F238E27FC236}">
                <a16:creationId xmlns:a16="http://schemas.microsoft.com/office/drawing/2014/main" id="{C5A30BBB-EFA4-FB48-DBAB-FAC7FC0984ED}"/>
              </a:ext>
            </a:extLst>
          </p:cNvPr>
          <p:cNvSpPr>
            <a:spLocks noGrp="1"/>
          </p:cNvSpPr>
          <p:nvPr>
            <p:ph idx="1"/>
          </p:nvPr>
        </p:nvSpPr>
        <p:spPr>
          <a:xfrm>
            <a:off x="965199" y="2180496"/>
            <a:ext cx="10261602" cy="3678303"/>
          </a:xfrm>
        </p:spPr>
        <p:txBody>
          <a:bodyPr/>
          <a:lstStyle/>
          <a:p>
            <a:r>
              <a:rPr lang="en-GB" sz="2400" dirty="0"/>
              <a:t>Often involves the hand</a:t>
            </a:r>
          </a:p>
          <a:p>
            <a:r>
              <a:rPr lang="en-GB" sz="2400" dirty="0"/>
              <a:t>Pill rolling tremors are characteristic, involving thumb and fingers</a:t>
            </a:r>
          </a:p>
          <a:p>
            <a:r>
              <a:rPr lang="en-GB" sz="2400" dirty="0"/>
              <a:t>Resting tremors</a:t>
            </a:r>
          </a:p>
          <a:p>
            <a:r>
              <a:rPr lang="en-GB" sz="2400" dirty="0"/>
              <a:t>Voluntary movements dampens the tremors </a:t>
            </a:r>
          </a:p>
          <a:p>
            <a:endParaRPr lang="en-GB" dirty="0"/>
          </a:p>
          <a:p>
            <a:endParaRPr lang="en-US" dirty="0"/>
          </a:p>
        </p:txBody>
      </p:sp>
    </p:spTree>
    <p:extLst>
      <p:ext uri="{BB962C8B-B14F-4D97-AF65-F5344CB8AC3E}">
        <p14:creationId xmlns:p14="http://schemas.microsoft.com/office/powerpoint/2010/main" val="251070158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E2CE208-A098-E5B9-0285-45EB924E52AE}"/>
              </a:ext>
            </a:extLst>
          </p:cNvPr>
          <p:cNvPicPr>
            <a:picLocks noChangeAspect="1"/>
          </p:cNvPicPr>
          <p:nvPr/>
        </p:nvPicPr>
        <p:blipFill>
          <a:blip r:embed="rId2">
            <a:alphaModFix amt="40000"/>
          </a:blip>
          <a:srcRect t="491" b="17092"/>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82B09EE6-7983-918D-E0CC-5B12D8FBE7E6}"/>
              </a:ext>
            </a:extLst>
          </p:cNvPr>
          <p:cNvSpPr>
            <a:spLocks noGrp="1"/>
          </p:cNvSpPr>
          <p:nvPr>
            <p:ph type="title"/>
          </p:nvPr>
        </p:nvSpPr>
        <p:spPr>
          <a:xfrm>
            <a:off x="1023870" y="702156"/>
            <a:ext cx="10144260" cy="1013800"/>
          </a:xfrm>
        </p:spPr>
        <p:txBody>
          <a:bodyPr/>
          <a:lstStyle/>
          <a:p>
            <a:r>
              <a:rPr lang="en-GB">
                <a:solidFill>
                  <a:schemeClr val="tx1"/>
                </a:solidFill>
              </a:rPr>
              <a:t>Rigidity</a:t>
            </a:r>
            <a:endParaRPr lang="en-US">
              <a:solidFill>
                <a:schemeClr val="tx1"/>
              </a:solidFill>
            </a:endParaRPr>
          </a:p>
        </p:txBody>
      </p:sp>
      <p:sp>
        <p:nvSpPr>
          <p:cNvPr id="3" name="Content Placeholder 2">
            <a:extLst>
              <a:ext uri="{FF2B5EF4-FFF2-40B4-BE49-F238E27FC236}">
                <a16:creationId xmlns:a16="http://schemas.microsoft.com/office/drawing/2014/main" id="{3A9241E7-8848-7557-6B05-37A8FF2AE385}"/>
              </a:ext>
            </a:extLst>
          </p:cNvPr>
          <p:cNvSpPr>
            <a:spLocks noGrp="1"/>
          </p:cNvSpPr>
          <p:nvPr>
            <p:ph idx="1"/>
          </p:nvPr>
        </p:nvSpPr>
        <p:spPr>
          <a:xfrm>
            <a:off x="965199" y="2180496"/>
            <a:ext cx="10261602" cy="3678303"/>
          </a:xfrm>
        </p:spPr>
        <p:txBody>
          <a:bodyPr>
            <a:normAutofit/>
          </a:bodyPr>
          <a:lstStyle/>
          <a:p>
            <a:pPr>
              <a:buClr>
                <a:srgbClr val="D36043"/>
              </a:buClr>
            </a:pPr>
            <a:r>
              <a:rPr lang="en-GB" sz="2400" dirty="0"/>
              <a:t>Muscles are continuously or intermittently firm and tense</a:t>
            </a:r>
          </a:p>
          <a:p>
            <a:pPr>
              <a:buClr>
                <a:srgbClr val="D36043"/>
              </a:buClr>
            </a:pPr>
            <a:r>
              <a:rPr lang="en-GB" sz="2400" dirty="0"/>
              <a:t>Unlike spasticity it lacks the initial “free interval” on passive flexion thus having the quality of bending lead pipe.</a:t>
            </a:r>
          </a:p>
          <a:p>
            <a:pPr>
              <a:buClr>
                <a:srgbClr val="D36043"/>
              </a:buClr>
            </a:pPr>
            <a:r>
              <a:rPr lang="en-GB" sz="2400" dirty="0"/>
              <a:t>It involves both flexors and extensors but predominantly flexors.</a:t>
            </a:r>
          </a:p>
          <a:p>
            <a:pPr>
              <a:buClr>
                <a:srgbClr val="D36043"/>
              </a:buClr>
            </a:pPr>
            <a:r>
              <a:rPr lang="en-GB" sz="2400" dirty="0"/>
              <a:t>Small muscles of face, </a:t>
            </a:r>
            <a:r>
              <a:rPr lang="en-GB" sz="2400" dirty="0" err="1"/>
              <a:t>tongue,larynx</a:t>
            </a:r>
            <a:r>
              <a:rPr lang="en-GB" sz="2400" dirty="0"/>
              <a:t> are also affected.</a:t>
            </a:r>
          </a:p>
          <a:p>
            <a:pPr>
              <a:buClr>
                <a:srgbClr val="D36043"/>
              </a:buClr>
            </a:pPr>
            <a:r>
              <a:rPr lang="en-GB" sz="2400" dirty="0"/>
              <a:t>COGWHEEL PHENOMENON: rigidity with superimposed tremor .</a:t>
            </a:r>
          </a:p>
          <a:p>
            <a:pPr>
              <a:buClr>
                <a:srgbClr val="D36043"/>
              </a:buClr>
            </a:pPr>
            <a:r>
              <a:rPr lang="en-GB" sz="2400" dirty="0"/>
              <a:t>Normal tendon </a:t>
            </a:r>
            <a:r>
              <a:rPr lang="en-GB" sz="2400" dirty="0" err="1"/>
              <a:t>reflexs</a:t>
            </a:r>
            <a:endParaRPr lang="en-US" sz="2400" dirty="0"/>
          </a:p>
        </p:txBody>
      </p:sp>
    </p:spTree>
    <p:extLst>
      <p:ext uri="{BB962C8B-B14F-4D97-AF65-F5344CB8AC3E}">
        <p14:creationId xmlns:p14="http://schemas.microsoft.com/office/powerpoint/2010/main" val="380170672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6486-8650-CF79-4980-3BB89ECBCF8E}"/>
              </a:ext>
            </a:extLst>
          </p:cNvPr>
          <p:cNvSpPr>
            <a:spLocks noGrp="1"/>
          </p:cNvSpPr>
          <p:nvPr>
            <p:ph type="title"/>
          </p:nvPr>
        </p:nvSpPr>
        <p:spPr/>
        <p:txBody>
          <a:bodyPr/>
          <a:lstStyle/>
          <a:p>
            <a:r>
              <a:rPr lang="en-GB" dirty="0" err="1"/>
              <a:t>Hypokinesia</a:t>
            </a:r>
            <a:r>
              <a:rPr lang="en-GB" dirty="0"/>
              <a:t> and bradykinesia </a:t>
            </a:r>
            <a:endParaRPr lang="en-US" dirty="0"/>
          </a:p>
        </p:txBody>
      </p:sp>
      <p:sp>
        <p:nvSpPr>
          <p:cNvPr id="3" name="Content Placeholder 2">
            <a:extLst>
              <a:ext uri="{FF2B5EF4-FFF2-40B4-BE49-F238E27FC236}">
                <a16:creationId xmlns:a16="http://schemas.microsoft.com/office/drawing/2014/main" id="{52F40163-FDDF-A688-1EE0-02AAFAE458DA}"/>
              </a:ext>
            </a:extLst>
          </p:cNvPr>
          <p:cNvSpPr>
            <a:spLocks noGrp="1"/>
          </p:cNvSpPr>
          <p:nvPr>
            <p:ph idx="1"/>
          </p:nvPr>
        </p:nvSpPr>
        <p:spPr/>
        <p:txBody>
          <a:bodyPr/>
          <a:lstStyle/>
          <a:p>
            <a:r>
              <a:rPr lang="en-GB" sz="2400" dirty="0"/>
              <a:t>The frequent autonomic habitual movements are reduced or absent</a:t>
            </a:r>
          </a:p>
          <a:p>
            <a:r>
              <a:rPr lang="en-GB" sz="2400" dirty="0"/>
              <a:t>Infrequent blinking and face lacks expressive mobility </a:t>
            </a:r>
          </a:p>
          <a:p>
            <a:r>
              <a:rPr lang="en-GB" sz="2400" dirty="0"/>
              <a:t>Reduced arm swing</a:t>
            </a:r>
          </a:p>
          <a:p>
            <a:r>
              <a:rPr lang="en-GB" sz="2400" dirty="0" err="1"/>
              <a:t>Micrographia</a:t>
            </a:r>
            <a:r>
              <a:rPr lang="en-GB" sz="2400" dirty="0"/>
              <a:t> </a:t>
            </a:r>
          </a:p>
          <a:p>
            <a:r>
              <a:rPr lang="en-GB" sz="2400" dirty="0"/>
              <a:t>Bradykinesia refers to reduced velocity of the movement , increased reaction time.</a:t>
            </a:r>
          </a:p>
          <a:p>
            <a:r>
              <a:rPr lang="en-GB" sz="2400" dirty="0" err="1"/>
              <a:t>Myersons</a:t>
            </a:r>
            <a:r>
              <a:rPr lang="en-GB" sz="2400" dirty="0"/>
              <a:t> sign: inability to inhibit blinking in response to tap over the bridge of nose or glabella.</a:t>
            </a:r>
          </a:p>
          <a:p>
            <a:pPr marL="0" indent="0">
              <a:buNone/>
            </a:pPr>
            <a:endParaRPr lang="en-GB" dirty="0"/>
          </a:p>
        </p:txBody>
      </p:sp>
    </p:spTree>
    <p:extLst>
      <p:ext uri="{BB962C8B-B14F-4D97-AF65-F5344CB8AC3E}">
        <p14:creationId xmlns:p14="http://schemas.microsoft.com/office/powerpoint/2010/main" val="312074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9B0D-9CCE-94EE-AF9D-E599AE3585F6}"/>
              </a:ext>
            </a:extLst>
          </p:cNvPr>
          <p:cNvSpPr>
            <a:spLocks noGrp="1"/>
          </p:cNvSpPr>
          <p:nvPr>
            <p:ph type="title"/>
          </p:nvPr>
        </p:nvSpPr>
        <p:spPr/>
        <p:txBody>
          <a:bodyPr/>
          <a:lstStyle/>
          <a:p>
            <a:r>
              <a:rPr lang="en-GB" dirty="0" err="1"/>
              <a:t>Hypomimia</a:t>
            </a:r>
            <a:r>
              <a:rPr lang="en-GB" dirty="0"/>
              <a:t> </a:t>
            </a:r>
            <a:endParaRPr lang="en-US" dirty="0"/>
          </a:p>
        </p:txBody>
      </p:sp>
      <p:sp>
        <p:nvSpPr>
          <p:cNvPr id="3" name="Content Placeholder 2">
            <a:extLst>
              <a:ext uri="{FF2B5EF4-FFF2-40B4-BE49-F238E27FC236}">
                <a16:creationId xmlns:a16="http://schemas.microsoft.com/office/drawing/2014/main" id="{B8677D8E-851D-946A-CB7D-54886DAD454A}"/>
              </a:ext>
            </a:extLst>
          </p:cNvPr>
          <p:cNvSpPr>
            <a:spLocks noGrp="1"/>
          </p:cNvSpPr>
          <p:nvPr>
            <p:ph idx="1"/>
          </p:nvPr>
        </p:nvSpPr>
        <p:spPr>
          <a:xfrm>
            <a:off x="581192" y="603539"/>
            <a:ext cx="11029615" cy="3678303"/>
          </a:xfrm>
        </p:spPr>
        <p:txBody>
          <a:bodyPr>
            <a:normAutofit/>
          </a:bodyPr>
          <a:lstStyle/>
          <a:p>
            <a:r>
              <a:rPr lang="en-GB" sz="2400" dirty="0"/>
              <a:t>Masked </a:t>
            </a:r>
            <a:r>
              <a:rPr lang="en-GB" sz="2400" dirty="0" err="1"/>
              <a:t>facies</a:t>
            </a:r>
            <a:r>
              <a:rPr lang="en-GB" sz="2400" dirty="0"/>
              <a:t> , infrequent </a:t>
            </a:r>
            <a:r>
              <a:rPr lang="en-GB" sz="2400" dirty="0" err="1"/>
              <a:t>blinking,soft</a:t>
            </a:r>
            <a:r>
              <a:rPr lang="en-GB" sz="2400" dirty="0"/>
              <a:t> voice with rapid, monotonous speech </a:t>
            </a:r>
            <a:endParaRPr lang="en-US" sz="2400" dirty="0"/>
          </a:p>
        </p:txBody>
      </p:sp>
      <p:pic>
        <p:nvPicPr>
          <p:cNvPr id="4" name="Picture 3">
            <a:extLst>
              <a:ext uri="{FF2B5EF4-FFF2-40B4-BE49-F238E27FC236}">
                <a16:creationId xmlns:a16="http://schemas.microsoft.com/office/drawing/2014/main" id="{DA48A90F-03DA-0BAB-917E-55D2384CA301}"/>
              </a:ext>
            </a:extLst>
          </p:cNvPr>
          <p:cNvPicPr>
            <a:picLocks noChangeAspect="1"/>
          </p:cNvPicPr>
          <p:nvPr/>
        </p:nvPicPr>
        <p:blipFill>
          <a:blip r:embed="rId2"/>
          <a:stretch>
            <a:fillRect/>
          </a:stretch>
        </p:blipFill>
        <p:spPr>
          <a:xfrm>
            <a:off x="2394857" y="3168099"/>
            <a:ext cx="7135537" cy="3510957"/>
          </a:xfrm>
          <a:prstGeom prst="rect">
            <a:avLst/>
          </a:prstGeom>
        </p:spPr>
      </p:pic>
    </p:spTree>
    <p:extLst>
      <p:ext uri="{BB962C8B-B14F-4D97-AF65-F5344CB8AC3E}">
        <p14:creationId xmlns:p14="http://schemas.microsoft.com/office/powerpoint/2010/main" val="4026128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762121" y="960723"/>
            <a:ext cx="4968489" cy="1013800"/>
          </a:xfrm>
        </p:spPr>
        <p:txBody>
          <a:bodyPr>
            <a:normAutofit/>
          </a:bodyPr>
          <a:lstStyle/>
          <a:p>
            <a:endParaRPr lang="en-GB" b="1">
              <a:solidFill>
                <a:srgbClr val="FFFFFF"/>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3" name="Rectangle 12">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783387" y="2254102"/>
            <a:ext cx="4947221" cy="3650344"/>
          </a:xfrm>
        </p:spPr>
        <p:txBody>
          <a:bodyPr/>
          <a:lstStyle/>
          <a:p>
            <a:r>
              <a:rPr lang="en-GB">
                <a:solidFill>
                  <a:srgbClr val="FFFFFF"/>
                </a:solidFill>
              </a:rPr>
              <a:t>It is the second commonest neurodegenerative disease </a:t>
            </a:r>
          </a:p>
          <a:p>
            <a:r>
              <a:rPr lang="en-GB">
                <a:solidFill>
                  <a:srgbClr val="FFFFFF"/>
                </a:solidFill>
              </a:rPr>
              <a:t>Predominantly affects motor system</a:t>
            </a:r>
          </a:p>
          <a:p>
            <a:r>
              <a:rPr lang="en-GB">
                <a:solidFill>
                  <a:srgbClr val="FFFFFF"/>
                </a:solidFill>
              </a:rPr>
              <a:t>Due to loss of dopaminergic neurons in substantia nigra pars compacta</a:t>
            </a:r>
          </a:p>
        </p:txBody>
      </p:sp>
      <p:pic>
        <p:nvPicPr>
          <p:cNvPr id="4" name="Picture 3">
            <a:extLst>
              <a:ext uri="{FF2B5EF4-FFF2-40B4-BE49-F238E27FC236}">
                <a16:creationId xmlns:a16="http://schemas.microsoft.com/office/drawing/2014/main" id="{64E4C5BB-F9EE-59E6-40E8-106D80A29084}"/>
              </a:ext>
            </a:extLst>
          </p:cNvPr>
          <p:cNvPicPr>
            <a:picLocks noChangeAspect="1"/>
          </p:cNvPicPr>
          <p:nvPr/>
        </p:nvPicPr>
        <p:blipFill>
          <a:blip r:embed="rId2"/>
          <a:stretch>
            <a:fillRect/>
          </a:stretch>
        </p:blipFill>
        <p:spPr>
          <a:xfrm>
            <a:off x="6468084" y="1192556"/>
            <a:ext cx="4952475" cy="4481989"/>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2C166-6BB1-A2AA-069B-DD3711C41A0B}"/>
              </a:ext>
            </a:extLst>
          </p:cNvPr>
          <p:cNvSpPr>
            <a:spLocks noGrp="1"/>
          </p:cNvSpPr>
          <p:nvPr>
            <p:ph type="title"/>
          </p:nvPr>
        </p:nvSpPr>
        <p:spPr/>
        <p:txBody>
          <a:bodyPr/>
          <a:lstStyle/>
          <a:p>
            <a:r>
              <a:rPr lang="en-GB" dirty="0" err="1"/>
              <a:t>Parkinsonian</a:t>
            </a:r>
            <a:r>
              <a:rPr lang="en-GB" dirty="0"/>
              <a:t> gait</a:t>
            </a:r>
            <a:endParaRPr lang="en-US" dirty="0"/>
          </a:p>
        </p:txBody>
      </p:sp>
      <p:sp>
        <p:nvSpPr>
          <p:cNvPr id="3" name="Content Placeholder 2">
            <a:extLst>
              <a:ext uri="{FF2B5EF4-FFF2-40B4-BE49-F238E27FC236}">
                <a16:creationId xmlns:a16="http://schemas.microsoft.com/office/drawing/2014/main" id="{4E5C1BF5-C796-EC57-A216-BD3353D6F6E1}"/>
              </a:ext>
            </a:extLst>
          </p:cNvPr>
          <p:cNvSpPr>
            <a:spLocks noGrp="1"/>
          </p:cNvSpPr>
          <p:nvPr>
            <p:ph idx="1"/>
          </p:nvPr>
        </p:nvSpPr>
        <p:spPr>
          <a:xfrm>
            <a:off x="228142" y="1243593"/>
            <a:ext cx="11029615" cy="2815165"/>
          </a:xfrm>
        </p:spPr>
        <p:txBody>
          <a:bodyPr>
            <a:normAutofit/>
          </a:bodyPr>
          <a:lstStyle/>
          <a:p>
            <a:r>
              <a:rPr lang="en-GB" sz="2400" dirty="0"/>
              <a:t>Involuntary flexion of the trunk limbs and the neck.</a:t>
            </a:r>
          </a:p>
          <a:p>
            <a:r>
              <a:rPr lang="en-GB" sz="2400" dirty="0"/>
              <a:t>Hesitation in starting to walk</a:t>
            </a:r>
          </a:p>
          <a:p>
            <a:r>
              <a:rPr lang="en-GB" sz="2400" dirty="0"/>
              <a:t>Short steps and the feet barely clears the ground as </a:t>
            </a:r>
            <a:r>
              <a:rPr lang="en-GB" sz="2400" dirty="0" err="1"/>
              <a:t>pt</a:t>
            </a:r>
            <a:r>
              <a:rPr lang="en-GB" sz="2400" dirty="0"/>
              <a:t> shuffles along</a:t>
            </a:r>
          </a:p>
          <a:p>
            <a:r>
              <a:rPr lang="en-GB" sz="2400" dirty="0"/>
              <a:t>Festination: trying catch up to his centre of gravity</a:t>
            </a:r>
            <a:endParaRPr lang="en-US" sz="2400" dirty="0"/>
          </a:p>
        </p:txBody>
      </p:sp>
      <p:pic>
        <p:nvPicPr>
          <p:cNvPr id="4" name="Picture 3">
            <a:extLst>
              <a:ext uri="{FF2B5EF4-FFF2-40B4-BE49-F238E27FC236}">
                <a16:creationId xmlns:a16="http://schemas.microsoft.com/office/drawing/2014/main" id="{FFF7A310-0D3B-844F-80EA-34DA27644882}"/>
              </a:ext>
            </a:extLst>
          </p:cNvPr>
          <p:cNvPicPr>
            <a:picLocks noChangeAspect="1"/>
          </p:cNvPicPr>
          <p:nvPr/>
        </p:nvPicPr>
        <p:blipFill>
          <a:blip r:embed="rId2"/>
          <a:stretch>
            <a:fillRect/>
          </a:stretch>
        </p:blipFill>
        <p:spPr>
          <a:xfrm>
            <a:off x="0" y="3586394"/>
            <a:ext cx="7300294" cy="3271606"/>
          </a:xfrm>
          <a:prstGeom prst="rect">
            <a:avLst/>
          </a:prstGeom>
        </p:spPr>
      </p:pic>
      <p:pic>
        <p:nvPicPr>
          <p:cNvPr id="5" name="Picture 4">
            <a:extLst>
              <a:ext uri="{FF2B5EF4-FFF2-40B4-BE49-F238E27FC236}">
                <a16:creationId xmlns:a16="http://schemas.microsoft.com/office/drawing/2014/main" id="{2088065B-BB93-6D66-FBCC-B9B1FEFC00B5}"/>
              </a:ext>
            </a:extLst>
          </p:cNvPr>
          <p:cNvPicPr>
            <a:picLocks noChangeAspect="1"/>
          </p:cNvPicPr>
          <p:nvPr/>
        </p:nvPicPr>
        <p:blipFill>
          <a:blip r:embed="rId3"/>
          <a:stretch>
            <a:fillRect/>
          </a:stretch>
        </p:blipFill>
        <p:spPr>
          <a:xfrm>
            <a:off x="9055737" y="702156"/>
            <a:ext cx="3032979" cy="5732325"/>
          </a:xfrm>
          <a:prstGeom prst="rect">
            <a:avLst/>
          </a:prstGeom>
        </p:spPr>
      </p:pic>
    </p:spTree>
    <p:extLst>
      <p:ext uri="{BB962C8B-B14F-4D97-AF65-F5344CB8AC3E}">
        <p14:creationId xmlns:p14="http://schemas.microsoft.com/office/powerpoint/2010/main" val="3232229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698A-7488-4A76-059D-7BFE2E43A9B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E15C860-9E0B-78B8-F12E-322527642D3C}"/>
              </a:ext>
            </a:extLst>
          </p:cNvPr>
          <p:cNvPicPr>
            <a:picLocks noGrp="1" noChangeAspect="1"/>
          </p:cNvPicPr>
          <p:nvPr>
            <p:ph idx="1"/>
          </p:nvPr>
        </p:nvPicPr>
        <p:blipFill>
          <a:blip r:embed="rId2"/>
          <a:stretch>
            <a:fillRect/>
          </a:stretch>
        </p:blipFill>
        <p:spPr>
          <a:xfrm>
            <a:off x="1835861" y="764942"/>
            <a:ext cx="8084849" cy="5901822"/>
          </a:xfrm>
          <a:prstGeom prst="rect">
            <a:avLst/>
          </a:prstGeom>
        </p:spPr>
      </p:pic>
    </p:spTree>
    <p:extLst>
      <p:ext uri="{BB962C8B-B14F-4D97-AF65-F5344CB8AC3E}">
        <p14:creationId xmlns:p14="http://schemas.microsoft.com/office/powerpoint/2010/main" val="3257810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2AC7AAA-F039-4011-98DE-17464A67B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9097AA-1EEE-1A66-FC52-B10DB0EDF8F4}"/>
              </a:ext>
            </a:extLst>
          </p:cNvPr>
          <p:cNvSpPr>
            <a:spLocks noGrp="1"/>
          </p:cNvSpPr>
          <p:nvPr>
            <p:ph type="title"/>
          </p:nvPr>
        </p:nvSpPr>
        <p:spPr>
          <a:xfrm>
            <a:off x="581192" y="702156"/>
            <a:ext cx="7225075" cy="1013800"/>
          </a:xfrm>
        </p:spPr>
        <p:txBody>
          <a:bodyPr/>
          <a:lstStyle/>
          <a:p>
            <a:r>
              <a:rPr lang="en-GB">
                <a:solidFill>
                  <a:schemeClr val="accent1"/>
                </a:solidFill>
              </a:rPr>
              <a:t>Investigations </a:t>
            </a:r>
            <a:endParaRPr lang="en-US">
              <a:solidFill>
                <a:schemeClr val="accent1"/>
              </a:solidFill>
            </a:endParaRPr>
          </a:p>
        </p:txBody>
      </p:sp>
      <p:grpSp>
        <p:nvGrpSpPr>
          <p:cNvPr id="11" name="Group 10">
            <a:extLst>
              <a:ext uri="{FF2B5EF4-FFF2-40B4-BE49-F238E27FC236}">
                <a16:creationId xmlns:a16="http://schemas.microsoft.com/office/drawing/2014/main" id="{85EBB90B-3A54-4B2B-9FA6-7B47E1075F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2" name="Rectangle 11">
              <a:extLst>
                <a:ext uri="{FF2B5EF4-FFF2-40B4-BE49-F238E27FC236}">
                  <a16:creationId xmlns:a16="http://schemas.microsoft.com/office/drawing/2014/main" id="{E04116F5-E398-4593-B279-7099177A0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C1AD6AE-28AC-4C67-A749-1BC18D86C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D122DC0F-D6EF-4A88-9742-855D48E4E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Content Placeholder 2">
            <a:extLst>
              <a:ext uri="{FF2B5EF4-FFF2-40B4-BE49-F238E27FC236}">
                <a16:creationId xmlns:a16="http://schemas.microsoft.com/office/drawing/2014/main" id="{10CAB91C-FBE8-62A9-0B2F-C3795EAFE082}"/>
              </a:ext>
            </a:extLst>
          </p:cNvPr>
          <p:cNvSpPr>
            <a:spLocks noGrp="1"/>
          </p:cNvSpPr>
          <p:nvPr>
            <p:ph idx="1"/>
          </p:nvPr>
        </p:nvSpPr>
        <p:spPr>
          <a:xfrm>
            <a:off x="152988" y="1896533"/>
            <a:ext cx="7653280" cy="3962266"/>
          </a:xfrm>
        </p:spPr>
        <p:txBody>
          <a:bodyPr>
            <a:normAutofit/>
          </a:bodyPr>
          <a:lstStyle/>
          <a:p>
            <a:r>
              <a:rPr lang="en-GB" sz="2400" dirty="0"/>
              <a:t>Only useful for research purpose</a:t>
            </a:r>
          </a:p>
          <a:p>
            <a:r>
              <a:rPr lang="en-GB" sz="2400" dirty="0"/>
              <a:t>Diagnosis is only based on clinical features </a:t>
            </a:r>
          </a:p>
          <a:p>
            <a:r>
              <a:rPr lang="en-GB" sz="2400" dirty="0"/>
              <a:t>Genetic testing may be useful in identifying at risk individuals in research setting .</a:t>
            </a:r>
            <a:endParaRPr lang="en-US" sz="2400" dirty="0"/>
          </a:p>
        </p:txBody>
      </p:sp>
      <p:pic>
        <p:nvPicPr>
          <p:cNvPr id="4" name="Picture 3">
            <a:extLst>
              <a:ext uri="{FF2B5EF4-FFF2-40B4-BE49-F238E27FC236}">
                <a16:creationId xmlns:a16="http://schemas.microsoft.com/office/drawing/2014/main" id="{49DB283C-E115-0417-4747-5A4B39275012}"/>
              </a:ext>
            </a:extLst>
          </p:cNvPr>
          <p:cNvPicPr>
            <a:picLocks noChangeAspect="1"/>
          </p:cNvPicPr>
          <p:nvPr/>
        </p:nvPicPr>
        <p:blipFill>
          <a:blip r:embed="rId2"/>
          <a:srcRect l="649" r="1196"/>
          <a:stretch>
            <a:fillRect/>
          </a:stretch>
        </p:blipFill>
        <p:spPr>
          <a:xfrm>
            <a:off x="7304772" y="611842"/>
            <a:ext cx="4877977" cy="6072574"/>
          </a:xfrm>
          <a:prstGeom prst="rect">
            <a:avLst/>
          </a:prstGeom>
        </p:spPr>
      </p:pic>
    </p:spTree>
    <p:extLst>
      <p:ext uri="{BB962C8B-B14F-4D97-AF65-F5344CB8AC3E}">
        <p14:creationId xmlns:p14="http://schemas.microsoft.com/office/powerpoint/2010/main" val="3992651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5" name="Rectangle 1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Content Placeholder 3">
            <a:extLst>
              <a:ext uri="{FF2B5EF4-FFF2-40B4-BE49-F238E27FC236}">
                <a16:creationId xmlns:a16="http://schemas.microsoft.com/office/drawing/2014/main" id="{8E68FD92-3DB6-E23C-2E9E-8ED8876C8845}"/>
              </a:ext>
            </a:extLst>
          </p:cNvPr>
          <p:cNvPicPr>
            <a:picLocks noGrp="1" noChangeAspect="1"/>
          </p:cNvPicPr>
          <p:nvPr>
            <p:ph idx="1"/>
          </p:nvPr>
        </p:nvPicPr>
        <p:blipFill>
          <a:blip r:embed="rId2"/>
          <a:stretch>
            <a:fillRect/>
          </a:stretch>
        </p:blipFill>
        <p:spPr>
          <a:xfrm>
            <a:off x="1776984" y="599724"/>
            <a:ext cx="8631238" cy="5200321"/>
          </a:xfrm>
          <a:prstGeom prst="rect">
            <a:avLst/>
          </a:prstGeom>
        </p:spPr>
      </p:pic>
      <p:sp>
        <p:nvSpPr>
          <p:cNvPr id="23" name="Rectangle 2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05855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EC4C-2CC3-DC59-9B83-D645A4B2DCBB}"/>
              </a:ext>
            </a:extLst>
          </p:cNvPr>
          <p:cNvSpPr>
            <a:spLocks noGrp="1"/>
          </p:cNvSpPr>
          <p:nvPr>
            <p:ph type="title"/>
          </p:nvPr>
        </p:nvSpPr>
        <p:spPr/>
        <p:txBody>
          <a:bodyPr/>
          <a:lstStyle/>
          <a:p>
            <a:r>
              <a:rPr lang="en-GB" dirty="0"/>
              <a:t>Treatment </a:t>
            </a:r>
            <a:endParaRPr lang="en-US" dirty="0"/>
          </a:p>
        </p:txBody>
      </p:sp>
      <p:graphicFrame>
        <p:nvGraphicFramePr>
          <p:cNvPr id="5" name="Content Placeholder 4">
            <a:extLst>
              <a:ext uri="{FF2B5EF4-FFF2-40B4-BE49-F238E27FC236}">
                <a16:creationId xmlns:a16="http://schemas.microsoft.com/office/drawing/2014/main" id="{3C23859B-4CC0-7DFA-9CA1-22C93988C43A}"/>
              </a:ext>
            </a:extLst>
          </p:cNvPr>
          <p:cNvGraphicFramePr>
            <a:graphicFrameLocks noGrp="1"/>
          </p:cNvGraphicFramePr>
          <p:nvPr>
            <p:ph idx="1"/>
            <p:extLst>
              <p:ext uri="{D42A27DB-BD31-4B8C-83A1-F6EECF244321}">
                <p14:modId xmlns:p14="http://schemas.microsoft.com/office/powerpoint/2010/main" val="856854044"/>
              </p:ext>
            </p:extLst>
          </p:nvPr>
        </p:nvGraphicFramePr>
        <p:xfrm>
          <a:off x="433922" y="1924124"/>
          <a:ext cx="11029950" cy="4123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7633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3154-A0F5-B445-6DE3-DC5464F985FA}"/>
              </a:ext>
            </a:extLst>
          </p:cNvPr>
          <p:cNvSpPr>
            <a:spLocks noGrp="1"/>
          </p:cNvSpPr>
          <p:nvPr>
            <p:ph type="title"/>
          </p:nvPr>
        </p:nvSpPr>
        <p:spPr/>
        <p:txBody>
          <a:bodyPr/>
          <a:lstStyle/>
          <a:p>
            <a:r>
              <a:rPr lang="en-GB" dirty="0"/>
              <a:t>Dopamine synthesis</a:t>
            </a:r>
            <a:endParaRPr lang="en-US" dirty="0"/>
          </a:p>
        </p:txBody>
      </p:sp>
      <p:pic>
        <p:nvPicPr>
          <p:cNvPr id="4" name="Content Placeholder 3">
            <a:extLst>
              <a:ext uri="{FF2B5EF4-FFF2-40B4-BE49-F238E27FC236}">
                <a16:creationId xmlns:a16="http://schemas.microsoft.com/office/drawing/2014/main" id="{B5B08B11-CEDB-F294-4B83-963386C75EB0}"/>
              </a:ext>
            </a:extLst>
          </p:cNvPr>
          <p:cNvPicPr>
            <a:picLocks noGrp="1" noChangeAspect="1"/>
          </p:cNvPicPr>
          <p:nvPr>
            <p:ph idx="1"/>
          </p:nvPr>
        </p:nvPicPr>
        <p:blipFill>
          <a:blip r:embed="rId2"/>
          <a:stretch>
            <a:fillRect/>
          </a:stretch>
        </p:blipFill>
        <p:spPr>
          <a:xfrm>
            <a:off x="3918858" y="1715956"/>
            <a:ext cx="7902440" cy="5107459"/>
          </a:xfrm>
          <a:prstGeom prst="rect">
            <a:avLst/>
          </a:prstGeom>
        </p:spPr>
      </p:pic>
    </p:spTree>
    <p:extLst>
      <p:ext uri="{BB962C8B-B14F-4D97-AF65-F5344CB8AC3E}">
        <p14:creationId xmlns:p14="http://schemas.microsoft.com/office/powerpoint/2010/main" val="3877941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5" name="Rectangle 1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Content Placeholder 3">
            <a:extLst>
              <a:ext uri="{FF2B5EF4-FFF2-40B4-BE49-F238E27FC236}">
                <a16:creationId xmlns:a16="http://schemas.microsoft.com/office/drawing/2014/main" id="{C01ED445-78CD-DCA6-1E90-9D6725111065}"/>
              </a:ext>
            </a:extLst>
          </p:cNvPr>
          <p:cNvPicPr>
            <a:picLocks noGrp="1" noChangeAspect="1"/>
          </p:cNvPicPr>
          <p:nvPr>
            <p:ph idx="1"/>
          </p:nvPr>
        </p:nvPicPr>
        <p:blipFill>
          <a:blip r:embed="rId2"/>
          <a:stretch>
            <a:fillRect/>
          </a:stretch>
        </p:blipFill>
        <p:spPr>
          <a:xfrm>
            <a:off x="1932347" y="599724"/>
            <a:ext cx="8320513" cy="5200321"/>
          </a:xfrm>
          <a:prstGeom prst="rect">
            <a:avLst/>
          </a:prstGeom>
        </p:spPr>
      </p:pic>
      <p:sp>
        <p:nvSpPr>
          <p:cNvPr id="23" name="Rectangle 2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23261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4E57-5E47-CA34-637F-4521AA238D5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EF51182-6CED-AD01-F7C3-8146748D07E8}"/>
              </a:ext>
            </a:extLst>
          </p:cNvPr>
          <p:cNvPicPr>
            <a:picLocks noGrp="1" noChangeAspect="1"/>
          </p:cNvPicPr>
          <p:nvPr>
            <p:ph idx="1"/>
          </p:nvPr>
        </p:nvPicPr>
        <p:blipFill>
          <a:blip r:embed="rId2"/>
          <a:stretch>
            <a:fillRect/>
          </a:stretch>
        </p:blipFill>
        <p:spPr>
          <a:xfrm>
            <a:off x="476618" y="388356"/>
            <a:ext cx="10779799" cy="6007738"/>
          </a:xfrm>
          <a:prstGeom prst="rect">
            <a:avLst/>
          </a:prstGeom>
        </p:spPr>
      </p:pic>
    </p:spTree>
    <p:extLst>
      <p:ext uri="{BB962C8B-B14F-4D97-AF65-F5344CB8AC3E}">
        <p14:creationId xmlns:p14="http://schemas.microsoft.com/office/powerpoint/2010/main" val="2383042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BA8A7-E41B-9F7E-FD00-B9C12CFD910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A2226C3-CE1C-801A-6533-F988714BD6E4}"/>
              </a:ext>
            </a:extLst>
          </p:cNvPr>
          <p:cNvPicPr>
            <a:picLocks noGrp="1" noChangeAspect="1"/>
          </p:cNvPicPr>
          <p:nvPr>
            <p:ph idx="1"/>
          </p:nvPr>
        </p:nvPicPr>
        <p:blipFill>
          <a:blip r:embed="rId2"/>
          <a:stretch>
            <a:fillRect/>
          </a:stretch>
        </p:blipFill>
        <p:spPr>
          <a:xfrm>
            <a:off x="2255064" y="0"/>
            <a:ext cx="6741831" cy="6972741"/>
          </a:xfrm>
          <a:prstGeom prst="rect">
            <a:avLst/>
          </a:prstGeom>
        </p:spPr>
      </p:pic>
    </p:spTree>
    <p:extLst>
      <p:ext uri="{BB962C8B-B14F-4D97-AF65-F5344CB8AC3E}">
        <p14:creationId xmlns:p14="http://schemas.microsoft.com/office/powerpoint/2010/main" val="3312651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E2847F5-49D0-1EDF-8021-CA83D5DAF433}"/>
              </a:ext>
            </a:extLst>
          </p:cNvPr>
          <p:cNvPicPr>
            <a:picLocks noChangeAspect="1"/>
          </p:cNvPicPr>
          <p:nvPr/>
        </p:nvPicPr>
        <p:blipFill>
          <a:blip r:embed="rId2">
            <a:alphaModFix amt="40000"/>
          </a:blip>
          <a:srcRect t="10453" b="6521"/>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1072450-9DA1-315B-56BB-404732850503}"/>
              </a:ext>
            </a:extLst>
          </p:cNvPr>
          <p:cNvSpPr>
            <a:spLocks noGrp="1"/>
          </p:cNvSpPr>
          <p:nvPr>
            <p:ph type="title"/>
          </p:nvPr>
        </p:nvSpPr>
        <p:spPr>
          <a:xfrm>
            <a:off x="1023870" y="702156"/>
            <a:ext cx="10144260" cy="1013800"/>
          </a:xfrm>
        </p:spPr>
        <p:txBody>
          <a:bodyPr/>
          <a:lstStyle/>
          <a:p>
            <a:r>
              <a:rPr lang="en-GB">
                <a:solidFill>
                  <a:schemeClr val="tx1"/>
                </a:solidFill>
              </a:rPr>
              <a:t>Levodopa </a:t>
            </a:r>
            <a:endParaRPr lang="en-US">
              <a:solidFill>
                <a:schemeClr val="tx1"/>
              </a:solidFill>
            </a:endParaRPr>
          </a:p>
        </p:txBody>
      </p:sp>
      <p:sp>
        <p:nvSpPr>
          <p:cNvPr id="3" name="Content Placeholder 2">
            <a:extLst>
              <a:ext uri="{FF2B5EF4-FFF2-40B4-BE49-F238E27FC236}">
                <a16:creationId xmlns:a16="http://schemas.microsoft.com/office/drawing/2014/main" id="{8D1B97AD-7D0A-EE96-6759-FB310EEAF43D}"/>
              </a:ext>
            </a:extLst>
          </p:cNvPr>
          <p:cNvSpPr>
            <a:spLocks noGrp="1"/>
          </p:cNvSpPr>
          <p:nvPr>
            <p:ph idx="1"/>
          </p:nvPr>
        </p:nvSpPr>
        <p:spPr>
          <a:xfrm>
            <a:off x="847516" y="2093099"/>
            <a:ext cx="10261602" cy="4387757"/>
          </a:xfrm>
        </p:spPr>
        <p:txBody>
          <a:bodyPr>
            <a:normAutofit lnSpcReduction="10000"/>
          </a:bodyPr>
          <a:lstStyle/>
          <a:p>
            <a:r>
              <a:rPr lang="en-US" sz="2400" dirty="0"/>
              <a:t>Dopamine does not cross the blood-brain barrier (BBB), so clinical trials were initiated with levodopa, the precursor of dopamine. </a:t>
            </a:r>
            <a:endParaRPr lang="en-GB" sz="2400" dirty="0"/>
          </a:p>
          <a:p>
            <a:r>
              <a:rPr lang="en-US" sz="2400" dirty="0"/>
              <a:t> Levodopa is routinely administered in combination with a peripheral decarboxylase inhibitor to prevent its peripheral metabolism to dopamine and the development of nausea, vomiting, and orthostatic hypotension due to activation of dopamine receptors in the area </a:t>
            </a:r>
            <a:r>
              <a:rPr lang="en-US" sz="2400" dirty="0" err="1"/>
              <a:t>postrema</a:t>
            </a:r>
            <a:r>
              <a:rPr lang="en-US" sz="2400" dirty="0"/>
              <a:t> that are not protected by the BBB.</a:t>
            </a:r>
            <a:endParaRPr lang="en-GB" sz="2400" dirty="0"/>
          </a:p>
          <a:p>
            <a:r>
              <a:rPr lang="en-US" sz="2400" dirty="0"/>
              <a:t>Levodopa plus a decarboxylase inhibitor is also available in a methylated formulation, a controlled-release formulation (</a:t>
            </a:r>
            <a:r>
              <a:rPr lang="en-US" sz="2400" dirty="0" err="1"/>
              <a:t>Sinemet</a:t>
            </a:r>
            <a:r>
              <a:rPr lang="en-US" sz="2400" dirty="0"/>
              <a:t> CR or </a:t>
            </a:r>
            <a:r>
              <a:rPr lang="en-US" sz="2400" dirty="0" err="1"/>
              <a:t>Madopar</a:t>
            </a:r>
            <a:r>
              <a:rPr lang="en-US" sz="2400" dirty="0"/>
              <a:t> HP), and in combination with a catechol-O-</a:t>
            </a:r>
            <a:r>
              <a:rPr lang="en-US" sz="2400" dirty="0" err="1"/>
              <a:t>methyltransferase</a:t>
            </a:r>
            <a:r>
              <a:rPr lang="en-US" sz="2400" dirty="0"/>
              <a:t> (COMT) inhibitor (</a:t>
            </a:r>
            <a:r>
              <a:rPr lang="en-US" sz="2400" dirty="0" err="1"/>
              <a:t>Stalevo</a:t>
            </a:r>
            <a:r>
              <a:rPr lang="en-US" sz="2400" dirty="0"/>
              <a:t>). </a:t>
            </a:r>
            <a:endParaRPr lang="en-GB" sz="2400" dirty="0"/>
          </a:p>
          <a:p>
            <a:pPr marL="0" indent="0">
              <a:buNone/>
            </a:pPr>
            <a:endParaRPr lang="en-GB" sz="2400" dirty="0"/>
          </a:p>
          <a:p>
            <a:endParaRPr lang="en-US" dirty="0"/>
          </a:p>
        </p:txBody>
      </p:sp>
    </p:spTree>
    <p:extLst>
      <p:ext uri="{BB962C8B-B14F-4D97-AF65-F5344CB8AC3E}">
        <p14:creationId xmlns:p14="http://schemas.microsoft.com/office/powerpoint/2010/main" val="259521344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000" b="1" dirty="0">
                <a:latin typeface="ADLaM Display" panose="02010000000000000000" pitchFamily="2" charset="0"/>
                <a:ea typeface="ADLaM Display" panose="02010000000000000000" pitchFamily="2" charset="0"/>
                <a:cs typeface="ADLaM Display" panose="02010000000000000000" pitchFamily="2" charset="0"/>
              </a:rPr>
              <a:t>Epidemiology</a:t>
            </a:r>
          </a:p>
        </p:txBody>
      </p:sp>
      <p:sp>
        <p:nvSpPr>
          <p:cNvPr id="3" name="Content Placeholder 2"/>
          <p:cNvSpPr>
            <a:spLocks noGrp="1"/>
          </p:cNvSpPr>
          <p:nvPr>
            <p:ph idx="1"/>
          </p:nvPr>
        </p:nvSpPr>
        <p:spPr/>
        <p:txBody>
          <a:bodyPr>
            <a:normAutofit/>
          </a:bodyPr>
          <a:lstStyle/>
          <a:p>
            <a:r>
              <a:rPr lang="en-GB" sz="2400" dirty="0"/>
              <a:t>Worldwide is 10.8 million </a:t>
            </a:r>
            <a:endParaRPr sz="2400" dirty="0"/>
          </a:p>
          <a:p>
            <a:r>
              <a:rPr sz="2400" dirty="0"/>
              <a:t>Incidence increases with age</a:t>
            </a:r>
            <a:r>
              <a:rPr lang="en-GB" sz="2400" dirty="0"/>
              <a:t>, with mean age of onset being 60 </a:t>
            </a:r>
            <a:r>
              <a:rPr lang="en-GB" sz="2400" dirty="0" err="1"/>
              <a:t>yrs</a:t>
            </a:r>
            <a:r>
              <a:rPr lang="en-GB" sz="2400" dirty="0"/>
              <a:t> </a:t>
            </a:r>
            <a:endParaRPr sz="2400" dirty="0"/>
          </a:p>
          <a:p>
            <a:r>
              <a:rPr sz="2400" dirty="0"/>
              <a:t>Male : Female ≈ 1.5 : 1</a:t>
            </a:r>
            <a:endParaRPr lang="en-GB" sz="2400" dirty="0"/>
          </a:p>
          <a:p>
            <a:r>
              <a:rPr lang="en-GB" sz="2400" dirty="0"/>
              <a:t>Also seen in younger population in their 20s when associated with a pathological gene mutation </a:t>
            </a:r>
            <a:endParaRP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ED2D-CF89-C331-C75C-7B997078B84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1AF006-A5AF-A01E-C101-3AACD3625A94}"/>
              </a:ext>
            </a:extLst>
          </p:cNvPr>
          <p:cNvSpPr>
            <a:spLocks noGrp="1"/>
          </p:cNvSpPr>
          <p:nvPr>
            <p:ph idx="1"/>
          </p:nvPr>
        </p:nvSpPr>
        <p:spPr>
          <a:xfrm>
            <a:off x="581192" y="-205946"/>
            <a:ext cx="11029615" cy="6874140"/>
          </a:xfrm>
        </p:spPr>
        <p:txBody>
          <a:bodyPr>
            <a:normAutofit/>
          </a:bodyPr>
          <a:lstStyle/>
          <a:p>
            <a:r>
              <a:rPr lang="en-GB" sz="2400" dirty="0"/>
              <a:t>Levodopa benefits the classic motor features of PD, prolongs independence and employability, improves quality of life, and increases life span.  levodopa also benefits some “</a:t>
            </a:r>
            <a:r>
              <a:rPr lang="en-GB" sz="2400" dirty="0" err="1"/>
              <a:t>nondopaminergic</a:t>
            </a:r>
            <a:r>
              <a:rPr lang="en-GB" sz="2400" dirty="0"/>
              <a:t>” features such as anxiety, depression, and sweating</a:t>
            </a:r>
          </a:p>
          <a:p>
            <a:r>
              <a:rPr lang="en-GB" sz="2400" dirty="0"/>
              <a:t>Levodopa remains the most effective symptomatic treatment for PD and the gold standard against which new therapies are compared</a:t>
            </a:r>
            <a:endParaRPr lang="en-US" sz="2400" dirty="0"/>
          </a:p>
        </p:txBody>
      </p:sp>
      <p:pic>
        <p:nvPicPr>
          <p:cNvPr id="4" name="Picture 3">
            <a:extLst>
              <a:ext uri="{FF2B5EF4-FFF2-40B4-BE49-F238E27FC236}">
                <a16:creationId xmlns:a16="http://schemas.microsoft.com/office/drawing/2014/main" id="{23B070CF-C0DF-AE5A-DBF1-EE4CF19DF3ED}"/>
              </a:ext>
            </a:extLst>
          </p:cNvPr>
          <p:cNvPicPr>
            <a:picLocks noChangeAspect="1"/>
          </p:cNvPicPr>
          <p:nvPr/>
        </p:nvPicPr>
        <p:blipFill>
          <a:blip r:embed="rId2"/>
          <a:stretch>
            <a:fillRect/>
          </a:stretch>
        </p:blipFill>
        <p:spPr>
          <a:xfrm>
            <a:off x="6425514" y="4389591"/>
            <a:ext cx="5566424" cy="2278603"/>
          </a:xfrm>
          <a:prstGeom prst="rect">
            <a:avLst/>
          </a:prstGeom>
        </p:spPr>
      </p:pic>
    </p:spTree>
    <p:extLst>
      <p:ext uri="{BB962C8B-B14F-4D97-AF65-F5344CB8AC3E}">
        <p14:creationId xmlns:p14="http://schemas.microsoft.com/office/powerpoint/2010/main" val="2189188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FBC51-0251-E937-6677-34EE0E41C3F9}"/>
              </a:ext>
            </a:extLst>
          </p:cNvPr>
          <p:cNvSpPr>
            <a:spLocks noGrp="1"/>
          </p:cNvSpPr>
          <p:nvPr>
            <p:ph type="title"/>
          </p:nvPr>
        </p:nvSpPr>
        <p:spPr/>
        <p:txBody>
          <a:bodyPr/>
          <a:lstStyle/>
          <a:p>
            <a:r>
              <a:rPr lang="en-GB" dirty="0"/>
              <a:t>Limitations of LD</a:t>
            </a:r>
            <a:endParaRPr lang="en-US" dirty="0"/>
          </a:p>
        </p:txBody>
      </p:sp>
      <p:sp>
        <p:nvSpPr>
          <p:cNvPr id="3" name="Content Placeholder 2">
            <a:extLst>
              <a:ext uri="{FF2B5EF4-FFF2-40B4-BE49-F238E27FC236}">
                <a16:creationId xmlns:a16="http://schemas.microsoft.com/office/drawing/2014/main" id="{E3DAF157-D933-DAB6-57C0-0CD3D1C7273A}"/>
              </a:ext>
            </a:extLst>
          </p:cNvPr>
          <p:cNvSpPr>
            <a:spLocks noGrp="1"/>
          </p:cNvSpPr>
          <p:nvPr>
            <p:ph idx="1"/>
          </p:nvPr>
        </p:nvSpPr>
        <p:spPr/>
        <p:txBody>
          <a:bodyPr>
            <a:normAutofit/>
          </a:bodyPr>
          <a:lstStyle/>
          <a:p>
            <a:r>
              <a:rPr lang="en-US" sz="2400" dirty="0"/>
              <a:t>Acute dopaminergic side effects include nausea, vomiting, and orthostatic hypotension. </a:t>
            </a:r>
            <a:endParaRPr lang="en-GB" sz="2400" dirty="0"/>
          </a:p>
          <a:p>
            <a:r>
              <a:rPr lang="en-US" sz="2400" dirty="0"/>
              <a:t>Can</a:t>
            </a:r>
            <a:r>
              <a:rPr lang="en-GB" sz="2400" dirty="0"/>
              <a:t> </a:t>
            </a:r>
            <a:r>
              <a:rPr lang="en-US" sz="2400" dirty="0"/>
              <a:t>be avoided by starting with low doses and gradual up-titration. </a:t>
            </a:r>
            <a:endParaRPr lang="en-GB" sz="2400" dirty="0"/>
          </a:p>
          <a:p>
            <a:r>
              <a:rPr lang="en-US" sz="2400" dirty="0"/>
              <a:t>As the disease continues to progress, features such as falling, freezing, autonomic dysfunction, sleep disorders, and dementia may emerge that are not adequately controlled by levodopa. </a:t>
            </a:r>
          </a:p>
        </p:txBody>
      </p:sp>
    </p:spTree>
    <p:extLst>
      <p:ext uri="{BB962C8B-B14F-4D97-AF65-F5344CB8AC3E}">
        <p14:creationId xmlns:p14="http://schemas.microsoft.com/office/powerpoint/2010/main" val="4078937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ADDB9E1-AB12-462E-8E0D-83CA31C6E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14040EB-4842-44D5-9380-BDF41FB7B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9004F08-050F-3CA7-7797-455AFFE5B6BC}"/>
              </a:ext>
            </a:extLst>
          </p:cNvPr>
          <p:cNvSpPr>
            <a:spLocks noGrp="1"/>
          </p:cNvSpPr>
          <p:nvPr>
            <p:ph type="title"/>
          </p:nvPr>
        </p:nvSpPr>
        <p:spPr>
          <a:xfrm>
            <a:off x="803189" y="1209184"/>
            <a:ext cx="3089189" cy="4734416"/>
          </a:xfrm>
        </p:spPr>
        <p:txBody>
          <a:bodyPr anchor="ctr"/>
          <a:lstStyle/>
          <a:p>
            <a:r>
              <a:rPr lang="en-GB">
                <a:solidFill>
                  <a:srgbClr val="FFFFFF"/>
                </a:solidFill>
              </a:rPr>
              <a:t>On and off phenomenon </a:t>
            </a:r>
            <a:endParaRPr lang="en-US">
              <a:solidFill>
                <a:srgbClr val="FFFFFF"/>
              </a:solidFill>
            </a:endParaRPr>
          </a:p>
        </p:txBody>
      </p:sp>
      <p:sp>
        <p:nvSpPr>
          <p:cNvPr id="21" name="Rectangle 20">
            <a:extLst>
              <a:ext uri="{FF2B5EF4-FFF2-40B4-BE49-F238E27FC236}">
                <a16:creationId xmlns:a16="http://schemas.microsoft.com/office/drawing/2014/main" id="{0C076E08-C160-41E7-8D09-E2436B591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25A65B62-07C4-4876-A101-9C85F48A02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D02BCE7C-4E97-4627-9FD1-DD7B633E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E9EB171-63CE-EB34-749F-347B61F1E700}"/>
              </a:ext>
            </a:extLst>
          </p:cNvPr>
          <p:cNvSpPr>
            <a:spLocks noGrp="1"/>
          </p:cNvSpPr>
          <p:nvPr>
            <p:ph idx="1"/>
          </p:nvPr>
        </p:nvSpPr>
        <p:spPr>
          <a:xfrm>
            <a:off x="4402997" y="188293"/>
            <a:ext cx="7183597" cy="3064532"/>
          </a:xfrm>
        </p:spPr>
        <p:txBody>
          <a:bodyPr>
            <a:normAutofit fontScale="92500" lnSpcReduction="20000"/>
          </a:bodyPr>
          <a:lstStyle/>
          <a:p>
            <a:pPr marL="0" indent="0">
              <a:lnSpc>
                <a:spcPct val="90000"/>
              </a:lnSpc>
              <a:buNone/>
            </a:pPr>
            <a:endParaRPr lang="en-GB" sz="1500" dirty="0"/>
          </a:p>
          <a:p>
            <a:pPr>
              <a:lnSpc>
                <a:spcPct val="90000"/>
              </a:lnSpc>
            </a:pPr>
            <a:r>
              <a:rPr lang="en-GB" dirty="0"/>
              <a:t>Motor complications consist of fluctuations in motor response (“on” episodes when the drug is working and “off” episodes when </a:t>
            </a:r>
            <a:r>
              <a:rPr lang="en-GB" dirty="0" err="1"/>
              <a:t>Parkinsonian</a:t>
            </a:r>
            <a:r>
              <a:rPr lang="en-GB" dirty="0"/>
              <a:t> features return as the drug wears off) and involuntary movements known as </a:t>
            </a:r>
            <a:r>
              <a:rPr lang="en-GB" dirty="0" err="1"/>
              <a:t>dyskinesias</a:t>
            </a:r>
            <a:r>
              <a:rPr lang="en-GB" dirty="0"/>
              <a:t>, which typically complicate “on” periods . </a:t>
            </a:r>
          </a:p>
          <a:p>
            <a:pPr>
              <a:lnSpc>
                <a:spcPct val="90000"/>
              </a:lnSpc>
            </a:pPr>
            <a:r>
              <a:rPr lang="en-GB" dirty="0"/>
              <a:t>When patients initially take levodopa, benefits are long-lasting (many hours and to some degree even weeks—the “long-duration” response) even though the drug has a relatively short half-life (60–90 min). With continued treatment, the duration of benefit following an individual dose becomes progressively shorter until benefits approach the half-life of the drug. This loss of benefit is known as the </a:t>
            </a:r>
            <a:r>
              <a:rPr lang="en-GB" b="1" dirty="0"/>
              <a:t>wearing-off</a:t>
            </a:r>
            <a:r>
              <a:rPr lang="en-GB" dirty="0"/>
              <a:t> effect.</a:t>
            </a:r>
          </a:p>
          <a:p>
            <a:pPr>
              <a:lnSpc>
                <a:spcPct val="90000"/>
              </a:lnSpc>
            </a:pPr>
            <a:r>
              <a:rPr lang="en-GB" dirty="0"/>
              <a:t> Some patients may also experience a rapid and unpredictable switch from the on to the off state known as the on-off phenomenon</a:t>
            </a:r>
            <a:endParaRPr lang="en-US" dirty="0"/>
          </a:p>
        </p:txBody>
      </p:sp>
      <p:pic>
        <p:nvPicPr>
          <p:cNvPr id="5" name="Content Placeholder 3">
            <a:extLst>
              <a:ext uri="{FF2B5EF4-FFF2-40B4-BE49-F238E27FC236}">
                <a16:creationId xmlns:a16="http://schemas.microsoft.com/office/drawing/2014/main" id="{40C27995-C112-A189-9C59-7280672B7E20}"/>
              </a:ext>
            </a:extLst>
          </p:cNvPr>
          <p:cNvPicPr>
            <a:picLocks noChangeAspect="1"/>
          </p:cNvPicPr>
          <p:nvPr/>
        </p:nvPicPr>
        <p:blipFill>
          <a:blip r:embed="rId2"/>
          <a:stretch>
            <a:fillRect/>
          </a:stretch>
        </p:blipFill>
        <p:spPr>
          <a:xfrm>
            <a:off x="4311076" y="3429000"/>
            <a:ext cx="7734602" cy="3389813"/>
          </a:xfrm>
          <a:prstGeom prst="rect">
            <a:avLst/>
          </a:prstGeom>
        </p:spPr>
      </p:pic>
    </p:spTree>
    <p:extLst>
      <p:ext uri="{BB962C8B-B14F-4D97-AF65-F5344CB8AC3E}">
        <p14:creationId xmlns:p14="http://schemas.microsoft.com/office/powerpoint/2010/main" val="780538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35F1-C3C1-91FF-1E88-FB0B42D019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6A5FB7-A867-7AE2-D9DB-7C6BF2069759}"/>
              </a:ext>
            </a:extLst>
          </p:cNvPr>
          <p:cNvSpPr>
            <a:spLocks noGrp="1"/>
          </p:cNvSpPr>
          <p:nvPr>
            <p:ph idx="1"/>
          </p:nvPr>
        </p:nvSpPr>
        <p:spPr>
          <a:xfrm>
            <a:off x="581192" y="776710"/>
            <a:ext cx="11029615" cy="6449051"/>
          </a:xfrm>
        </p:spPr>
        <p:txBody>
          <a:bodyPr>
            <a:normAutofit/>
          </a:bodyPr>
          <a:lstStyle/>
          <a:p>
            <a:r>
              <a:rPr lang="en-GB" sz="2400" dirty="0"/>
              <a:t>Behavioural complications can also be associated with levodopa treatment</a:t>
            </a:r>
          </a:p>
          <a:p>
            <a:r>
              <a:rPr lang="en-GB" sz="2400" dirty="0"/>
              <a:t>. A dopamine dysregulation syndrome has been described where patients have a craving for levodopa and take frequent and unnecessary doses of the drug in an addictive manner. </a:t>
            </a:r>
          </a:p>
          <a:p>
            <a:r>
              <a:rPr lang="en-GB" sz="2400" dirty="0"/>
              <a:t>PD patients taking high doses of levodopa can also develop purposeless, stereotyped </a:t>
            </a:r>
            <a:r>
              <a:rPr lang="en-GB" sz="2400" dirty="0" err="1"/>
              <a:t>behaviors</a:t>
            </a:r>
            <a:r>
              <a:rPr lang="en-GB" sz="2400" dirty="0"/>
              <a:t> such as the assembly and disassembly or collection and sorting of objects. This is known as </a:t>
            </a:r>
            <a:r>
              <a:rPr lang="en-GB" sz="2400" b="1" dirty="0" err="1"/>
              <a:t>punding</a:t>
            </a:r>
            <a:r>
              <a:rPr lang="en-GB" sz="2400" dirty="0"/>
              <a:t>, </a:t>
            </a:r>
          </a:p>
          <a:p>
            <a:r>
              <a:rPr lang="en-GB" sz="2400" dirty="0"/>
              <a:t> </a:t>
            </a:r>
            <a:r>
              <a:rPr lang="en-GB" sz="2400" dirty="0" err="1"/>
              <a:t>Hypersexuality</a:t>
            </a:r>
            <a:r>
              <a:rPr lang="en-GB" sz="2400" dirty="0"/>
              <a:t> and other impulse-control disorders .</a:t>
            </a:r>
            <a:endParaRPr lang="en-US" sz="2400" dirty="0"/>
          </a:p>
        </p:txBody>
      </p:sp>
    </p:spTree>
    <p:extLst>
      <p:ext uri="{BB962C8B-B14F-4D97-AF65-F5344CB8AC3E}">
        <p14:creationId xmlns:p14="http://schemas.microsoft.com/office/powerpoint/2010/main" val="3499382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37C0-89CE-685C-8F81-20BA1FBCC35E}"/>
              </a:ext>
            </a:extLst>
          </p:cNvPr>
          <p:cNvSpPr>
            <a:spLocks noGrp="1"/>
          </p:cNvSpPr>
          <p:nvPr>
            <p:ph type="title"/>
          </p:nvPr>
        </p:nvSpPr>
        <p:spPr/>
        <p:txBody>
          <a:bodyPr/>
          <a:lstStyle/>
          <a:p>
            <a:r>
              <a:rPr lang="en-GB" dirty="0"/>
              <a:t>Dopamine agonists </a:t>
            </a:r>
            <a:endParaRPr lang="en-US" dirty="0"/>
          </a:p>
        </p:txBody>
      </p:sp>
      <p:sp>
        <p:nvSpPr>
          <p:cNvPr id="3" name="Content Placeholder 2">
            <a:extLst>
              <a:ext uri="{FF2B5EF4-FFF2-40B4-BE49-F238E27FC236}">
                <a16:creationId xmlns:a16="http://schemas.microsoft.com/office/drawing/2014/main" id="{00A9AAA9-05F4-0783-D450-0274704D37E8}"/>
              </a:ext>
            </a:extLst>
          </p:cNvPr>
          <p:cNvSpPr>
            <a:spLocks noGrp="1"/>
          </p:cNvSpPr>
          <p:nvPr>
            <p:ph idx="1"/>
          </p:nvPr>
        </p:nvSpPr>
        <p:spPr>
          <a:xfrm>
            <a:off x="487045" y="1788787"/>
            <a:ext cx="11029615" cy="3624649"/>
          </a:xfrm>
        </p:spPr>
        <p:txBody>
          <a:bodyPr>
            <a:normAutofit/>
          </a:bodyPr>
          <a:lstStyle/>
          <a:p>
            <a:r>
              <a:rPr lang="en-GB" sz="2000" dirty="0"/>
              <a:t>Initial dopamine agonists were ergot derivatives (e.g., </a:t>
            </a:r>
            <a:r>
              <a:rPr lang="en-GB" sz="2000" b="1" dirty="0" err="1"/>
              <a:t>bromocriptine</a:t>
            </a:r>
            <a:r>
              <a:rPr lang="en-GB" sz="2000" dirty="0"/>
              <a:t>, </a:t>
            </a:r>
            <a:r>
              <a:rPr lang="en-GB" sz="2000" b="1" dirty="0" err="1"/>
              <a:t>pergolide</a:t>
            </a:r>
            <a:r>
              <a:rPr lang="en-GB" sz="2000" dirty="0"/>
              <a:t>) and were associated with potentially serious ergot-related side effects such as </a:t>
            </a:r>
            <a:r>
              <a:rPr lang="en-GB" sz="2000" b="1" dirty="0"/>
              <a:t>cardiac</a:t>
            </a:r>
            <a:r>
              <a:rPr lang="en-GB" sz="2000" dirty="0"/>
              <a:t> </a:t>
            </a:r>
            <a:r>
              <a:rPr lang="en-GB" sz="2000" b="1" dirty="0" err="1"/>
              <a:t>valvular</a:t>
            </a:r>
            <a:r>
              <a:rPr lang="en-GB" sz="2000" dirty="0"/>
              <a:t> damage and </a:t>
            </a:r>
            <a:r>
              <a:rPr lang="en-GB" sz="2000" b="1" dirty="0"/>
              <a:t>pulmonary</a:t>
            </a:r>
            <a:r>
              <a:rPr lang="en-GB" sz="2000" dirty="0"/>
              <a:t> </a:t>
            </a:r>
            <a:r>
              <a:rPr lang="en-GB" sz="2000" b="1" dirty="0"/>
              <a:t>fibrosis</a:t>
            </a:r>
            <a:r>
              <a:rPr lang="en-GB" sz="2000" dirty="0"/>
              <a:t>. </a:t>
            </a:r>
          </a:p>
          <a:p>
            <a:r>
              <a:rPr lang="en-GB" sz="2000" dirty="0"/>
              <a:t>They have largely been replaced by a second generation of non-ergot dopamine agonists (e.g., </a:t>
            </a:r>
            <a:r>
              <a:rPr lang="en-GB" sz="2000" b="1" dirty="0" err="1"/>
              <a:t>pramipexole</a:t>
            </a:r>
            <a:r>
              <a:rPr lang="en-GB" sz="2000" dirty="0"/>
              <a:t>, </a:t>
            </a:r>
            <a:r>
              <a:rPr lang="en-GB" sz="2000" b="1" dirty="0" err="1"/>
              <a:t>ropinirole</a:t>
            </a:r>
            <a:r>
              <a:rPr lang="en-GB" sz="2000" dirty="0"/>
              <a:t>, </a:t>
            </a:r>
            <a:r>
              <a:rPr lang="en-GB" sz="2000" b="1" dirty="0" err="1"/>
              <a:t>rotigotine</a:t>
            </a:r>
            <a:r>
              <a:rPr lang="en-GB" sz="2000" dirty="0"/>
              <a:t>). </a:t>
            </a:r>
          </a:p>
          <a:p>
            <a:r>
              <a:rPr lang="en-GB" sz="2000" dirty="0"/>
              <a:t>dopamine agonists do not have comparable efficacy to levodopa. They were initially introduced as adjuncts to levodopa to enhance motor function and reduce “off” time in fluctuating patients. </a:t>
            </a:r>
          </a:p>
          <a:p>
            <a:r>
              <a:rPr lang="en-GB" sz="2000" dirty="0"/>
              <a:t> dopamine agonists are less prone than levodopa to induce dyskinesia, as they are  long acting in comparison to levodopa. </a:t>
            </a:r>
            <a:endParaRPr lang="en-US" sz="2000" dirty="0"/>
          </a:p>
        </p:txBody>
      </p:sp>
      <p:pic>
        <p:nvPicPr>
          <p:cNvPr id="4" name="Picture 3">
            <a:extLst>
              <a:ext uri="{FF2B5EF4-FFF2-40B4-BE49-F238E27FC236}">
                <a16:creationId xmlns:a16="http://schemas.microsoft.com/office/drawing/2014/main" id="{BFA6534C-5740-4524-F29F-AF92D8232B89}"/>
              </a:ext>
            </a:extLst>
          </p:cNvPr>
          <p:cNvPicPr>
            <a:picLocks noChangeAspect="1"/>
          </p:cNvPicPr>
          <p:nvPr/>
        </p:nvPicPr>
        <p:blipFill>
          <a:blip r:embed="rId2"/>
          <a:stretch>
            <a:fillRect/>
          </a:stretch>
        </p:blipFill>
        <p:spPr>
          <a:xfrm>
            <a:off x="3571691" y="4995660"/>
            <a:ext cx="8620309" cy="1741715"/>
          </a:xfrm>
          <a:prstGeom prst="rect">
            <a:avLst/>
          </a:prstGeom>
        </p:spPr>
      </p:pic>
    </p:spTree>
    <p:extLst>
      <p:ext uri="{BB962C8B-B14F-4D97-AF65-F5344CB8AC3E}">
        <p14:creationId xmlns:p14="http://schemas.microsoft.com/office/powerpoint/2010/main" val="387406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A51D-FBB2-3CF0-CE41-56937E96BD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2AE86A-EE13-BD42-A6A2-F49B12893D79}"/>
              </a:ext>
            </a:extLst>
          </p:cNvPr>
          <p:cNvSpPr>
            <a:spLocks noGrp="1"/>
          </p:cNvSpPr>
          <p:nvPr>
            <p:ph idx="1"/>
          </p:nvPr>
        </p:nvSpPr>
        <p:spPr>
          <a:xfrm>
            <a:off x="581192" y="1218024"/>
            <a:ext cx="11029615" cy="5790022"/>
          </a:xfrm>
        </p:spPr>
        <p:txBody>
          <a:bodyPr>
            <a:noAutofit/>
          </a:bodyPr>
          <a:lstStyle/>
          <a:p>
            <a:r>
              <a:rPr lang="en-GB" sz="2000" dirty="0"/>
              <a:t>Both </a:t>
            </a:r>
            <a:r>
              <a:rPr lang="en-GB" sz="2000" b="1" dirty="0" err="1"/>
              <a:t>ropinirole</a:t>
            </a:r>
            <a:r>
              <a:rPr lang="en-GB" sz="2000" dirty="0"/>
              <a:t> and </a:t>
            </a:r>
            <a:r>
              <a:rPr lang="en-GB" sz="2000" b="1" dirty="0" err="1"/>
              <a:t>pramipexole</a:t>
            </a:r>
            <a:r>
              <a:rPr lang="en-GB" sz="2000" dirty="0"/>
              <a:t> are available as orally administered immediate (three times a day) and extended-release (once a day) formulations</a:t>
            </a:r>
          </a:p>
          <a:p>
            <a:r>
              <a:rPr lang="en-GB" sz="2000" dirty="0"/>
              <a:t>. </a:t>
            </a:r>
            <a:r>
              <a:rPr lang="en-GB" sz="2000" b="1" dirty="0" err="1"/>
              <a:t>Rotigotine</a:t>
            </a:r>
            <a:r>
              <a:rPr lang="en-GB" sz="2000" dirty="0"/>
              <a:t> is administered as a once-daily transdermal patch and may be useful in managing surgical patients who are not able to be treated with an oral therapy.</a:t>
            </a:r>
          </a:p>
          <a:p>
            <a:r>
              <a:rPr lang="en-GB" sz="2000" dirty="0"/>
              <a:t> </a:t>
            </a:r>
            <a:r>
              <a:rPr lang="en-GB" sz="2000" b="1" dirty="0" err="1"/>
              <a:t>Apomorphine</a:t>
            </a:r>
            <a:r>
              <a:rPr lang="en-GB" sz="2000" dirty="0"/>
              <a:t> must be administered </a:t>
            </a:r>
            <a:r>
              <a:rPr lang="en-GB" sz="2000" dirty="0" err="1"/>
              <a:t>parenterally</a:t>
            </a:r>
            <a:r>
              <a:rPr lang="en-GB" sz="2000" dirty="0"/>
              <a:t> as it is rapidly and extensively metabolized if taken orally. It has a short half-life and duration of activity (45 min). It can be administered by subcutaneous injection as a rescue agent for the treatment of severe “off” episodes but can also be administered by continuous subcutaneous infusion where it has been shown to reduce both “off” time and dyskinesia in advanced patients.</a:t>
            </a:r>
          </a:p>
        </p:txBody>
      </p:sp>
    </p:spTree>
    <p:extLst>
      <p:ext uri="{BB962C8B-B14F-4D97-AF65-F5344CB8AC3E}">
        <p14:creationId xmlns:p14="http://schemas.microsoft.com/office/powerpoint/2010/main" val="3917648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CF917-AAAF-FD0F-1D40-FC5FD71E96C6}"/>
              </a:ext>
            </a:extLst>
          </p:cNvPr>
          <p:cNvSpPr>
            <a:spLocks noGrp="1"/>
          </p:cNvSpPr>
          <p:nvPr>
            <p:ph type="title"/>
          </p:nvPr>
        </p:nvSpPr>
        <p:spPr/>
        <p:txBody>
          <a:bodyPr/>
          <a:lstStyle/>
          <a:p>
            <a:r>
              <a:rPr lang="en-GB" dirty="0"/>
              <a:t>Side effects </a:t>
            </a:r>
            <a:endParaRPr lang="en-US" dirty="0"/>
          </a:p>
        </p:txBody>
      </p:sp>
      <p:sp>
        <p:nvSpPr>
          <p:cNvPr id="3" name="Content Placeholder 2">
            <a:extLst>
              <a:ext uri="{FF2B5EF4-FFF2-40B4-BE49-F238E27FC236}">
                <a16:creationId xmlns:a16="http://schemas.microsoft.com/office/drawing/2014/main" id="{1182F4D3-F6B6-C9BB-EECB-2CED340ACA9C}"/>
              </a:ext>
            </a:extLst>
          </p:cNvPr>
          <p:cNvSpPr>
            <a:spLocks noGrp="1"/>
          </p:cNvSpPr>
          <p:nvPr>
            <p:ph idx="1"/>
          </p:nvPr>
        </p:nvSpPr>
        <p:spPr>
          <a:xfrm>
            <a:off x="581192" y="2288942"/>
            <a:ext cx="11029615" cy="3724680"/>
          </a:xfrm>
        </p:spPr>
        <p:txBody>
          <a:bodyPr>
            <a:normAutofit lnSpcReduction="10000"/>
          </a:bodyPr>
          <a:lstStyle/>
          <a:p>
            <a:pPr marL="0" indent="0">
              <a:buNone/>
            </a:pPr>
            <a:endParaRPr lang="en-GB" dirty="0"/>
          </a:p>
          <a:p>
            <a:r>
              <a:rPr lang="en-GB" sz="2000" dirty="0"/>
              <a:t>Side effects associated with chronic use include hallucinations, cognitive impairment, and leg </a:t>
            </a:r>
            <a:r>
              <a:rPr lang="en-GB" sz="2000" dirty="0" err="1"/>
              <a:t>edema</a:t>
            </a:r>
            <a:endParaRPr lang="en-GB" sz="2000" dirty="0"/>
          </a:p>
          <a:p>
            <a:r>
              <a:rPr lang="en-GB" sz="2000" dirty="0"/>
              <a:t>Sedation with sudden unintended episodes of falling asleep that can occur in dangerous situations, such as while driving a motor vehicle, have been reported. Patients should be informed about this potential problem and should not drive when tired. </a:t>
            </a:r>
          </a:p>
          <a:p>
            <a:r>
              <a:rPr lang="en-GB" sz="2000" dirty="0"/>
              <a:t>Dopamine agonists can also be associated with impulse-control disorders, including pathologic gambling, </a:t>
            </a:r>
            <a:r>
              <a:rPr lang="en-GB" sz="2000" dirty="0" err="1"/>
              <a:t>hypersexuality</a:t>
            </a:r>
            <a:r>
              <a:rPr lang="en-GB" sz="2000" dirty="0"/>
              <a:t>, and compulsive eating and shopping. </a:t>
            </a:r>
          </a:p>
          <a:p>
            <a:r>
              <a:rPr lang="en-GB" sz="2000" dirty="0"/>
              <a:t> Injections of </a:t>
            </a:r>
            <a:r>
              <a:rPr lang="en-GB" sz="2000" dirty="0" err="1"/>
              <a:t>apomorphine</a:t>
            </a:r>
            <a:r>
              <a:rPr lang="en-GB" sz="2000" dirty="0"/>
              <a:t> can be complicated by skin lesions at sites of administration, which can be minimized by proper cleaning and alternating the injection sites. </a:t>
            </a:r>
          </a:p>
          <a:p>
            <a:r>
              <a:rPr lang="en-GB" sz="2000" dirty="0"/>
              <a:t>The sublingual bilayer formulation of </a:t>
            </a:r>
            <a:r>
              <a:rPr lang="en-GB" sz="2000" dirty="0" err="1"/>
              <a:t>apomorphine</a:t>
            </a:r>
            <a:r>
              <a:rPr lang="en-GB" sz="2000" dirty="0"/>
              <a:t> can be associated with oropharyngeal side effects</a:t>
            </a:r>
            <a:endParaRPr lang="en-US" sz="2000" dirty="0"/>
          </a:p>
        </p:txBody>
      </p:sp>
    </p:spTree>
    <p:extLst>
      <p:ext uri="{BB962C8B-B14F-4D97-AF65-F5344CB8AC3E}">
        <p14:creationId xmlns:p14="http://schemas.microsoft.com/office/powerpoint/2010/main" val="3062064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9245F-1E15-F78E-11AC-FF587E1E5D46}"/>
              </a:ext>
            </a:extLst>
          </p:cNvPr>
          <p:cNvSpPr>
            <a:spLocks noGrp="1"/>
          </p:cNvSpPr>
          <p:nvPr>
            <p:ph type="title"/>
          </p:nvPr>
        </p:nvSpPr>
        <p:spPr/>
        <p:txBody>
          <a:bodyPr/>
          <a:lstStyle/>
          <a:p>
            <a:r>
              <a:rPr lang="en-GB" dirty="0"/>
              <a:t>Mao-b inhibitors </a:t>
            </a:r>
            <a:endParaRPr lang="en-US" dirty="0"/>
          </a:p>
        </p:txBody>
      </p:sp>
      <p:sp>
        <p:nvSpPr>
          <p:cNvPr id="3" name="Content Placeholder 2">
            <a:extLst>
              <a:ext uri="{FF2B5EF4-FFF2-40B4-BE49-F238E27FC236}">
                <a16:creationId xmlns:a16="http://schemas.microsoft.com/office/drawing/2014/main" id="{86232748-D886-9E00-5F55-3CE7039468EF}"/>
              </a:ext>
            </a:extLst>
          </p:cNvPr>
          <p:cNvSpPr>
            <a:spLocks noGrp="1"/>
          </p:cNvSpPr>
          <p:nvPr>
            <p:ph idx="1"/>
          </p:nvPr>
        </p:nvSpPr>
        <p:spPr>
          <a:xfrm>
            <a:off x="581192" y="305977"/>
            <a:ext cx="11029615" cy="7549389"/>
          </a:xfrm>
        </p:spPr>
        <p:txBody>
          <a:bodyPr>
            <a:normAutofit/>
          </a:bodyPr>
          <a:lstStyle/>
          <a:p>
            <a:r>
              <a:rPr lang="en-GB" sz="2400" dirty="0"/>
              <a:t>Inhibitors of monoamine oxidase type B (MAO-B) block central dopamine MAO-B-oxidative metabolism and thereby increase synaptic concentrations of the neurotransmitter.</a:t>
            </a:r>
          </a:p>
          <a:p>
            <a:r>
              <a:rPr lang="en-GB" sz="2400" dirty="0"/>
              <a:t> </a:t>
            </a:r>
            <a:r>
              <a:rPr lang="en-GB" sz="2400" b="1" dirty="0" err="1"/>
              <a:t>Selegiline</a:t>
            </a:r>
            <a:r>
              <a:rPr lang="en-GB" sz="2400" dirty="0"/>
              <a:t> and </a:t>
            </a:r>
            <a:r>
              <a:rPr lang="en-GB" sz="2400" b="1" dirty="0" err="1"/>
              <a:t>rasagiline</a:t>
            </a:r>
            <a:r>
              <a:rPr lang="en-GB" sz="2400" dirty="0"/>
              <a:t> are relatively selective suicide inhibitors of the MAO-B isoform of the enzyme. Clinically, these agents provide </a:t>
            </a:r>
            <a:r>
              <a:rPr lang="en-GB" sz="2400" dirty="0" err="1"/>
              <a:t>antiparkinsonian</a:t>
            </a:r>
            <a:r>
              <a:rPr lang="en-GB" sz="2400" dirty="0"/>
              <a:t> benefits when used as monotherapy in early disease stages and reduced “off” time when used as an adjunct to levodopa in patients with motor fluctuations. </a:t>
            </a:r>
          </a:p>
          <a:p>
            <a:r>
              <a:rPr lang="en-GB" sz="2400" dirty="0"/>
              <a:t>MAO-B inhibitors are generally safe and well tolerated. </a:t>
            </a:r>
          </a:p>
        </p:txBody>
      </p:sp>
    </p:spTree>
    <p:extLst>
      <p:ext uri="{BB962C8B-B14F-4D97-AF65-F5344CB8AC3E}">
        <p14:creationId xmlns:p14="http://schemas.microsoft.com/office/powerpoint/2010/main" val="2245197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A9CF1-153E-64FF-D7C4-4D0E86A48DE8}"/>
              </a:ext>
            </a:extLst>
          </p:cNvPr>
          <p:cNvSpPr>
            <a:spLocks noGrp="1"/>
          </p:cNvSpPr>
          <p:nvPr>
            <p:ph type="title"/>
          </p:nvPr>
        </p:nvSpPr>
        <p:spPr>
          <a:xfrm>
            <a:off x="581192" y="702156"/>
            <a:ext cx="11029616" cy="1013800"/>
          </a:xfrm>
        </p:spPr>
        <p:txBody>
          <a:bodyPr/>
          <a:lstStyle/>
          <a:p>
            <a:endParaRPr lang="en-US">
              <a:solidFill>
                <a:srgbClr val="FFFFFF"/>
              </a:solidFill>
            </a:endParaRPr>
          </a:p>
        </p:txBody>
      </p:sp>
      <p:sp useBgFill="1">
        <p:nvSpPr>
          <p:cNvPr id="9" name="Rectangle 8">
            <a:extLst>
              <a:ext uri="{FF2B5EF4-FFF2-40B4-BE49-F238E27FC236}">
                <a16:creationId xmlns:a16="http://schemas.microsoft.com/office/drawing/2014/main" id="{9E661D03-4DD4-45E7-A047-ED722E826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C0B65E4-D88C-40DE-583B-3C4E71AF9F28}"/>
              </a:ext>
            </a:extLst>
          </p:cNvPr>
          <p:cNvPicPr>
            <a:picLocks noChangeAspect="1"/>
          </p:cNvPicPr>
          <p:nvPr/>
        </p:nvPicPr>
        <p:blipFill>
          <a:blip r:embed="rId2"/>
          <a:stretch>
            <a:fillRect/>
          </a:stretch>
        </p:blipFill>
        <p:spPr>
          <a:xfrm>
            <a:off x="657225" y="2591454"/>
            <a:ext cx="4962525" cy="3188422"/>
          </a:xfrm>
          <a:prstGeom prst="rect">
            <a:avLst/>
          </a:prstGeom>
        </p:spPr>
      </p:pic>
      <p:sp>
        <p:nvSpPr>
          <p:cNvPr id="3" name="Content Placeholder 2">
            <a:extLst>
              <a:ext uri="{FF2B5EF4-FFF2-40B4-BE49-F238E27FC236}">
                <a16:creationId xmlns:a16="http://schemas.microsoft.com/office/drawing/2014/main" id="{60CD3153-3AE6-B6AB-5ADF-641B916AC5C5}"/>
              </a:ext>
            </a:extLst>
          </p:cNvPr>
          <p:cNvSpPr>
            <a:spLocks noGrp="1"/>
          </p:cNvSpPr>
          <p:nvPr>
            <p:ph idx="1"/>
          </p:nvPr>
        </p:nvSpPr>
        <p:spPr>
          <a:xfrm>
            <a:off x="6335805" y="2180496"/>
            <a:ext cx="5275001" cy="4045683"/>
          </a:xfrm>
        </p:spPr>
        <p:txBody>
          <a:bodyPr>
            <a:normAutofit/>
          </a:bodyPr>
          <a:lstStyle/>
          <a:p>
            <a:r>
              <a:rPr lang="en-GB" sz="2000" dirty="0"/>
              <a:t>Inhibition of the MAO-A isoform prevents metabolism of </a:t>
            </a:r>
            <a:r>
              <a:rPr lang="en-GB" sz="2000" dirty="0" err="1"/>
              <a:t>tyramine</a:t>
            </a:r>
            <a:r>
              <a:rPr lang="en-GB" sz="2000" dirty="0"/>
              <a:t> in the gut, leading to a potentially fatal hypertensive reaction known as a “</a:t>
            </a:r>
            <a:r>
              <a:rPr lang="en-GB" sz="2000" b="1" u="sng" dirty="0"/>
              <a:t>cheese effect</a:t>
            </a:r>
            <a:r>
              <a:rPr lang="en-GB" sz="2000" dirty="0"/>
              <a:t>” because it can be precipitated by foods rich in </a:t>
            </a:r>
            <a:r>
              <a:rPr lang="en-GB" sz="2000" dirty="0" err="1"/>
              <a:t>tyramine</a:t>
            </a:r>
            <a:r>
              <a:rPr lang="en-GB" sz="2000" dirty="0"/>
              <a:t> such as some cheeses, aged meats, and red wine. </a:t>
            </a:r>
          </a:p>
          <a:p>
            <a:r>
              <a:rPr lang="en-GB" sz="2000" b="1" dirty="0"/>
              <a:t>Safinamide</a:t>
            </a:r>
            <a:r>
              <a:rPr lang="en-GB" sz="2000" dirty="0"/>
              <a:t> is a reversible and selective MAO-B inhibitor that has been approved as an adjunct to levodopa for treating advanced PD patients with motor fluctuations. </a:t>
            </a:r>
            <a:endParaRPr lang="en-US" sz="2000" dirty="0"/>
          </a:p>
        </p:txBody>
      </p:sp>
    </p:spTree>
    <p:extLst>
      <p:ext uri="{BB962C8B-B14F-4D97-AF65-F5344CB8AC3E}">
        <p14:creationId xmlns:p14="http://schemas.microsoft.com/office/powerpoint/2010/main" val="3875460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4F56EE9B-57A8-EB38-5FF6-CD4E28242EF0}"/>
              </a:ext>
            </a:extLst>
          </p:cNvPr>
          <p:cNvPicPr>
            <a:picLocks noChangeAspect="1"/>
          </p:cNvPicPr>
          <p:nvPr/>
        </p:nvPicPr>
        <p:blipFill>
          <a:blip r:embed="rId2"/>
          <a:stretch>
            <a:fillRect/>
          </a:stretch>
        </p:blipFill>
        <p:spPr>
          <a:xfrm>
            <a:off x="720636" y="2023229"/>
            <a:ext cx="5476375" cy="3012006"/>
          </a:xfrm>
          <a:prstGeom prst="rect">
            <a:avLst/>
          </a:prstGeom>
        </p:spPr>
      </p:pic>
      <p:sp>
        <p:nvSpPr>
          <p:cNvPr id="22" name="Rectangle 21">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238FBBC-915D-6663-07A7-BDB13F9D00A2}"/>
              </a:ext>
            </a:extLst>
          </p:cNvPr>
          <p:cNvSpPr>
            <a:spLocks noGrp="1"/>
          </p:cNvSpPr>
          <p:nvPr>
            <p:ph type="title"/>
          </p:nvPr>
        </p:nvSpPr>
        <p:spPr>
          <a:xfrm>
            <a:off x="6873606" y="548640"/>
            <a:ext cx="4597758" cy="781182"/>
          </a:xfrm>
        </p:spPr>
        <p:txBody>
          <a:bodyPr/>
          <a:lstStyle/>
          <a:p>
            <a:r>
              <a:rPr lang="en-GB">
                <a:solidFill>
                  <a:schemeClr val="tx1"/>
                </a:solidFill>
              </a:rPr>
              <a:t>Comt inhibitors </a:t>
            </a:r>
            <a:endParaRPr lang="en-US">
              <a:solidFill>
                <a:schemeClr val="tx1"/>
              </a:solidFill>
            </a:endParaRPr>
          </a:p>
        </p:txBody>
      </p:sp>
      <p:sp>
        <p:nvSpPr>
          <p:cNvPr id="3" name="Content Placeholder 2">
            <a:extLst>
              <a:ext uri="{FF2B5EF4-FFF2-40B4-BE49-F238E27FC236}">
                <a16:creationId xmlns:a16="http://schemas.microsoft.com/office/drawing/2014/main" id="{BB1D3F2F-63A1-5739-CC15-D9877AC59FD1}"/>
              </a:ext>
            </a:extLst>
          </p:cNvPr>
          <p:cNvSpPr>
            <a:spLocks noGrp="1"/>
          </p:cNvSpPr>
          <p:nvPr>
            <p:ph idx="1"/>
          </p:nvPr>
        </p:nvSpPr>
        <p:spPr>
          <a:xfrm>
            <a:off x="6873606" y="1421262"/>
            <a:ext cx="4597758" cy="4712839"/>
          </a:xfrm>
        </p:spPr>
        <p:txBody>
          <a:bodyPr>
            <a:noAutofit/>
          </a:bodyPr>
          <a:lstStyle/>
          <a:p>
            <a:pPr>
              <a:lnSpc>
                <a:spcPct val="90000"/>
              </a:lnSpc>
            </a:pPr>
            <a:r>
              <a:rPr lang="en-GB" sz="2000" dirty="0">
                <a:solidFill>
                  <a:schemeClr val="tx1"/>
                </a:solidFill>
              </a:rPr>
              <a:t>Combining levodopa with a COMT inhibitor reduces “off” time and prolongs “on” time in fluctuating patients while enhancing motor scores. </a:t>
            </a:r>
          </a:p>
          <a:p>
            <a:pPr>
              <a:lnSpc>
                <a:spcPct val="90000"/>
              </a:lnSpc>
            </a:pPr>
            <a:r>
              <a:rPr lang="en-GB" sz="2000" dirty="0">
                <a:solidFill>
                  <a:schemeClr val="tx1"/>
                </a:solidFill>
              </a:rPr>
              <a:t> </a:t>
            </a:r>
            <a:r>
              <a:rPr lang="en-GB" sz="2000" dirty="0" err="1">
                <a:solidFill>
                  <a:schemeClr val="tx1"/>
                </a:solidFill>
              </a:rPr>
              <a:t>tolcapone</a:t>
            </a:r>
            <a:r>
              <a:rPr lang="en-GB" sz="2000" dirty="0">
                <a:solidFill>
                  <a:schemeClr val="tx1"/>
                </a:solidFill>
              </a:rPr>
              <a:t> is administered three times daily, while </a:t>
            </a:r>
            <a:r>
              <a:rPr lang="en-GB" sz="2000" dirty="0" err="1">
                <a:solidFill>
                  <a:schemeClr val="tx1"/>
                </a:solidFill>
              </a:rPr>
              <a:t>entacapone</a:t>
            </a:r>
            <a:r>
              <a:rPr lang="en-GB" sz="2000" dirty="0">
                <a:solidFill>
                  <a:schemeClr val="tx1"/>
                </a:solidFill>
              </a:rPr>
              <a:t> is administered in combination with each dose of levodopa</a:t>
            </a:r>
          </a:p>
          <a:p>
            <a:pPr>
              <a:lnSpc>
                <a:spcPct val="90000"/>
              </a:lnSpc>
            </a:pPr>
            <a:r>
              <a:rPr lang="en-GB" sz="2000" dirty="0">
                <a:solidFill>
                  <a:schemeClr val="tx1"/>
                </a:solidFill>
              </a:rPr>
              <a:t>. </a:t>
            </a:r>
            <a:r>
              <a:rPr lang="en-GB" sz="2000" dirty="0" err="1">
                <a:solidFill>
                  <a:schemeClr val="tx1"/>
                </a:solidFill>
              </a:rPr>
              <a:t>Opicapone</a:t>
            </a:r>
            <a:r>
              <a:rPr lang="en-GB" sz="2000" dirty="0">
                <a:solidFill>
                  <a:schemeClr val="tx1"/>
                </a:solidFill>
              </a:rPr>
              <a:t>, a long-acting COMT inhibitor that only requires once-daily administration, has more recently been approved </a:t>
            </a:r>
          </a:p>
          <a:p>
            <a:pPr>
              <a:lnSpc>
                <a:spcPct val="90000"/>
              </a:lnSpc>
            </a:pPr>
            <a:r>
              <a:rPr lang="en-GB" sz="2000" dirty="0">
                <a:solidFill>
                  <a:schemeClr val="tx1"/>
                </a:solidFill>
              </a:rPr>
              <a:t> . A combination tablet of levodopa, </a:t>
            </a:r>
            <a:r>
              <a:rPr lang="en-GB" sz="2000" dirty="0" err="1">
                <a:solidFill>
                  <a:schemeClr val="tx1"/>
                </a:solidFill>
              </a:rPr>
              <a:t>carbidopa</a:t>
            </a:r>
            <a:r>
              <a:rPr lang="en-GB" sz="2000" dirty="0">
                <a:solidFill>
                  <a:schemeClr val="tx1"/>
                </a:solidFill>
              </a:rPr>
              <a:t>, and </a:t>
            </a:r>
            <a:r>
              <a:rPr lang="en-GB" sz="2000" dirty="0" err="1">
                <a:solidFill>
                  <a:schemeClr val="tx1"/>
                </a:solidFill>
              </a:rPr>
              <a:t>entacapone</a:t>
            </a:r>
            <a:r>
              <a:rPr lang="en-GB" sz="2000" dirty="0">
                <a:solidFill>
                  <a:schemeClr val="tx1"/>
                </a:solidFill>
              </a:rPr>
              <a:t> (</a:t>
            </a:r>
            <a:r>
              <a:rPr lang="en-GB" sz="2000" dirty="0" err="1">
                <a:solidFill>
                  <a:schemeClr val="tx1"/>
                </a:solidFill>
              </a:rPr>
              <a:t>Stalevo</a:t>
            </a:r>
            <a:r>
              <a:rPr lang="en-GB" sz="2000" dirty="0">
                <a:solidFill>
                  <a:schemeClr val="tx1"/>
                </a:solidFill>
              </a:rPr>
              <a:t>) is also available</a:t>
            </a:r>
            <a:endParaRPr lang="en-US" sz="2000" dirty="0">
              <a:solidFill>
                <a:schemeClr val="tx1"/>
              </a:solidFill>
            </a:endParaRPr>
          </a:p>
        </p:txBody>
      </p:sp>
    </p:spTree>
    <p:extLst>
      <p:ext uri="{BB962C8B-B14F-4D97-AF65-F5344CB8AC3E}">
        <p14:creationId xmlns:p14="http://schemas.microsoft.com/office/powerpoint/2010/main" val="116043991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b="1" dirty="0" err="1">
                <a:latin typeface="ADLaM Display" panose="02010000000000000000" pitchFamily="2" charset="0"/>
                <a:ea typeface="ADLaM Display" panose="02010000000000000000" pitchFamily="2" charset="0"/>
                <a:cs typeface="ADLaM Display" panose="02010000000000000000" pitchFamily="2" charset="0"/>
              </a:rPr>
              <a:t>Etiopathogenesis</a:t>
            </a:r>
            <a:r>
              <a:rPr dirty="0"/>
              <a:t> – Overview</a:t>
            </a:r>
          </a:p>
        </p:txBody>
      </p:sp>
      <p:sp>
        <p:nvSpPr>
          <p:cNvPr id="3" name="Content Placeholder 2"/>
          <p:cNvSpPr>
            <a:spLocks noGrp="1"/>
          </p:cNvSpPr>
          <p:nvPr>
            <p:ph idx="1"/>
          </p:nvPr>
        </p:nvSpPr>
        <p:spPr/>
        <p:txBody>
          <a:bodyPr>
            <a:normAutofit/>
          </a:bodyPr>
          <a:lstStyle/>
          <a:p>
            <a:pPr marL="0" indent="0">
              <a:buNone/>
            </a:pPr>
            <a:r>
              <a:rPr lang="en-GB" sz="2400" dirty="0"/>
              <a:t>Most PD cases occur sporadically and are of unknown cause .</a:t>
            </a:r>
          </a:p>
          <a:p>
            <a:pPr marL="0" indent="0">
              <a:buNone/>
            </a:pPr>
            <a:r>
              <a:rPr lang="en-GB" sz="2400" dirty="0"/>
              <a:t>Gene mutations are the only known cause of </a:t>
            </a:r>
            <a:r>
              <a:rPr lang="en-GB" sz="2400" dirty="0" err="1"/>
              <a:t>pd</a:t>
            </a:r>
            <a:r>
              <a:rPr lang="en-GB" sz="2400" dirty="0"/>
              <a:t> and can be seen even in sporadic cases.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B27A2-1FD8-8403-8B88-29ED2251044E}"/>
              </a:ext>
            </a:extLst>
          </p:cNvPr>
          <p:cNvSpPr>
            <a:spLocks noGrp="1"/>
          </p:cNvSpPr>
          <p:nvPr>
            <p:ph type="title"/>
          </p:nvPr>
        </p:nvSpPr>
        <p:spPr/>
        <p:txBody>
          <a:bodyPr/>
          <a:lstStyle/>
          <a:p>
            <a:r>
              <a:rPr lang="en-GB" dirty="0"/>
              <a:t>Neuroprotection </a:t>
            </a:r>
            <a:endParaRPr lang="en-US" dirty="0"/>
          </a:p>
        </p:txBody>
      </p:sp>
      <p:sp>
        <p:nvSpPr>
          <p:cNvPr id="3" name="Content Placeholder 2">
            <a:extLst>
              <a:ext uri="{FF2B5EF4-FFF2-40B4-BE49-F238E27FC236}">
                <a16:creationId xmlns:a16="http://schemas.microsoft.com/office/drawing/2014/main" id="{49F81011-CA6B-3318-C5A9-1ED8C9F716DD}"/>
              </a:ext>
            </a:extLst>
          </p:cNvPr>
          <p:cNvSpPr>
            <a:spLocks noGrp="1"/>
          </p:cNvSpPr>
          <p:nvPr>
            <p:ph idx="1"/>
          </p:nvPr>
        </p:nvSpPr>
        <p:spPr>
          <a:xfrm>
            <a:off x="581192" y="1715956"/>
            <a:ext cx="11029615" cy="4142843"/>
          </a:xfrm>
        </p:spPr>
        <p:txBody>
          <a:bodyPr>
            <a:normAutofit/>
          </a:bodyPr>
          <a:lstStyle/>
          <a:p>
            <a:pPr marL="0" indent="0">
              <a:buNone/>
            </a:pPr>
            <a:endParaRPr lang="en-GB" dirty="0"/>
          </a:p>
          <a:p>
            <a:r>
              <a:rPr lang="en-US" sz="2400" dirty="0"/>
              <a:t>A </a:t>
            </a:r>
            <a:r>
              <a:rPr lang="en-US" sz="2400" dirty="0" err="1"/>
              <a:t>neuroprotective</a:t>
            </a:r>
            <a:r>
              <a:rPr lang="en-US" sz="2400" dirty="0"/>
              <a:t> or </a:t>
            </a:r>
            <a:r>
              <a:rPr lang="en-US" sz="2400" b="1" dirty="0"/>
              <a:t>disease-modifying</a:t>
            </a:r>
            <a:r>
              <a:rPr lang="en-US" sz="2400" dirty="0"/>
              <a:t> therapy that slows or stops disease progression remains the major unmet therapeutic need. Some trials have shown positive results (e.g., </a:t>
            </a:r>
            <a:r>
              <a:rPr lang="en-US" sz="2400" dirty="0" err="1"/>
              <a:t>selegiline</a:t>
            </a:r>
            <a:r>
              <a:rPr lang="en-US" sz="2400" dirty="0"/>
              <a:t>, </a:t>
            </a:r>
            <a:r>
              <a:rPr lang="en-US" sz="2400" dirty="0" err="1"/>
              <a:t>rasagiline</a:t>
            </a:r>
            <a:r>
              <a:rPr lang="en-US" sz="2400" dirty="0"/>
              <a:t>, </a:t>
            </a:r>
            <a:r>
              <a:rPr lang="en-US" sz="2400" dirty="0" err="1"/>
              <a:t>pramipexole</a:t>
            </a:r>
            <a:r>
              <a:rPr lang="en-US" sz="2400" dirty="0"/>
              <a:t>, </a:t>
            </a:r>
            <a:r>
              <a:rPr lang="en-US" sz="2400" dirty="0" err="1"/>
              <a:t>ropinirole</a:t>
            </a:r>
            <a:r>
              <a:rPr lang="en-US" sz="2400" dirty="0"/>
              <a:t>) consistent with a disease-modifying effect. </a:t>
            </a:r>
            <a:endParaRPr lang="en-GB" sz="2400" dirty="0"/>
          </a:p>
          <a:p>
            <a:r>
              <a:rPr lang="en-US" sz="2400" dirty="0"/>
              <a:t>These agents block the oxidative conversion of MPTP to the </a:t>
            </a:r>
            <a:r>
              <a:rPr lang="en-US" sz="2400" dirty="0" err="1"/>
              <a:t>pyridinium</a:t>
            </a:r>
            <a:r>
              <a:rPr lang="en-US" sz="2400" dirty="0"/>
              <a:t> ion MPP+ that is taken up by and selectively damages dopamine neurons.</a:t>
            </a:r>
            <a:endParaRPr lang="en-GB" sz="2400" dirty="0"/>
          </a:p>
          <a:p>
            <a:r>
              <a:rPr lang="en-US" sz="2400" dirty="0"/>
              <a:t> MAO-B inhibitors also have the potential to block the oxidative metabolism of dopamine and prevent oxidative stress.</a:t>
            </a:r>
            <a:r>
              <a:rPr lang="en-GB" sz="2400" dirty="0"/>
              <a:t>.</a:t>
            </a:r>
          </a:p>
          <a:p>
            <a:endParaRPr lang="en-US" dirty="0"/>
          </a:p>
        </p:txBody>
      </p:sp>
    </p:spTree>
    <p:extLst>
      <p:ext uri="{BB962C8B-B14F-4D97-AF65-F5344CB8AC3E}">
        <p14:creationId xmlns:p14="http://schemas.microsoft.com/office/powerpoint/2010/main" val="1315634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B7EDB-1D4B-C1E2-0C73-63079050EC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6A8E90-7B0B-2B51-B2FD-7C9C31D3B7B6}"/>
              </a:ext>
            </a:extLst>
          </p:cNvPr>
          <p:cNvSpPr>
            <a:spLocks noGrp="1"/>
          </p:cNvSpPr>
          <p:nvPr>
            <p:ph idx="1"/>
          </p:nvPr>
        </p:nvSpPr>
        <p:spPr/>
        <p:txBody>
          <a:bodyPr>
            <a:normAutofit/>
          </a:bodyPr>
          <a:lstStyle/>
          <a:p>
            <a:r>
              <a:rPr lang="en-US" sz="2400" dirty="0" err="1"/>
              <a:t>Neuroprotective</a:t>
            </a:r>
            <a:r>
              <a:rPr lang="en-US" sz="2400" dirty="0"/>
              <a:t> therapies that prevent the formation or accumulation of toxic </a:t>
            </a:r>
            <a:r>
              <a:rPr lang="el-GR" sz="2400" dirty="0"/>
              <a:t>α-</a:t>
            </a:r>
            <a:r>
              <a:rPr lang="en-US" sz="2400" dirty="0" err="1"/>
              <a:t>synuclein</a:t>
            </a:r>
            <a:r>
              <a:rPr lang="en-US" sz="2400" dirty="0"/>
              <a:t> species, inhibit LRRK2, or enhance </a:t>
            </a:r>
            <a:r>
              <a:rPr lang="en-US" sz="2400" dirty="0" err="1"/>
              <a:t>GCase</a:t>
            </a:r>
            <a:r>
              <a:rPr lang="en-US" sz="2400" dirty="0"/>
              <a:t> are currently being studied.</a:t>
            </a:r>
            <a:endParaRPr lang="en-GB" sz="2400" dirty="0"/>
          </a:p>
          <a:p>
            <a:r>
              <a:rPr lang="en-US" sz="2400" dirty="0"/>
              <a:t> GLP-1 agonists, developed for use in diabetes, have also shown some promise based on </a:t>
            </a:r>
            <a:r>
              <a:rPr lang="en-US" sz="2400" dirty="0" err="1"/>
              <a:t>antiinflammatory</a:t>
            </a:r>
            <a:r>
              <a:rPr lang="en-US" sz="2400" dirty="0"/>
              <a:t> and pro-mitochondrial actions</a:t>
            </a:r>
          </a:p>
        </p:txBody>
      </p:sp>
    </p:spTree>
    <p:extLst>
      <p:ext uri="{BB962C8B-B14F-4D97-AF65-F5344CB8AC3E}">
        <p14:creationId xmlns:p14="http://schemas.microsoft.com/office/powerpoint/2010/main" val="3711565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F700A98-FA1D-D013-DAB9-2440904EC484}"/>
              </a:ext>
            </a:extLst>
          </p:cNvPr>
          <p:cNvSpPr>
            <a:spLocks noGrp="1"/>
          </p:cNvSpPr>
          <p:nvPr>
            <p:ph type="title"/>
          </p:nvPr>
        </p:nvSpPr>
        <p:spPr>
          <a:xfrm>
            <a:off x="762121" y="382471"/>
            <a:ext cx="4968489" cy="864973"/>
          </a:xfrm>
        </p:spPr>
        <p:txBody>
          <a:bodyPr/>
          <a:lstStyle/>
          <a:p>
            <a:r>
              <a:rPr lang="en-GB">
                <a:solidFill>
                  <a:srgbClr val="FFFFFF"/>
                </a:solidFill>
              </a:rPr>
              <a:t>Surgical treatment </a:t>
            </a:r>
            <a:endParaRPr lang="en-US">
              <a:solidFill>
                <a:srgbClr val="FFFFFF"/>
              </a:solidFill>
            </a:endParaRPr>
          </a:p>
        </p:txBody>
      </p:sp>
      <p:sp>
        <p:nvSpPr>
          <p:cNvPr id="26" name="Rectangle 25">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6D48683A-DF29-E82F-6672-8995DD10A098}"/>
              </a:ext>
            </a:extLst>
          </p:cNvPr>
          <p:cNvSpPr>
            <a:spLocks noGrp="1"/>
          </p:cNvSpPr>
          <p:nvPr>
            <p:ph idx="1"/>
          </p:nvPr>
        </p:nvSpPr>
        <p:spPr>
          <a:xfrm>
            <a:off x="783387" y="1382780"/>
            <a:ext cx="4947221" cy="4521666"/>
          </a:xfrm>
        </p:spPr>
        <p:txBody>
          <a:bodyPr>
            <a:normAutofit fontScale="25000" lnSpcReduction="20000"/>
          </a:bodyPr>
          <a:lstStyle/>
          <a:p>
            <a:pPr>
              <a:lnSpc>
                <a:spcPct val="90000"/>
              </a:lnSpc>
            </a:pPr>
            <a:r>
              <a:rPr lang="en-GB" sz="8000" dirty="0">
                <a:solidFill>
                  <a:srgbClr val="FFFFFF"/>
                </a:solidFill>
              </a:rPr>
              <a:t>Deep brain stimulation (DBS). Here, an electrode is placed into the target area and connected to a stimulator inserted subcutaneously over the chest wall. </a:t>
            </a:r>
          </a:p>
          <a:p>
            <a:pPr>
              <a:lnSpc>
                <a:spcPct val="90000"/>
              </a:lnSpc>
            </a:pPr>
            <a:r>
              <a:rPr lang="en-GB" sz="8000" dirty="0">
                <a:solidFill>
                  <a:srgbClr val="FFFFFF"/>
                </a:solidFill>
              </a:rPr>
              <a:t>DBS simulates the effects of a lesion without needing to make a brain lesion. </a:t>
            </a:r>
          </a:p>
          <a:p>
            <a:pPr>
              <a:lnSpc>
                <a:spcPct val="90000"/>
              </a:lnSpc>
            </a:pPr>
            <a:r>
              <a:rPr lang="en-GB" sz="8000" dirty="0">
                <a:solidFill>
                  <a:srgbClr val="FFFFFF"/>
                </a:solidFill>
              </a:rPr>
              <a:t>Act by disrupting the abnormal neurophysiological signals that are associated with PD and motor complications. </a:t>
            </a:r>
          </a:p>
          <a:p>
            <a:pPr>
              <a:lnSpc>
                <a:spcPct val="90000"/>
              </a:lnSpc>
            </a:pPr>
            <a:r>
              <a:rPr lang="en-GB" sz="8000" dirty="0">
                <a:solidFill>
                  <a:srgbClr val="FFFFFF"/>
                </a:solidFill>
              </a:rPr>
              <a:t>The stimulation variables can be adjusted with respect to electrode configuration, voltage, frequency, and pulse duration in order to maximize benefit and minimize adverse side effects. The procedure does not require making a lesion in the brain and is thus suitable for performing bilateral procedures with relative safety. </a:t>
            </a:r>
          </a:p>
          <a:p>
            <a:pPr>
              <a:lnSpc>
                <a:spcPct val="90000"/>
              </a:lnSpc>
            </a:pPr>
            <a:endParaRPr lang="en-US" sz="1500" dirty="0">
              <a:solidFill>
                <a:srgbClr val="FFFFFF"/>
              </a:solidFill>
            </a:endParaRPr>
          </a:p>
        </p:txBody>
      </p:sp>
      <p:pic>
        <p:nvPicPr>
          <p:cNvPr id="4" name="Picture 3">
            <a:extLst>
              <a:ext uri="{FF2B5EF4-FFF2-40B4-BE49-F238E27FC236}">
                <a16:creationId xmlns:a16="http://schemas.microsoft.com/office/drawing/2014/main" id="{B8247A89-5220-A227-31EC-EAA183A6CC2E}"/>
              </a:ext>
            </a:extLst>
          </p:cNvPr>
          <p:cNvPicPr>
            <a:picLocks noChangeAspect="1"/>
          </p:cNvPicPr>
          <p:nvPr/>
        </p:nvPicPr>
        <p:blipFill>
          <a:blip r:embed="rId2"/>
          <a:stretch>
            <a:fillRect/>
          </a:stretch>
        </p:blipFill>
        <p:spPr>
          <a:xfrm>
            <a:off x="6468084" y="1458752"/>
            <a:ext cx="4952475" cy="3949598"/>
          </a:xfrm>
          <a:prstGeom prst="rect">
            <a:avLst/>
          </a:prstGeom>
        </p:spPr>
      </p:pic>
    </p:spTree>
    <p:extLst>
      <p:ext uri="{BB962C8B-B14F-4D97-AF65-F5344CB8AC3E}">
        <p14:creationId xmlns:p14="http://schemas.microsoft.com/office/powerpoint/2010/main" val="340520872"/>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5E64-E7EF-31F9-F025-89A0F6D803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5A16AB-97DB-B6CF-6CF4-43C0C667B2F3}"/>
              </a:ext>
            </a:extLst>
          </p:cNvPr>
          <p:cNvSpPr>
            <a:spLocks noGrp="1"/>
          </p:cNvSpPr>
          <p:nvPr>
            <p:ph idx="1"/>
          </p:nvPr>
        </p:nvSpPr>
        <p:spPr/>
        <p:txBody>
          <a:bodyPr>
            <a:normAutofit/>
          </a:bodyPr>
          <a:lstStyle/>
          <a:p>
            <a:r>
              <a:rPr lang="en-GB" sz="2400" dirty="0"/>
              <a:t>DBS for PD is primarily used to target the STN or the </a:t>
            </a:r>
            <a:r>
              <a:rPr lang="en-GB" sz="2400" dirty="0" err="1"/>
              <a:t>Gpi</a:t>
            </a:r>
            <a:r>
              <a:rPr lang="en-GB" sz="2400" dirty="0"/>
              <a:t>. It provides </a:t>
            </a:r>
            <a:r>
              <a:rPr lang="en-GB" sz="2400" dirty="0" err="1"/>
              <a:t>antiparkinsonian</a:t>
            </a:r>
            <a:r>
              <a:rPr lang="en-GB" sz="2400" dirty="0"/>
              <a:t> benefits, particularly with respect to tremor, and reduces both “off” time and </a:t>
            </a:r>
            <a:r>
              <a:rPr lang="en-GB" sz="2400" dirty="0" err="1"/>
              <a:t>dyskinesias</a:t>
            </a:r>
            <a:r>
              <a:rPr lang="en-GB" sz="2400" dirty="0"/>
              <a:t> but does not provide </a:t>
            </a:r>
            <a:r>
              <a:rPr lang="en-GB" sz="2400" dirty="0" err="1"/>
              <a:t>antiparkinsonian</a:t>
            </a:r>
            <a:r>
              <a:rPr lang="en-GB" sz="2400" dirty="0"/>
              <a:t> benefits that are superior to levodopa
Side effects can result from the surgical procedure (</a:t>
            </a:r>
            <a:r>
              <a:rPr lang="en-GB" sz="2400" dirty="0" err="1"/>
              <a:t>hemorrhage</a:t>
            </a:r>
            <a:r>
              <a:rPr lang="en-GB" sz="2400" dirty="0"/>
              <a:t>, infarction, infection), the DBS system (infection, lead break, lead displacement, skin ulceration), or the stimulation itself (ocular and speech abnormalities, muscle twitches, </a:t>
            </a:r>
            <a:r>
              <a:rPr lang="en-GB" sz="2400" dirty="0" err="1"/>
              <a:t>paresthesias</a:t>
            </a:r>
            <a:r>
              <a:rPr lang="en-GB" sz="2400" dirty="0"/>
              <a:t>, depression, and rarely suicide). Results of DBS of the STN and </a:t>
            </a:r>
            <a:r>
              <a:rPr lang="en-GB" sz="2400" dirty="0" err="1"/>
              <a:t>Gpi</a:t>
            </a:r>
            <a:r>
              <a:rPr lang="en-GB" sz="2400" dirty="0"/>
              <a:t> are comparable, but </a:t>
            </a:r>
            <a:r>
              <a:rPr lang="en-GB" sz="2400" dirty="0" err="1"/>
              <a:t>Gpi</a:t>
            </a:r>
            <a:r>
              <a:rPr lang="en-GB" sz="2400" dirty="0"/>
              <a:t> stimulation may be associated with a reduced frequency of depression. </a:t>
            </a:r>
            <a:endParaRPr lang="en-US" sz="2400" dirty="0"/>
          </a:p>
        </p:txBody>
      </p:sp>
    </p:spTree>
    <p:extLst>
      <p:ext uri="{BB962C8B-B14F-4D97-AF65-F5344CB8AC3E}">
        <p14:creationId xmlns:p14="http://schemas.microsoft.com/office/powerpoint/2010/main" val="2995112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77216-BF7F-CECF-C859-9EF249475A1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B397F84-3383-2660-D9A3-35C28E288765}"/>
              </a:ext>
            </a:extLst>
          </p:cNvPr>
          <p:cNvPicPr>
            <a:picLocks noGrp="1" noChangeAspect="1"/>
          </p:cNvPicPr>
          <p:nvPr>
            <p:ph idx="1"/>
          </p:nvPr>
        </p:nvPicPr>
        <p:blipFill>
          <a:blip r:embed="rId2"/>
          <a:stretch>
            <a:fillRect/>
          </a:stretch>
        </p:blipFill>
        <p:spPr>
          <a:xfrm>
            <a:off x="2618456" y="410421"/>
            <a:ext cx="5895937" cy="6037157"/>
          </a:xfrm>
          <a:prstGeom prst="rect">
            <a:avLst/>
          </a:prstGeom>
        </p:spPr>
      </p:pic>
    </p:spTree>
    <p:extLst>
      <p:ext uri="{BB962C8B-B14F-4D97-AF65-F5344CB8AC3E}">
        <p14:creationId xmlns:p14="http://schemas.microsoft.com/office/powerpoint/2010/main" val="134655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072E-A9FA-60A3-E6FF-33ED97942C4B}"/>
              </a:ext>
            </a:extLst>
          </p:cNvPr>
          <p:cNvSpPr>
            <a:spLocks noGrp="1"/>
          </p:cNvSpPr>
          <p:nvPr>
            <p:ph type="title"/>
          </p:nvPr>
        </p:nvSpPr>
        <p:spPr/>
        <p:txBody>
          <a:bodyPr/>
          <a:lstStyle/>
          <a:p>
            <a:r>
              <a:rPr lang="en-GB" dirty="0"/>
              <a:t>Management of </a:t>
            </a:r>
            <a:r>
              <a:rPr lang="en-GB" dirty="0" err="1"/>
              <a:t>nonmotor</a:t>
            </a:r>
            <a:r>
              <a:rPr lang="en-GB" dirty="0"/>
              <a:t> symptoms</a:t>
            </a:r>
            <a:endParaRPr lang="en-US" dirty="0"/>
          </a:p>
        </p:txBody>
      </p:sp>
      <p:sp>
        <p:nvSpPr>
          <p:cNvPr id="3" name="Content Placeholder 2">
            <a:extLst>
              <a:ext uri="{FF2B5EF4-FFF2-40B4-BE49-F238E27FC236}">
                <a16:creationId xmlns:a16="http://schemas.microsoft.com/office/drawing/2014/main" id="{641065AF-2F60-466C-3345-A5E4A222302D}"/>
              </a:ext>
            </a:extLst>
          </p:cNvPr>
          <p:cNvSpPr>
            <a:spLocks noGrp="1"/>
          </p:cNvSpPr>
          <p:nvPr>
            <p:ph idx="1"/>
          </p:nvPr>
        </p:nvSpPr>
        <p:spPr/>
        <p:txBody>
          <a:bodyPr>
            <a:normAutofit/>
          </a:bodyPr>
          <a:lstStyle/>
          <a:p>
            <a:r>
              <a:rPr lang="en-GB" sz="2400" dirty="0"/>
              <a:t>Depression ;</a:t>
            </a:r>
            <a:r>
              <a:rPr lang="en-GB" sz="2400" dirty="0" err="1"/>
              <a:t>ssris</a:t>
            </a:r>
            <a:endParaRPr lang="en-GB" sz="2400" dirty="0"/>
          </a:p>
          <a:p>
            <a:r>
              <a:rPr lang="en-GB" sz="2400" dirty="0"/>
              <a:t>Anxiety : shorts acting </a:t>
            </a:r>
            <a:r>
              <a:rPr lang="en-GB" sz="2400" dirty="0" err="1"/>
              <a:t>bzd</a:t>
            </a:r>
            <a:endParaRPr lang="en-GB" sz="2400" dirty="0"/>
          </a:p>
          <a:p>
            <a:r>
              <a:rPr lang="en-GB" sz="2400" dirty="0"/>
              <a:t>Psychosis: low doses </a:t>
            </a:r>
            <a:r>
              <a:rPr lang="en-GB" sz="2400" dirty="0" err="1"/>
              <a:t>neuroleptics,clozapine</a:t>
            </a:r>
            <a:endParaRPr lang="en-GB" sz="2400" dirty="0"/>
          </a:p>
          <a:p>
            <a:r>
              <a:rPr lang="en-GB" sz="2400" dirty="0"/>
              <a:t>Orthostatic hypertension: added salt in diet</a:t>
            </a:r>
            <a:endParaRPr lang="en-US" sz="2400" dirty="0"/>
          </a:p>
        </p:txBody>
      </p:sp>
    </p:spTree>
    <p:extLst>
      <p:ext uri="{BB962C8B-B14F-4D97-AF65-F5344CB8AC3E}">
        <p14:creationId xmlns:p14="http://schemas.microsoft.com/office/powerpoint/2010/main" val="4263371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7B435-2667-50A4-CB5E-BF247CD153C2}"/>
              </a:ext>
            </a:extLst>
          </p:cNvPr>
          <p:cNvSpPr>
            <a:spLocks noGrp="1"/>
          </p:cNvSpPr>
          <p:nvPr>
            <p:ph type="title"/>
          </p:nvPr>
        </p:nvSpPr>
        <p:spPr/>
        <p:txBody>
          <a:bodyPr/>
          <a:lstStyle/>
          <a:p>
            <a:r>
              <a:rPr lang="en-GB" dirty="0"/>
              <a:t>Differential diagnosis </a:t>
            </a:r>
            <a:endParaRPr lang="en-US" dirty="0"/>
          </a:p>
        </p:txBody>
      </p:sp>
      <p:pic>
        <p:nvPicPr>
          <p:cNvPr id="4" name="Content Placeholder 3">
            <a:extLst>
              <a:ext uri="{FF2B5EF4-FFF2-40B4-BE49-F238E27FC236}">
                <a16:creationId xmlns:a16="http://schemas.microsoft.com/office/drawing/2014/main" id="{F073C34D-6D41-508E-92B6-9334887EB6F9}"/>
              </a:ext>
            </a:extLst>
          </p:cNvPr>
          <p:cNvPicPr>
            <a:picLocks noGrp="1" noChangeAspect="1"/>
          </p:cNvPicPr>
          <p:nvPr>
            <p:ph idx="1"/>
          </p:nvPr>
        </p:nvPicPr>
        <p:blipFill>
          <a:blip r:embed="rId2"/>
          <a:stretch>
            <a:fillRect/>
          </a:stretch>
        </p:blipFill>
        <p:spPr>
          <a:xfrm>
            <a:off x="247135" y="1988849"/>
            <a:ext cx="11363840" cy="4519043"/>
          </a:xfrm>
          <a:prstGeom prst="rect">
            <a:avLst/>
          </a:prstGeom>
        </p:spPr>
      </p:pic>
    </p:spTree>
    <p:extLst>
      <p:ext uri="{BB962C8B-B14F-4D97-AF65-F5344CB8AC3E}">
        <p14:creationId xmlns:p14="http://schemas.microsoft.com/office/powerpoint/2010/main" val="4100239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D4E2E-5928-6127-F8A0-7AA1925B285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1B34317-E86A-464B-1FD4-6C5B5D42CA61}"/>
              </a:ext>
            </a:extLst>
          </p:cNvPr>
          <p:cNvPicPr>
            <a:picLocks noGrp="1" noChangeAspect="1"/>
          </p:cNvPicPr>
          <p:nvPr>
            <p:ph idx="1"/>
          </p:nvPr>
        </p:nvPicPr>
        <p:blipFill>
          <a:blip r:embed="rId2"/>
          <a:stretch>
            <a:fillRect/>
          </a:stretch>
        </p:blipFill>
        <p:spPr>
          <a:xfrm>
            <a:off x="253020" y="441312"/>
            <a:ext cx="9326410" cy="6131305"/>
          </a:xfrm>
          <a:prstGeom prst="rect">
            <a:avLst/>
          </a:prstGeom>
        </p:spPr>
      </p:pic>
    </p:spTree>
    <p:extLst>
      <p:ext uri="{BB962C8B-B14F-4D97-AF65-F5344CB8AC3E}">
        <p14:creationId xmlns:p14="http://schemas.microsoft.com/office/powerpoint/2010/main" val="3517614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7CD950F-9805-D8D0-8798-4EB74F68783B}"/>
              </a:ext>
            </a:extLst>
          </p:cNvPr>
          <p:cNvSpPr>
            <a:spLocks noGrp="1"/>
          </p:cNvSpPr>
          <p:nvPr>
            <p:ph type="title"/>
          </p:nvPr>
        </p:nvSpPr>
        <p:spPr>
          <a:xfrm>
            <a:off x="762121" y="614407"/>
            <a:ext cx="4968489" cy="633037"/>
          </a:xfrm>
        </p:spPr>
        <p:txBody>
          <a:bodyPr/>
          <a:lstStyle/>
          <a:p>
            <a:r>
              <a:rPr lang="en-GB">
                <a:solidFill>
                  <a:srgbClr val="FFFFFF"/>
                </a:solidFill>
              </a:rPr>
              <a:t>Multiple system atrophy </a:t>
            </a:r>
            <a:endParaRPr lang="en-US">
              <a:solidFill>
                <a:srgbClr val="FFFFFF"/>
              </a:solidFill>
            </a:endParaRPr>
          </a:p>
        </p:txBody>
      </p:sp>
      <p:sp>
        <p:nvSpPr>
          <p:cNvPr id="13" name="Rectangle 12">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9C4F095-A59E-748D-4137-3BA4E57A883B}"/>
              </a:ext>
            </a:extLst>
          </p:cNvPr>
          <p:cNvSpPr>
            <a:spLocks noGrp="1"/>
          </p:cNvSpPr>
          <p:nvPr>
            <p:ph idx="1"/>
          </p:nvPr>
        </p:nvSpPr>
        <p:spPr>
          <a:xfrm>
            <a:off x="783387" y="1309654"/>
            <a:ext cx="4947221" cy="4594792"/>
          </a:xfrm>
        </p:spPr>
        <p:txBody>
          <a:bodyPr>
            <a:noAutofit/>
          </a:bodyPr>
          <a:lstStyle/>
          <a:p>
            <a:r>
              <a:rPr lang="en-GB" sz="2000" dirty="0">
                <a:solidFill>
                  <a:srgbClr val="FFFFFF"/>
                </a:solidFill>
              </a:rPr>
              <a:t>Characterized by parkinsonism, autonomic failure and cerebellar features ; MSA-P or MSA –C</a:t>
            </a:r>
          </a:p>
          <a:p>
            <a:r>
              <a:rPr lang="en-GB" sz="2000" dirty="0">
                <a:solidFill>
                  <a:srgbClr val="FFFFFF"/>
                </a:solidFill>
              </a:rPr>
              <a:t>Early </a:t>
            </a:r>
            <a:r>
              <a:rPr lang="en-GB" sz="2000" dirty="0" err="1">
                <a:solidFill>
                  <a:srgbClr val="FFFFFF"/>
                </a:solidFill>
              </a:rPr>
              <a:t>falls,postural</a:t>
            </a:r>
            <a:r>
              <a:rPr lang="en-GB" sz="2000" dirty="0">
                <a:solidFill>
                  <a:srgbClr val="FFFFFF"/>
                </a:solidFill>
              </a:rPr>
              <a:t> instability, and lack of response to </a:t>
            </a:r>
            <a:r>
              <a:rPr lang="en-GB" sz="2000" dirty="0" err="1">
                <a:solidFill>
                  <a:srgbClr val="FFFFFF"/>
                </a:solidFill>
              </a:rPr>
              <a:t>Ld</a:t>
            </a:r>
            <a:r>
              <a:rPr lang="en-GB" sz="2000" dirty="0">
                <a:solidFill>
                  <a:srgbClr val="FFFFFF"/>
                </a:solidFill>
              </a:rPr>
              <a:t> are the clues for diagnosis </a:t>
            </a:r>
          </a:p>
          <a:p>
            <a:r>
              <a:rPr lang="en-GB" sz="2000" dirty="0">
                <a:solidFill>
                  <a:srgbClr val="FFFFFF"/>
                </a:solidFill>
              </a:rPr>
              <a:t>The pathological hallmark is the a-</a:t>
            </a:r>
            <a:r>
              <a:rPr lang="en-GB" sz="2000" dirty="0" err="1">
                <a:solidFill>
                  <a:srgbClr val="FFFFFF"/>
                </a:solidFill>
              </a:rPr>
              <a:t>synuclein</a:t>
            </a:r>
            <a:r>
              <a:rPr lang="en-GB" sz="2000" dirty="0">
                <a:solidFill>
                  <a:srgbClr val="FFFFFF"/>
                </a:solidFill>
              </a:rPr>
              <a:t> glial cytoplasmic inclusions found in basal ganglia, </a:t>
            </a:r>
            <a:r>
              <a:rPr lang="en-GB" sz="2000" dirty="0" err="1">
                <a:solidFill>
                  <a:srgbClr val="FFFFFF"/>
                </a:solidFill>
              </a:rPr>
              <a:t>cerebellum,and</a:t>
            </a:r>
            <a:r>
              <a:rPr lang="en-GB" sz="2000" dirty="0">
                <a:solidFill>
                  <a:srgbClr val="FFFFFF"/>
                </a:solidFill>
              </a:rPr>
              <a:t> </a:t>
            </a:r>
            <a:r>
              <a:rPr lang="en-GB" sz="2000" dirty="0" err="1">
                <a:solidFill>
                  <a:srgbClr val="FFFFFF"/>
                </a:solidFill>
              </a:rPr>
              <a:t>motorcirtex</a:t>
            </a:r>
            <a:endParaRPr lang="en-GB" sz="2000" dirty="0">
              <a:solidFill>
                <a:srgbClr val="FFFFFF"/>
              </a:solidFill>
            </a:endParaRPr>
          </a:p>
          <a:p>
            <a:r>
              <a:rPr lang="en-GB" sz="2000" dirty="0">
                <a:solidFill>
                  <a:srgbClr val="FFFFFF"/>
                </a:solidFill>
              </a:rPr>
              <a:t>Poor prognosis, early disability.</a:t>
            </a:r>
          </a:p>
          <a:p>
            <a:r>
              <a:rPr lang="en-GB" sz="2000" dirty="0">
                <a:solidFill>
                  <a:srgbClr val="FFFFFF"/>
                </a:solidFill>
              </a:rPr>
              <a:t>Cognition is preserved </a:t>
            </a:r>
            <a:endParaRPr lang="en-US" sz="2000" dirty="0">
              <a:solidFill>
                <a:srgbClr val="FFFFFF"/>
              </a:solidFill>
            </a:endParaRPr>
          </a:p>
        </p:txBody>
      </p:sp>
      <p:pic>
        <p:nvPicPr>
          <p:cNvPr id="4" name="Picture 3">
            <a:extLst>
              <a:ext uri="{FF2B5EF4-FFF2-40B4-BE49-F238E27FC236}">
                <a16:creationId xmlns:a16="http://schemas.microsoft.com/office/drawing/2014/main" id="{9CAF5823-A4E7-EC2D-ACFD-8159E891DEF9}"/>
              </a:ext>
            </a:extLst>
          </p:cNvPr>
          <p:cNvPicPr>
            <a:picLocks noChangeAspect="1"/>
          </p:cNvPicPr>
          <p:nvPr/>
        </p:nvPicPr>
        <p:blipFill>
          <a:blip r:embed="rId2"/>
          <a:stretch>
            <a:fillRect/>
          </a:stretch>
        </p:blipFill>
        <p:spPr>
          <a:xfrm>
            <a:off x="6650774" y="960723"/>
            <a:ext cx="4587095" cy="4945656"/>
          </a:xfrm>
          <a:prstGeom prst="rect">
            <a:avLst/>
          </a:prstGeom>
        </p:spPr>
      </p:pic>
      <p:sp>
        <p:nvSpPr>
          <p:cNvPr id="5" name="TextBox 4">
            <a:extLst>
              <a:ext uri="{FF2B5EF4-FFF2-40B4-BE49-F238E27FC236}">
                <a16:creationId xmlns:a16="http://schemas.microsoft.com/office/drawing/2014/main" id="{B0F2430F-3FCD-D1CB-04D8-4A0F5A12201F}"/>
              </a:ext>
            </a:extLst>
          </p:cNvPr>
          <p:cNvSpPr txBox="1"/>
          <p:nvPr/>
        </p:nvSpPr>
        <p:spPr>
          <a:xfrm>
            <a:off x="8153105" y="5949130"/>
            <a:ext cx="2544315" cy="369332"/>
          </a:xfrm>
          <a:prstGeom prst="rect">
            <a:avLst/>
          </a:prstGeom>
          <a:noFill/>
        </p:spPr>
        <p:txBody>
          <a:bodyPr wrap="square" rtlCol="0">
            <a:spAutoFit/>
          </a:bodyPr>
          <a:lstStyle/>
          <a:p>
            <a:pPr algn="l"/>
            <a:r>
              <a:rPr lang="en-GB" dirty="0">
                <a:solidFill>
                  <a:schemeClr val="bg1"/>
                </a:solidFill>
              </a:rPr>
              <a:t>“HOT- CROSS BUN”</a:t>
            </a:r>
            <a:endParaRPr lang="en-US" dirty="0">
              <a:solidFill>
                <a:schemeClr val="bg1"/>
              </a:solidFill>
            </a:endParaRPr>
          </a:p>
        </p:txBody>
      </p:sp>
    </p:spTree>
    <p:extLst>
      <p:ext uri="{BB962C8B-B14F-4D97-AF65-F5344CB8AC3E}">
        <p14:creationId xmlns:p14="http://schemas.microsoft.com/office/powerpoint/2010/main" val="848878433"/>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C2D12DA-2677-FEC3-2622-6675B7BD31FE}"/>
              </a:ext>
            </a:extLst>
          </p:cNvPr>
          <p:cNvSpPr>
            <a:spLocks noGrp="1"/>
          </p:cNvSpPr>
          <p:nvPr>
            <p:ph type="title"/>
          </p:nvPr>
        </p:nvSpPr>
        <p:spPr>
          <a:xfrm>
            <a:off x="442378" y="817900"/>
            <a:ext cx="3493638" cy="794363"/>
          </a:xfrm>
        </p:spPr>
        <p:txBody>
          <a:bodyPr>
            <a:normAutofit fontScale="90000"/>
          </a:bodyPr>
          <a:lstStyle/>
          <a:p>
            <a:pPr>
              <a:lnSpc>
                <a:spcPct val="90000"/>
              </a:lnSpc>
            </a:pPr>
            <a:r>
              <a:rPr lang="en-GB" sz="2200" dirty="0">
                <a:solidFill>
                  <a:srgbClr val="FFFFFF"/>
                </a:solidFill>
              </a:rPr>
              <a:t>Progressive </a:t>
            </a:r>
            <a:r>
              <a:rPr lang="en-GB" sz="2200" dirty="0" err="1">
                <a:solidFill>
                  <a:srgbClr val="FFFFFF"/>
                </a:solidFill>
              </a:rPr>
              <a:t>supranuclear</a:t>
            </a:r>
            <a:r>
              <a:rPr lang="en-GB" sz="2200" dirty="0">
                <a:solidFill>
                  <a:srgbClr val="FFFFFF"/>
                </a:solidFill>
              </a:rPr>
              <a:t> palsy( </a:t>
            </a:r>
            <a:r>
              <a:rPr lang="en-GB" sz="2200" dirty="0" err="1">
                <a:solidFill>
                  <a:srgbClr val="FFFFFF"/>
                </a:solidFill>
              </a:rPr>
              <a:t>psp</a:t>
            </a:r>
            <a:r>
              <a:rPr lang="en-GB" sz="2200" dirty="0">
                <a:solidFill>
                  <a:srgbClr val="FFFFFF"/>
                </a:solidFill>
              </a:rPr>
              <a:t>)</a:t>
            </a:r>
            <a:endParaRPr lang="en-US" sz="2200" dirty="0">
              <a:solidFill>
                <a:srgbClr val="FFFFFF"/>
              </a:solidFill>
            </a:endParaRPr>
          </a:p>
        </p:txBody>
      </p:sp>
      <p:grpSp>
        <p:nvGrpSpPr>
          <p:cNvPr id="13" name="Group 12">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Content Placeholder 2">
            <a:extLst>
              <a:ext uri="{FF2B5EF4-FFF2-40B4-BE49-F238E27FC236}">
                <a16:creationId xmlns:a16="http://schemas.microsoft.com/office/drawing/2014/main" id="{A37B675E-02D0-0CC9-6677-493D97B6EDB9}"/>
              </a:ext>
            </a:extLst>
          </p:cNvPr>
          <p:cNvSpPr>
            <a:spLocks noGrp="1"/>
          </p:cNvSpPr>
          <p:nvPr>
            <p:ph idx="1"/>
          </p:nvPr>
        </p:nvSpPr>
        <p:spPr>
          <a:xfrm>
            <a:off x="270673" y="1559305"/>
            <a:ext cx="3971158" cy="5177613"/>
          </a:xfrm>
        </p:spPr>
        <p:txBody>
          <a:bodyPr anchor="t">
            <a:noAutofit/>
          </a:bodyPr>
          <a:lstStyle/>
          <a:p>
            <a:pPr>
              <a:lnSpc>
                <a:spcPct val="90000"/>
              </a:lnSpc>
            </a:pPr>
            <a:r>
              <a:rPr lang="en-GB" dirty="0">
                <a:solidFill>
                  <a:srgbClr val="FFFFFF"/>
                </a:solidFill>
              </a:rPr>
              <a:t>Presents with symmetrical parkinsonism, cognitive </a:t>
            </a:r>
            <a:r>
              <a:rPr lang="en-GB" dirty="0" err="1">
                <a:solidFill>
                  <a:srgbClr val="FFFFFF"/>
                </a:solidFill>
              </a:rPr>
              <a:t>impairment,early</a:t>
            </a:r>
            <a:r>
              <a:rPr lang="en-GB" dirty="0">
                <a:solidFill>
                  <a:srgbClr val="FFFFFF"/>
                </a:solidFill>
              </a:rPr>
              <a:t> falls and bulbar symptoms </a:t>
            </a:r>
          </a:p>
          <a:p>
            <a:pPr>
              <a:lnSpc>
                <a:spcPct val="90000"/>
              </a:lnSpc>
            </a:pPr>
            <a:r>
              <a:rPr lang="en-GB" dirty="0">
                <a:solidFill>
                  <a:srgbClr val="FFFFFF"/>
                </a:solidFill>
              </a:rPr>
              <a:t>The characteristic eye movement disorder: slowed vertical saccades leading to impairment of up and down gaze</a:t>
            </a:r>
          </a:p>
          <a:p>
            <a:pPr>
              <a:lnSpc>
                <a:spcPct val="90000"/>
              </a:lnSpc>
            </a:pPr>
            <a:r>
              <a:rPr lang="en-GB" dirty="0">
                <a:solidFill>
                  <a:srgbClr val="FFFFFF"/>
                </a:solidFill>
              </a:rPr>
              <a:t>Pathology: Abnormal accumulation of tau proteins and degeneration of the substantia </a:t>
            </a:r>
            <a:r>
              <a:rPr lang="en-GB" dirty="0" err="1">
                <a:solidFill>
                  <a:srgbClr val="FFFFFF"/>
                </a:solidFill>
              </a:rPr>
              <a:t>nigra</a:t>
            </a:r>
            <a:r>
              <a:rPr lang="en-GB" dirty="0">
                <a:solidFill>
                  <a:srgbClr val="FFFFFF"/>
                </a:solidFill>
              </a:rPr>
              <a:t> , </a:t>
            </a:r>
            <a:r>
              <a:rPr lang="en-GB" dirty="0" err="1">
                <a:solidFill>
                  <a:srgbClr val="FFFFFF"/>
                </a:solidFill>
              </a:rPr>
              <a:t>subthalamic</a:t>
            </a:r>
            <a:r>
              <a:rPr lang="en-GB" dirty="0">
                <a:solidFill>
                  <a:srgbClr val="FFFFFF"/>
                </a:solidFill>
              </a:rPr>
              <a:t> nucleus and mid brain.</a:t>
            </a:r>
          </a:p>
          <a:p>
            <a:pPr>
              <a:lnSpc>
                <a:spcPct val="90000"/>
              </a:lnSpc>
            </a:pPr>
            <a:r>
              <a:rPr lang="en-GB" dirty="0">
                <a:solidFill>
                  <a:srgbClr val="FFFFFF"/>
                </a:solidFill>
              </a:rPr>
              <a:t>There is no </a:t>
            </a:r>
            <a:r>
              <a:rPr lang="en-GB" dirty="0" err="1">
                <a:solidFill>
                  <a:srgbClr val="FFFFFF"/>
                </a:solidFill>
              </a:rPr>
              <a:t>treatment,and</a:t>
            </a:r>
            <a:r>
              <a:rPr lang="en-GB" dirty="0">
                <a:solidFill>
                  <a:srgbClr val="FFFFFF"/>
                </a:solidFill>
              </a:rPr>
              <a:t> parkinsonism usually doesn’t respond to LD </a:t>
            </a:r>
            <a:endParaRPr lang="en-US" dirty="0">
              <a:solidFill>
                <a:srgbClr val="FFFFFF"/>
              </a:solidFill>
            </a:endParaRPr>
          </a:p>
        </p:txBody>
      </p:sp>
      <p:pic>
        <p:nvPicPr>
          <p:cNvPr id="4" name="Picture 3">
            <a:extLst>
              <a:ext uri="{FF2B5EF4-FFF2-40B4-BE49-F238E27FC236}">
                <a16:creationId xmlns:a16="http://schemas.microsoft.com/office/drawing/2014/main" id="{996D1B57-2F78-998A-8E17-F8F142BB19E8}"/>
              </a:ext>
            </a:extLst>
          </p:cNvPr>
          <p:cNvPicPr>
            <a:picLocks noChangeAspect="1"/>
          </p:cNvPicPr>
          <p:nvPr/>
        </p:nvPicPr>
        <p:blipFill>
          <a:blip r:embed="rId2"/>
          <a:stretch>
            <a:fillRect/>
          </a:stretch>
        </p:blipFill>
        <p:spPr>
          <a:xfrm>
            <a:off x="4902115" y="948413"/>
            <a:ext cx="6199875" cy="4959900"/>
          </a:xfrm>
          <a:prstGeom prst="rect">
            <a:avLst/>
          </a:prstGeom>
        </p:spPr>
      </p:pic>
    </p:spTree>
    <p:extLst>
      <p:ext uri="{BB962C8B-B14F-4D97-AF65-F5344CB8AC3E}">
        <p14:creationId xmlns:p14="http://schemas.microsoft.com/office/powerpoint/2010/main" val="423931961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A2AA228-5D38-23FB-9FE9-A4EC6F315880}"/>
              </a:ext>
            </a:extLst>
          </p:cNvPr>
          <p:cNvPicPr>
            <a:picLocks noGrp="1" noChangeAspect="1"/>
          </p:cNvPicPr>
          <p:nvPr>
            <p:ph idx="1"/>
          </p:nvPr>
        </p:nvPicPr>
        <p:blipFill>
          <a:blip r:embed="rId2"/>
          <a:stretch>
            <a:fillRect/>
          </a:stretch>
        </p:blipFill>
        <p:spPr>
          <a:xfrm>
            <a:off x="350108" y="223599"/>
            <a:ext cx="11491784" cy="5713529"/>
          </a:xfrm>
          <a:prstGeom prst="rect">
            <a:avLst/>
          </a:prstGeom>
        </p:spPr>
      </p:pic>
    </p:spTree>
    <p:extLst>
      <p:ext uri="{BB962C8B-B14F-4D97-AF65-F5344CB8AC3E}">
        <p14:creationId xmlns:p14="http://schemas.microsoft.com/office/powerpoint/2010/main" val="2886140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E9A3-D095-E8A0-00D9-6EDC13A27A17}"/>
              </a:ext>
            </a:extLst>
          </p:cNvPr>
          <p:cNvSpPr>
            <a:spLocks noGrp="1"/>
          </p:cNvSpPr>
          <p:nvPr>
            <p:ph type="title"/>
          </p:nvPr>
        </p:nvSpPr>
        <p:spPr/>
        <p:txBody>
          <a:bodyPr/>
          <a:lstStyle/>
          <a:p>
            <a:r>
              <a:rPr lang="en-GB" dirty="0"/>
              <a:t>Cortical basal ganglionic degeneration </a:t>
            </a:r>
            <a:endParaRPr lang="en-US" dirty="0"/>
          </a:p>
        </p:txBody>
      </p:sp>
      <p:sp>
        <p:nvSpPr>
          <p:cNvPr id="3" name="Content Placeholder 2">
            <a:extLst>
              <a:ext uri="{FF2B5EF4-FFF2-40B4-BE49-F238E27FC236}">
                <a16:creationId xmlns:a16="http://schemas.microsoft.com/office/drawing/2014/main" id="{77CE615A-E0E0-8955-3C6D-BCE9A8618605}"/>
              </a:ext>
            </a:extLst>
          </p:cNvPr>
          <p:cNvSpPr>
            <a:spLocks noGrp="1"/>
          </p:cNvSpPr>
          <p:nvPr>
            <p:ph idx="1"/>
          </p:nvPr>
        </p:nvSpPr>
        <p:spPr/>
        <p:txBody>
          <a:bodyPr>
            <a:normAutofit/>
          </a:bodyPr>
          <a:lstStyle/>
          <a:p>
            <a:r>
              <a:rPr lang="en-GB" sz="2400" dirty="0"/>
              <a:t>Less common than MSA </a:t>
            </a:r>
            <a:r>
              <a:rPr lang="en-GB" sz="2400" dirty="0" err="1"/>
              <a:t>psp</a:t>
            </a:r>
            <a:endParaRPr lang="en-GB" sz="2400" dirty="0"/>
          </a:p>
          <a:p>
            <a:r>
              <a:rPr lang="en-GB" sz="2400" dirty="0"/>
              <a:t>Variable clinical features with dystonia , myoclonus with ‘alien limb’ phenomenon, wherein a limb moves about or </a:t>
            </a:r>
            <a:r>
              <a:rPr lang="en-GB" sz="2400" dirty="0" err="1"/>
              <a:t>interfers</a:t>
            </a:r>
            <a:r>
              <a:rPr lang="en-GB" sz="2400" dirty="0"/>
              <a:t> with the other limb without apparent conscious control</a:t>
            </a:r>
          </a:p>
          <a:p>
            <a:r>
              <a:rPr lang="en-GB" sz="2400" dirty="0"/>
              <a:t>Cortical symptoms, especially </a:t>
            </a:r>
            <a:r>
              <a:rPr lang="en-GB" sz="2400" dirty="0" err="1"/>
              <a:t>apraxia,are</a:t>
            </a:r>
            <a:r>
              <a:rPr lang="en-GB" sz="2400" dirty="0"/>
              <a:t> common</a:t>
            </a:r>
          </a:p>
          <a:p>
            <a:r>
              <a:rPr lang="en-GB" sz="2400" dirty="0"/>
              <a:t>It is also a </a:t>
            </a:r>
            <a:r>
              <a:rPr lang="en-GB" sz="2400" dirty="0" err="1"/>
              <a:t>tauopathy</a:t>
            </a:r>
            <a:r>
              <a:rPr lang="en-GB" sz="2400" dirty="0"/>
              <a:t> .</a:t>
            </a:r>
            <a:endParaRPr lang="en-US" sz="2400" dirty="0"/>
          </a:p>
        </p:txBody>
      </p:sp>
    </p:spTree>
    <p:extLst>
      <p:ext uri="{BB962C8B-B14F-4D97-AF65-F5344CB8AC3E}">
        <p14:creationId xmlns:p14="http://schemas.microsoft.com/office/powerpoint/2010/main" val="3294136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F4FD-1490-4059-2988-FF1543E3FD1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FB92560-C003-0FAA-6AB6-CF54BF71585E}"/>
              </a:ext>
            </a:extLst>
          </p:cNvPr>
          <p:cNvPicPr>
            <a:picLocks noGrp="1" noChangeAspect="1"/>
          </p:cNvPicPr>
          <p:nvPr>
            <p:ph idx="1"/>
          </p:nvPr>
        </p:nvPicPr>
        <p:blipFill>
          <a:blip r:embed="rId2"/>
          <a:stretch>
            <a:fillRect/>
          </a:stretch>
        </p:blipFill>
        <p:spPr>
          <a:xfrm>
            <a:off x="1452050" y="547227"/>
            <a:ext cx="8598112" cy="6390208"/>
          </a:xfrm>
          <a:prstGeom prst="rect">
            <a:avLst/>
          </a:prstGeom>
        </p:spPr>
      </p:pic>
    </p:spTree>
    <p:extLst>
      <p:ext uri="{BB962C8B-B14F-4D97-AF65-F5344CB8AC3E}">
        <p14:creationId xmlns:p14="http://schemas.microsoft.com/office/powerpoint/2010/main" val="1667356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F3293-F883-894F-EE51-0616C53E3A3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B9AAE25-CD6A-714E-360F-3C378F4E41C0}"/>
              </a:ext>
            </a:extLst>
          </p:cNvPr>
          <p:cNvPicPr>
            <a:picLocks noGrp="1" noChangeAspect="1"/>
          </p:cNvPicPr>
          <p:nvPr>
            <p:ph idx="1"/>
          </p:nvPr>
        </p:nvPicPr>
        <p:blipFill>
          <a:blip r:embed="rId2"/>
          <a:stretch>
            <a:fillRect/>
          </a:stretch>
        </p:blipFill>
        <p:spPr>
          <a:xfrm>
            <a:off x="300092" y="429544"/>
            <a:ext cx="11603583" cy="6478471"/>
          </a:xfrm>
          <a:prstGeom prst="rect">
            <a:avLst/>
          </a:prstGeom>
        </p:spPr>
      </p:pic>
    </p:spTree>
    <p:extLst>
      <p:ext uri="{BB962C8B-B14F-4D97-AF65-F5344CB8AC3E}">
        <p14:creationId xmlns:p14="http://schemas.microsoft.com/office/powerpoint/2010/main" val="1732770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F37EE-EE95-9C94-67F2-B7CEF4B5568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14354BF-493E-84F6-10F5-3FC50230D8C5}"/>
              </a:ext>
            </a:extLst>
          </p:cNvPr>
          <p:cNvPicPr>
            <a:picLocks noGrp="1" noChangeAspect="1"/>
          </p:cNvPicPr>
          <p:nvPr>
            <p:ph idx="1"/>
          </p:nvPr>
        </p:nvPicPr>
        <p:blipFill>
          <a:blip r:embed="rId2"/>
          <a:stretch>
            <a:fillRect/>
          </a:stretch>
        </p:blipFill>
        <p:spPr>
          <a:xfrm>
            <a:off x="104884" y="222482"/>
            <a:ext cx="11982231" cy="4142398"/>
          </a:xfrm>
          <a:prstGeom prst="rect">
            <a:avLst/>
          </a:prstGeom>
        </p:spPr>
      </p:pic>
    </p:spTree>
    <p:extLst>
      <p:ext uri="{BB962C8B-B14F-4D97-AF65-F5344CB8AC3E}">
        <p14:creationId xmlns:p14="http://schemas.microsoft.com/office/powerpoint/2010/main" val="416948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0CB4-644F-0819-1059-2B97D992D3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6D2837-B67C-F544-AE50-9835AAE33280}"/>
              </a:ext>
            </a:extLst>
          </p:cNvPr>
          <p:cNvSpPr>
            <a:spLocks noGrp="1"/>
          </p:cNvSpPr>
          <p:nvPr>
            <p:ph idx="1"/>
          </p:nvPr>
        </p:nvSpPr>
        <p:spPr/>
        <p:txBody>
          <a:bodyPr>
            <a:normAutofit/>
          </a:bodyPr>
          <a:lstStyle/>
          <a:p>
            <a:r>
              <a:rPr lang="en-GB" sz="2400" dirty="0"/>
              <a:t>Environmental </a:t>
            </a:r>
            <a:r>
              <a:rPr lang="en-GB" sz="2400" dirty="0" err="1"/>
              <a:t>factors:MPTP</a:t>
            </a:r>
            <a:r>
              <a:rPr lang="en-GB" sz="2400" dirty="0"/>
              <a:t> , by-product of heroin like drug , exposure to </a:t>
            </a:r>
            <a:r>
              <a:rPr lang="en-GB" sz="2400" dirty="0" err="1"/>
              <a:t>pesticides,rural</a:t>
            </a:r>
            <a:r>
              <a:rPr lang="en-GB" sz="2400" dirty="0"/>
              <a:t> </a:t>
            </a:r>
            <a:r>
              <a:rPr lang="en-GB" sz="2400" dirty="0" err="1"/>
              <a:t>living,solvents,farming</a:t>
            </a:r>
            <a:r>
              <a:rPr lang="en-GB" sz="2400" dirty="0"/>
              <a:t> , drinking well water </a:t>
            </a:r>
          </a:p>
          <a:p>
            <a:r>
              <a:rPr lang="en-GB" sz="2400" dirty="0"/>
              <a:t>Protective factors : </a:t>
            </a:r>
            <a:r>
              <a:rPr lang="en-GB" sz="2400" dirty="0" err="1"/>
              <a:t>caffeine,smoking,nsaids,ccbs</a:t>
            </a:r>
            <a:r>
              <a:rPr lang="en-GB" sz="2400" dirty="0"/>
              <a:t> </a:t>
            </a:r>
            <a:endParaRPr lang="en-US" sz="2400" dirty="0"/>
          </a:p>
        </p:txBody>
      </p:sp>
    </p:spTree>
    <p:extLst>
      <p:ext uri="{BB962C8B-B14F-4D97-AF65-F5344CB8AC3E}">
        <p14:creationId xmlns:p14="http://schemas.microsoft.com/office/powerpoint/2010/main" val="3035854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97E71-8BF7-FBB0-5717-7EAC70C2E5A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95FA203-F5BA-E7A4-2066-C1FD318BA8D4}"/>
              </a:ext>
            </a:extLst>
          </p:cNvPr>
          <p:cNvPicPr>
            <a:picLocks noGrp="1" noChangeAspect="1"/>
          </p:cNvPicPr>
          <p:nvPr>
            <p:ph idx="1"/>
          </p:nvPr>
        </p:nvPicPr>
        <p:blipFill>
          <a:blip r:embed="rId2"/>
          <a:stretch>
            <a:fillRect/>
          </a:stretch>
        </p:blipFill>
        <p:spPr>
          <a:xfrm>
            <a:off x="457476" y="220470"/>
            <a:ext cx="11194372" cy="6448751"/>
          </a:xfrm>
          <a:prstGeom prst="rect">
            <a:avLst/>
          </a:prstGeom>
        </p:spPr>
      </p:pic>
    </p:spTree>
    <p:extLst>
      <p:ext uri="{BB962C8B-B14F-4D97-AF65-F5344CB8AC3E}">
        <p14:creationId xmlns:p14="http://schemas.microsoft.com/office/powerpoint/2010/main" val="2026481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671-9204-8FC2-9EB8-0EEB16D2A9A7}"/>
              </a:ext>
            </a:extLst>
          </p:cNvPr>
          <p:cNvSpPr>
            <a:spLocks noGrp="1"/>
          </p:cNvSpPr>
          <p:nvPr>
            <p:ph type="title"/>
          </p:nvPr>
        </p:nvSpPr>
        <p:spPr/>
        <p:txBody>
          <a:bodyPr/>
          <a:lstStyle/>
          <a:p>
            <a:r>
              <a:rPr lang="en-GB" sz="4000" b="1" dirty="0">
                <a:latin typeface="ADLaM Display" panose="02010000000000000000" pitchFamily="2" charset="0"/>
                <a:ea typeface="ADLaM Display" panose="02010000000000000000" pitchFamily="2" charset="0"/>
                <a:cs typeface="ADLaM Display" panose="02010000000000000000" pitchFamily="2" charset="0"/>
              </a:rPr>
              <a:t>Pathogenesis</a:t>
            </a:r>
            <a:r>
              <a:rPr lang="en-GB" dirty="0"/>
              <a:t> </a:t>
            </a:r>
            <a:endParaRPr lang="en-US" dirty="0"/>
          </a:p>
        </p:txBody>
      </p:sp>
      <p:pic>
        <p:nvPicPr>
          <p:cNvPr id="4" name="Content Placeholder 3">
            <a:extLst>
              <a:ext uri="{FF2B5EF4-FFF2-40B4-BE49-F238E27FC236}">
                <a16:creationId xmlns:a16="http://schemas.microsoft.com/office/drawing/2014/main" id="{3819881C-AB8F-319F-34B5-E161EC0E5B3C}"/>
              </a:ext>
            </a:extLst>
          </p:cNvPr>
          <p:cNvPicPr>
            <a:picLocks noGrp="1" noChangeAspect="1"/>
          </p:cNvPicPr>
          <p:nvPr>
            <p:ph idx="1"/>
          </p:nvPr>
        </p:nvPicPr>
        <p:blipFill>
          <a:blip r:embed="rId2"/>
          <a:stretch>
            <a:fillRect/>
          </a:stretch>
        </p:blipFill>
        <p:spPr>
          <a:xfrm>
            <a:off x="2132938" y="1809894"/>
            <a:ext cx="7183472" cy="4743638"/>
          </a:xfrm>
          <a:prstGeom prst="rect">
            <a:avLst/>
          </a:prstGeom>
        </p:spPr>
      </p:pic>
    </p:spTree>
    <p:extLst>
      <p:ext uri="{BB962C8B-B14F-4D97-AF65-F5344CB8AC3E}">
        <p14:creationId xmlns:p14="http://schemas.microsoft.com/office/powerpoint/2010/main" val="375693787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otalTime>1</TotalTime>
  <Words>0</Words>
  <Application>Microsoft Office PowerPoint</Application>
  <PresentationFormat>Widescreen</PresentationFormat>
  <Paragraphs>0</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Dividend</vt:lpstr>
      <vt:lpstr>Parkinson’s Disease</vt:lpstr>
      <vt:lpstr>PowerPoint Presentation</vt:lpstr>
      <vt:lpstr>Epidemiology</vt:lpstr>
      <vt:lpstr>Etiopathogenesis – Overview</vt:lpstr>
      <vt:lpstr>PowerPoint Presentation</vt:lpstr>
      <vt:lpstr>PowerPoint Presentation</vt:lpstr>
      <vt:lpstr>PowerPoint Presentation</vt:lpstr>
      <vt:lpstr>PowerPoint Presentation</vt:lpstr>
      <vt:lpstr>Pathogenesis </vt:lpstr>
      <vt:lpstr>PowerPoint Presentation</vt:lpstr>
      <vt:lpstr>PowerPoint Presentation</vt:lpstr>
      <vt:lpstr>PowerPoint Presentation</vt:lpstr>
      <vt:lpstr>Lewy Bodies </vt:lpstr>
      <vt:lpstr>PowerPoint Presentation</vt:lpstr>
      <vt:lpstr>Clinical features </vt:lpstr>
      <vt:lpstr>Tremors</vt:lpstr>
      <vt:lpstr>Rigidity</vt:lpstr>
      <vt:lpstr>Hypokinesia and bradykinesia </vt:lpstr>
      <vt:lpstr>Hypomimia </vt:lpstr>
      <vt:lpstr>Parkinsonian gait</vt:lpstr>
      <vt:lpstr>PowerPoint Presentation</vt:lpstr>
      <vt:lpstr>Investigations </vt:lpstr>
      <vt:lpstr>PowerPoint Presentation</vt:lpstr>
      <vt:lpstr>Treatment </vt:lpstr>
      <vt:lpstr>Dopamine synthesis</vt:lpstr>
      <vt:lpstr>PowerPoint Presentation</vt:lpstr>
      <vt:lpstr>PowerPoint Presentation</vt:lpstr>
      <vt:lpstr>PowerPoint Presentation</vt:lpstr>
      <vt:lpstr>Levodopa </vt:lpstr>
      <vt:lpstr>PowerPoint Presentation</vt:lpstr>
      <vt:lpstr>Limitations of LD</vt:lpstr>
      <vt:lpstr>On and off phenomenon </vt:lpstr>
      <vt:lpstr>PowerPoint Presentation</vt:lpstr>
      <vt:lpstr>Dopamine agonists </vt:lpstr>
      <vt:lpstr>PowerPoint Presentation</vt:lpstr>
      <vt:lpstr>Side effects </vt:lpstr>
      <vt:lpstr>Mao-b inhibitors </vt:lpstr>
      <vt:lpstr>PowerPoint Presentation</vt:lpstr>
      <vt:lpstr>Comt inhibitors </vt:lpstr>
      <vt:lpstr>Neuroprotection </vt:lpstr>
      <vt:lpstr>PowerPoint Presentation</vt:lpstr>
      <vt:lpstr>Surgical treatment </vt:lpstr>
      <vt:lpstr>PowerPoint Presentation</vt:lpstr>
      <vt:lpstr>PowerPoint Presentation</vt:lpstr>
      <vt:lpstr>Management of nonmotor symptoms</vt:lpstr>
      <vt:lpstr>Differential diagnosis </vt:lpstr>
      <vt:lpstr>PowerPoint Presentation</vt:lpstr>
      <vt:lpstr>Multiple system atrophy </vt:lpstr>
      <vt:lpstr>Progressive supranuclear palsy( psp)</vt:lpstr>
      <vt:lpstr>Cortical basal ganglionic degeneration </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Parkinson’s Disease</dc:title>
  <dc:subject/>
  <dc:creator/>
  <cp:keywords/>
  <dc:description>generated using python-pptx</dc:description>
  <cp:lastModifiedBy>apeksha b</cp:lastModifiedBy>
  <cp:revision>7</cp:revision>
  <dcterms:created xsi:type="dcterms:W3CDTF">2013-01-27T09:14:16Z</dcterms:created>
  <dcterms:modified xsi:type="dcterms:W3CDTF">2026-01-23T14:04:29Z</dcterms:modified>
  <cp:category/>
</cp:coreProperties>
</file>