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86" r:id="rId3"/>
    <p:sldId id="258" r:id="rId4"/>
    <p:sldId id="281" r:id="rId5"/>
    <p:sldId id="312" r:id="rId6"/>
    <p:sldId id="313" r:id="rId7"/>
    <p:sldId id="314" r:id="rId8"/>
    <p:sldId id="316" r:id="rId9"/>
    <p:sldId id="311" r:id="rId10"/>
    <p:sldId id="285" r:id="rId11"/>
    <p:sldId id="260" r:id="rId12"/>
    <p:sldId id="279" r:id="rId13"/>
    <p:sldId id="287" r:id="rId14"/>
    <p:sldId id="288" r:id="rId15"/>
    <p:sldId id="289" r:id="rId16"/>
    <p:sldId id="262" r:id="rId17"/>
    <p:sldId id="290" r:id="rId18"/>
    <p:sldId id="261" r:id="rId19"/>
    <p:sldId id="318" r:id="rId20"/>
    <p:sldId id="320" r:id="rId21"/>
    <p:sldId id="321" r:id="rId22"/>
    <p:sldId id="322" r:id="rId23"/>
    <p:sldId id="323" r:id="rId24"/>
    <p:sldId id="324" r:id="rId25"/>
    <p:sldId id="292" r:id="rId26"/>
    <p:sldId id="325" r:id="rId27"/>
    <p:sldId id="326" r:id="rId28"/>
    <p:sldId id="327" r:id="rId29"/>
    <p:sldId id="333" r:id="rId30"/>
    <p:sldId id="334" r:id="rId31"/>
    <p:sldId id="335" r:id="rId32"/>
    <p:sldId id="336" r:id="rId33"/>
    <p:sldId id="337" r:id="rId34"/>
    <p:sldId id="339" r:id="rId35"/>
    <p:sldId id="266" r:id="rId36"/>
    <p:sldId id="268" r:id="rId37"/>
    <p:sldId id="277" r:id="rId38"/>
    <p:sldId id="271" r:id="rId39"/>
    <p:sldId id="272" r:id="rId40"/>
    <p:sldId id="328" r:id="rId41"/>
    <p:sldId id="273" r:id="rId42"/>
    <p:sldId id="330" r:id="rId43"/>
    <p:sldId id="302" r:id="rId44"/>
    <p:sldId id="331" r:id="rId45"/>
    <p:sldId id="332" r:id="rId46"/>
    <p:sldId id="270" r:id="rId47"/>
    <p:sldId id="299" r:id="rId48"/>
    <p:sldId id="307" r:id="rId49"/>
    <p:sldId id="300" r:id="rId50"/>
    <p:sldId id="303" r:id="rId51"/>
    <p:sldId id="305" r:id="rId52"/>
    <p:sldId id="310" r:id="rId53"/>
    <p:sldId id="340" r:id="rId54"/>
    <p:sldId id="342" r:id="rId55"/>
    <p:sldId id="341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C0897-7937-450C-BECD-023A9020F5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0934A0-C019-4D59-AF37-4C8E7EE1E127}">
      <dgm:prSet/>
      <dgm:spPr/>
      <dgm:t>
        <a:bodyPr/>
        <a:lstStyle/>
        <a:p>
          <a:r>
            <a:rPr lang="en-IN" i="1"/>
            <a:t>Umbilical Hernia</a:t>
          </a:r>
          <a:endParaRPr lang="en-US"/>
        </a:p>
      </dgm:t>
    </dgm:pt>
    <dgm:pt modelId="{B2B2977A-3D08-4ED3-8594-F98142695AB3}" type="parTrans" cxnId="{61AE5514-FE96-42FD-9F50-CB6F1794C768}">
      <dgm:prSet/>
      <dgm:spPr/>
      <dgm:t>
        <a:bodyPr/>
        <a:lstStyle/>
        <a:p>
          <a:endParaRPr lang="en-US"/>
        </a:p>
      </dgm:t>
    </dgm:pt>
    <dgm:pt modelId="{C5AE794D-12C3-4D6C-AF77-802665ABF4BC}" type="sibTrans" cxnId="{61AE5514-FE96-42FD-9F50-CB6F1794C768}">
      <dgm:prSet/>
      <dgm:spPr/>
      <dgm:t>
        <a:bodyPr/>
        <a:lstStyle/>
        <a:p>
          <a:endParaRPr lang="en-US"/>
        </a:p>
      </dgm:t>
    </dgm:pt>
    <dgm:pt modelId="{B8DAC8C4-9533-4BD9-893D-8DFCF0F8B259}">
      <dgm:prSet/>
      <dgm:spPr/>
      <dgm:t>
        <a:bodyPr/>
        <a:lstStyle/>
        <a:p>
          <a:r>
            <a:rPr lang="en-IN" i="1"/>
            <a:t>Hepatic Hydrothorax</a:t>
          </a:r>
          <a:endParaRPr lang="en-US"/>
        </a:p>
      </dgm:t>
    </dgm:pt>
    <dgm:pt modelId="{F705309D-3FF0-409B-927C-ED1059C75E0C}" type="parTrans" cxnId="{9CD4FD55-DC72-4A0A-ACDC-BBE89E274D12}">
      <dgm:prSet/>
      <dgm:spPr/>
      <dgm:t>
        <a:bodyPr/>
        <a:lstStyle/>
        <a:p>
          <a:endParaRPr lang="en-US"/>
        </a:p>
      </dgm:t>
    </dgm:pt>
    <dgm:pt modelId="{45F5E95A-BC03-444A-821F-612706983BEE}" type="sibTrans" cxnId="{9CD4FD55-DC72-4A0A-ACDC-BBE89E274D12}">
      <dgm:prSet/>
      <dgm:spPr/>
      <dgm:t>
        <a:bodyPr/>
        <a:lstStyle/>
        <a:p>
          <a:endParaRPr lang="en-US"/>
        </a:p>
      </dgm:t>
    </dgm:pt>
    <dgm:pt modelId="{47D0C984-958D-4C99-AAED-B817D876B3A7}">
      <dgm:prSet/>
      <dgm:spPr/>
      <dgm:t>
        <a:bodyPr/>
        <a:lstStyle/>
        <a:p>
          <a:r>
            <a:rPr lang="en-IN" i="1"/>
            <a:t>Peripheral edema</a:t>
          </a:r>
          <a:endParaRPr lang="en-US"/>
        </a:p>
      </dgm:t>
    </dgm:pt>
    <dgm:pt modelId="{3F614608-BB1F-4B9C-9770-F727993ED8FC}" type="parTrans" cxnId="{C4752B81-C670-43DC-B4C3-45CCAC123DFC}">
      <dgm:prSet/>
      <dgm:spPr/>
      <dgm:t>
        <a:bodyPr/>
        <a:lstStyle/>
        <a:p>
          <a:endParaRPr lang="en-US"/>
        </a:p>
      </dgm:t>
    </dgm:pt>
    <dgm:pt modelId="{D83345E9-3B44-441D-9C24-800DC4461A27}" type="sibTrans" cxnId="{C4752B81-C670-43DC-B4C3-45CCAC123DFC}">
      <dgm:prSet/>
      <dgm:spPr/>
      <dgm:t>
        <a:bodyPr/>
        <a:lstStyle/>
        <a:p>
          <a:endParaRPr lang="en-US"/>
        </a:p>
      </dgm:t>
    </dgm:pt>
    <dgm:pt modelId="{7255DDAA-B546-4576-A59C-573E43C75100}" type="pres">
      <dgm:prSet presAssocID="{FB4C0897-7937-450C-BECD-023A9020F5BD}" presName="diagram" presStyleCnt="0">
        <dgm:presLayoutVars>
          <dgm:dir/>
          <dgm:resizeHandles val="exact"/>
        </dgm:presLayoutVars>
      </dgm:prSet>
      <dgm:spPr/>
    </dgm:pt>
    <dgm:pt modelId="{451B202E-F0C3-4A02-925D-DFA8C2ED6BA8}" type="pres">
      <dgm:prSet presAssocID="{220934A0-C019-4D59-AF37-4C8E7EE1E127}" presName="node" presStyleLbl="node1" presStyleIdx="0" presStyleCnt="3">
        <dgm:presLayoutVars>
          <dgm:bulletEnabled val="1"/>
        </dgm:presLayoutVars>
      </dgm:prSet>
      <dgm:spPr/>
    </dgm:pt>
    <dgm:pt modelId="{EC614957-2AFD-4B7B-9852-DE48711DD6C3}" type="pres">
      <dgm:prSet presAssocID="{C5AE794D-12C3-4D6C-AF77-802665ABF4BC}" presName="sibTrans" presStyleCnt="0"/>
      <dgm:spPr/>
    </dgm:pt>
    <dgm:pt modelId="{2B1D9569-3481-4184-B7C7-40D632D10083}" type="pres">
      <dgm:prSet presAssocID="{B8DAC8C4-9533-4BD9-893D-8DFCF0F8B259}" presName="node" presStyleLbl="node1" presStyleIdx="1" presStyleCnt="3">
        <dgm:presLayoutVars>
          <dgm:bulletEnabled val="1"/>
        </dgm:presLayoutVars>
      </dgm:prSet>
      <dgm:spPr/>
    </dgm:pt>
    <dgm:pt modelId="{DB022D90-A60E-415B-A4AA-93AAA344B043}" type="pres">
      <dgm:prSet presAssocID="{45F5E95A-BC03-444A-821F-612706983BEE}" presName="sibTrans" presStyleCnt="0"/>
      <dgm:spPr/>
    </dgm:pt>
    <dgm:pt modelId="{5A5FCB17-09B7-4ACC-AB8D-FE978B609D38}" type="pres">
      <dgm:prSet presAssocID="{47D0C984-958D-4C99-AAED-B817D876B3A7}" presName="node" presStyleLbl="node1" presStyleIdx="2" presStyleCnt="3">
        <dgm:presLayoutVars>
          <dgm:bulletEnabled val="1"/>
        </dgm:presLayoutVars>
      </dgm:prSet>
      <dgm:spPr/>
    </dgm:pt>
  </dgm:ptLst>
  <dgm:cxnLst>
    <dgm:cxn modelId="{61AE5514-FE96-42FD-9F50-CB6F1794C768}" srcId="{FB4C0897-7937-450C-BECD-023A9020F5BD}" destId="{220934A0-C019-4D59-AF37-4C8E7EE1E127}" srcOrd="0" destOrd="0" parTransId="{B2B2977A-3D08-4ED3-8594-F98142695AB3}" sibTransId="{C5AE794D-12C3-4D6C-AF77-802665ABF4BC}"/>
    <dgm:cxn modelId="{9CD4FD55-DC72-4A0A-ACDC-BBE89E274D12}" srcId="{FB4C0897-7937-450C-BECD-023A9020F5BD}" destId="{B8DAC8C4-9533-4BD9-893D-8DFCF0F8B259}" srcOrd="1" destOrd="0" parTransId="{F705309D-3FF0-409B-927C-ED1059C75E0C}" sibTransId="{45F5E95A-BC03-444A-821F-612706983BEE}"/>
    <dgm:cxn modelId="{7124865A-45CF-47BB-889B-07E07501FCFF}" type="presOf" srcId="{47D0C984-958D-4C99-AAED-B817D876B3A7}" destId="{5A5FCB17-09B7-4ACC-AB8D-FE978B609D38}" srcOrd="0" destOrd="0" presId="urn:microsoft.com/office/officeart/2005/8/layout/default"/>
    <dgm:cxn modelId="{18EB1C7C-77E0-4392-8B68-9012B34B9252}" type="presOf" srcId="{FB4C0897-7937-450C-BECD-023A9020F5BD}" destId="{7255DDAA-B546-4576-A59C-573E43C75100}" srcOrd="0" destOrd="0" presId="urn:microsoft.com/office/officeart/2005/8/layout/default"/>
    <dgm:cxn modelId="{CE152681-ED9F-43CA-BC99-85996361628C}" type="presOf" srcId="{B8DAC8C4-9533-4BD9-893D-8DFCF0F8B259}" destId="{2B1D9569-3481-4184-B7C7-40D632D10083}" srcOrd="0" destOrd="0" presId="urn:microsoft.com/office/officeart/2005/8/layout/default"/>
    <dgm:cxn modelId="{C4752B81-C670-43DC-B4C3-45CCAC123DFC}" srcId="{FB4C0897-7937-450C-BECD-023A9020F5BD}" destId="{47D0C984-958D-4C99-AAED-B817D876B3A7}" srcOrd="2" destOrd="0" parTransId="{3F614608-BB1F-4B9C-9770-F727993ED8FC}" sibTransId="{D83345E9-3B44-441D-9C24-800DC4461A27}"/>
    <dgm:cxn modelId="{D675B0D4-B760-427A-9430-B10C727B1D59}" type="presOf" srcId="{220934A0-C019-4D59-AF37-4C8E7EE1E127}" destId="{451B202E-F0C3-4A02-925D-DFA8C2ED6BA8}" srcOrd="0" destOrd="0" presId="urn:microsoft.com/office/officeart/2005/8/layout/default"/>
    <dgm:cxn modelId="{5A63A649-5F33-4AE0-A13A-382F575DC072}" type="presParOf" srcId="{7255DDAA-B546-4576-A59C-573E43C75100}" destId="{451B202E-F0C3-4A02-925D-DFA8C2ED6BA8}" srcOrd="0" destOrd="0" presId="urn:microsoft.com/office/officeart/2005/8/layout/default"/>
    <dgm:cxn modelId="{35BA8062-D651-4CE0-A65E-CE4CA122F5D6}" type="presParOf" srcId="{7255DDAA-B546-4576-A59C-573E43C75100}" destId="{EC614957-2AFD-4B7B-9852-DE48711DD6C3}" srcOrd="1" destOrd="0" presId="urn:microsoft.com/office/officeart/2005/8/layout/default"/>
    <dgm:cxn modelId="{FDA5BD8C-FA53-48F3-B4D6-A233D35B1839}" type="presParOf" srcId="{7255DDAA-B546-4576-A59C-573E43C75100}" destId="{2B1D9569-3481-4184-B7C7-40D632D10083}" srcOrd="2" destOrd="0" presId="urn:microsoft.com/office/officeart/2005/8/layout/default"/>
    <dgm:cxn modelId="{8A7F047C-9507-4B3F-9FE7-EBF58D2C34FB}" type="presParOf" srcId="{7255DDAA-B546-4576-A59C-573E43C75100}" destId="{DB022D90-A60E-415B-A4AA-93AAA344B043}" srcOrd="3" destOrd="0" presId="urn:microsoft.com/office/officeart/2005/8/layout/default"/>
    <dgm:cxn modelId="{E8CF8F76-4308-4C9F-9603-D47BBCE4F1F5}" type="presParOf" srcId="{7255DDAA-B546-4576-A59C-573E43C75100}" destId="{5A5FCB17-09B7-4ACC-AB8D-FE978B609D3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AB3A0-4AAB-4C51-8E17-FDCCD8787860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2DC4A6-1065-45ED-AF99-337A964924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IN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ypoproteinaemia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0E504-D5C0-4028-BFDB-78CF5BEADD27}" type="parTrans" cxnId="{0B40FD64-1DE2-4241-9705-93A6C21AC1B5}">
      <dgm:prSet/>
      <dgm:spPr/>
      <dgm:t>
        <a:bodyPr/>
        <a:lstStyle/>
        <a:p>
          <a:endParaRPr lang="en-US"/>
        </a:p>
      </dgm:t>
    </dgm:pt>
    <dgm:pt modelId="{DDCBD4A7-A230-4F4D-B02E-EB6D014D3D9A}" type="sibTrans" cxnId="{0B40FD64-1DE2-4241-9705-93A6C21AC1B5}">
      <dgm:prSet/>
      <dgm:spPr/>
      <dgm:t>
        <a:bodyPr/>
        <a:lstStyle/>
        <a:p>
          <a:endParaRPr lang="en-US"/>
        </a:p>
      </dgm:t>
    </dgm:pt>
    <dgm:pt modelId="{041D57B1-E3E0-491A-843D-92227A7659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I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Functional inferior vena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caval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block due to pressure of the abdominal fluid</a:t>
          </a:r>
        </a:p>
      </dgm:t>
    </dgm:pt>
    <dgm:pt modelId="{B8ABA089-C004-48FE-9730-CDA28FBAA490}" type="parTrans" cxnId="{F9019506-4F25-436C-872B-F7769871219C}">
      <dgm:prSet/>
      <dgm:spPr/>
      <dgm:t>
        <a:bodyPr/>
        <a:lstStyle/>
        <a:p>
          <a:endParaRPr lang="en-US"/>
        </a:p>
      </dgm:t>
    </dgm:pt>
    <dgm:pt modelId="{BC740A8F-373A-47BC-91EC-D0566E710735}" type="sibTrans" cxnId="{F9019506-4F25-436C-872B-F7769871219C}">
      <dgm:prSet/>
      <dgm:spPr/>
      <dgm:t>
        <a:bodyPr/>
        <a:lstStyle/>
        <a:p>
          <a:endParaRPr lang="en-US"/>
        </a:p>
      </dgm:t>
    </dgm:pt>
    <dgm:pt modelId="{DC420D48-3408-42A2-A289-2A2B2418D8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The presence of oedema without ascites should lead to investigations of causes of fluid retention other than ascites.</a:t>
          </a:r>
        </a:p>
      </dgm:t>
    </dgm:pt>
    <dgm:pt modelId="{AF07E55C-ED40-4A6C-A8C7-F70F5AEF816D}" type="parTrans" cxnId="{BF33E07A-A7B8-4296-B175-47630898D70F}">
      <dgm:prSet/>
      <dgm:spPr/>
      <dgm:t>
        <a:bodyPr/>
        <a:lstStyle/>
        <a:p>
          <a:endParaRPr lang="en-US"/>
        </a:p>
      </dgm:t>
    </dgm:pt>
    <dgm:pt modelId="{BAB64EED-C78A-41EC-848A-45CD1E1A0501}" type="sibTrans" cxnId="{BF33E07A-A7B8-4296-B175-47630898D70F}">
      <dgm:prSet/>
      <dgm:spPr/>
      <dgm:t>
        <a:bodyPr/>
        <a:lstStyle/>
        <a:p>
          <a:endParaRPr lang="en-US"/>
        </a:p>
      </dgm:t>
    </dgm:pt>
    <dgm:pt modelId="{20A6E746-B175-4232-B27A-91F4DB0E86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Causative factors:</a:t>
          </a:r>
        </a:p>
      </dgm:t>
    </dgm:pt>
    <dgm:pt modelId="{F16E6A40-3705-4B49-BED6-DA364FC1F894}" type="sibTrans" cxnId="{7005008B-6738-4F4D-B2AC-0745F4E79717}">
      <dgm:prSet/>
      <dgm:spPr/>
      <dgm:t>
        <a:bodyPr/>
        <a:lstStyle/>
        <a:p>
          <a:endParaRPr lang="en-US"/>
        </a:p>
      </dgm:t>
    </dgm:pt>
    <dgm:pt modelId="{0D90D16D-E5B8-4726-A1C8-5E8E092B5820}" type="parTrans" cxnId="{7005008B-6738-4F4D-B2AC-0745F4E79717}">
      <dgm:prSet/>
      <dgm:spPr/>
      <dgm:t>
        <a:bodyPr/>
        <a:lstStyle/>
        <a:p>
          <a:endParaRPr lang="en-US"/>
        </a:p>
      </dgm:t>
    </dgm:pt>
    <dgm:pt modelId="{52091C7B-422F-4F19-AF72-1121BDB95DF1}" type="pres">
      <dgm:prSet presAssocID="{33FAB3A0-4AAB-4C51-8E17-FDCCD8787860}" presName="root" presStyleCnt="0">
        <dgm:presLayoutVars>
          <dgm:dir/>
          <dgm:resizeHandles val="exact"/>
        </dgm:presLayoutVars>
      </dgm:prSet>
      <dgm:spPr/>
    </dgm:pt>
    <dgm:pt modelId="{C6BBADF3-F9CA-432E-B15C-4BB8994328B8}" type="pres">
      <dgm:prSet presAssocID="{20A6E746-B175-4232-B27A-91F4DB0E8695}" presName="compNode" presStyleCnt="0"/>
      <dgm:spPr/>
    </dgm:pt>
    <dgm:pt modelId="{BF837E93-FD4F-454C-A426-F0DD6DCC2413}" type="pres">
      <dgm:prSet presAssocID="{20A6E746-B175-4232-B27A-91F4DB0E8695}" presName="bgRect" presStyleLbl="bgShp" presStyleIdx="0" presStyleCnt="2"/>
      <dgm:spPr/>
    </dgm:pt>
    <dgm:pt modelId="{0D29EE9A-F516-4BD9-8C5A-43035745841E}" type="pres">
      <dgm:prSet presAssocID="{20A6E746-B175-4232-B27A-91F4DB0E869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2806366E-D911-40E2-B4A8-2B4A576288AA}" type="pres">
      <dgm:prSet presAssocID="{20A6E746-B175-4232-B27A-91F4DB0E8695}" presName="spaceRect" presStyleCnt="0"/>
      <dgm:spPr/>
    </dgm:pt>
    <dgm:pt modelId="{E9492FD8-08CA-4A61-B379-FB7BEB1630C2}" type="pres">
      <dgm:prSet presAssocID="{20A6E746-B175-4232-B27A-91F4DB0E8695}" presName="parTx" presStyleLbl="revTx" presStyleIdx="0" presStyleCnt="3">
        <dgm:presLayoutVars>
          <dgm:chMax val="0"/>
          <dgm:chPref val="0"/>
        </dgm:presLayoutVars>
      </dgm:prSet>
      <dgm:spPr/>
    </dgm:pt>
    <dgm:pt modelId="{48591157-F177-46E2-A55C-859EBE7E8351}" type="pres">
      <dgm:prSet presAssocID="{20A6E746-B175-4232-B27A-91F4DB0E8695}" presName="desTx" presStyleLbl="revTx" presStyleIdx="1" presStyleCnt="3">
        <dgm:presLayoutVars/>
      </dgm:prSet>
      <dgm:spPr/>
    </dgm:pt>
    <dgm:pt modelId="{5150F696-0D7A-441D-961D-81B23A0565FE}" type="pres">
      <dgm:prSet presAssocID="{F16E6A40-3705-4B49-BED6-DA364FC1F894}" presName="sibTrans" presStyleCnt="0"/>
      <dgm:spPr/>
    </dgm:pt>
    <dgm:pt modelId="{571BA8D4-62A5-40EF-90BC-7174B98C687B}" type="pres">
      <dgm:prSet presAssocID="{DC420D48-3408-42A2-A289-2A2B2418D812}" presName="compNode" presStyleCnt="0"/>
      <dgm:spPr/>
    </dgm:pt>
    <dgm:pt modelId="{5B88D678-FC80-4AFD-A3EC-36DB7F1943CD}" type="pres">
      <dgm:prSet presAssocID="{DC420D48-3408-42A2-A289-2A2B2418D812}" presName="bgRect" presStyleLbl="bgShp" presStyleIdx="1" presStyleCnt="2"/>
      <dgm:spPr/>
    </dgm:pt>
    <dgm:pt modelId="{147D2A9F-086E-4D31-9BAC-0E72925C8769}" type="pres">
      <dgm:prSet presAssocID="{DC420D48-3408-42A2-A289-2A2B2418D81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614E1DE-FCCE-43C0-A101-8C81DC64DE55}" type="pres">
      <dgm:prSet presAssocID="{DC420D48-3408-42A2-A289-2A2B2418D812}" presName="spaceRect" presStyleCnt="0"/>
      <dgm:spPr/>
    </dgm:pt>
    <dgm:pt modelId="{CFD7CFF4-3698-41F4-A9AE-1A5F864E68AE}" type="pres">
      <dgm:prSet presAssocID="{DC420D48-3408-42A2-A289-2A2B2418D81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9019506-4F25-436C-872B-F7769871219C}" srcId="{20A6E746-B175-4232-B27A-91F4DB0E8695}" destId="{041D57B1-E3E0-491A-843D-92227A765942}" srcOrd="1" destOrd="0" parTransId="{B8ABA089-C004-48FE-9730-CDA28FBAA490}" sibTransId="{BC740A8F-373A-47BC-91EC-D0566E710735}"/>
    <dgm:cxn modelId="{0B40FD64-1DE2-4241-9705-93A6C21AC1B5}" srcId="{20A6E746-B175-4232-B27A-91F4DB0E8695}" destId="{DD2DC4A6-1065-45ED-AF99-337A96492431}" srcOrd="0" destOrd="0" parTransId="{8230E504-D5C0-4028-BFDB-78CF5BEADD27}" sibTransId="{DDCBD4A7-A230-4F4D-B02E-EB6D014D3D9A}"/>
    <dgm:cxn modelId="{8A13204E-A165-4A06-9085-C49DEDD0B317}" type="presOf" srcId="{33FAB3A0-4AAB-4C51-8E17-FDCCD8787860}" destId="{52091C7B-422F-4F19-AF72-1121BDB95DF1}" srcOrd="0" destOrd="0" presId="urn:microsoft.com/office/officeart/2018/2/layout/IconVerticalSolidList"/>
    <dgm:cxn modelId="{CF8F5F76-E3A4-42B4-A99F-6FB7EC8BB8FB}" type="presOf" srcId="{20A6E746-B175-4232-B27A-91F4DB0E8695}" destId="{E9492FD8-08CA-4A61-B379-FB7BEB1630C2}" srcOrd="0" destOrd="0" presId="urn:microsoft.com/office/officeart/2018/2/layout/IconVerticalSolidList"/>
    <dgm:cxn modelId="{BF33E07A-A7B8-4296-B175-47630898D70F}" srcId="{33FAB3A0-4AAB-4C51-8E17-FDCCD8787860}" destId="{DC420D48-3408-42A2-A289-2A2B2418D812}" srcOrd="1" destOrd="0" parTransId="{AF07E55C-ED40-4A6C-A8C7-F70F5AEF816D}" sibTransId="{BAB64EED-C78A-41EC-848A-45CD1E1A0501}"/>
    <dgm:cxn modelId="{7005008B-6738-4F4D-B2AC-0745F4E79717}" srcId="{33FAB3A0-4AAB-4C51-8E17-FDCCD8787860}" destId="{20A6E746-B175-4232-B27A-91F4DB0E8695}" srcOrd="0" destOrd="0" parTransId="{0D90D16D-E5B8-4726-A1C8-5E8E092B5820}" sibTransId="{F16E6A40-3705-4B49-BED6-DA364FC1F894}"/>
    <dgm:cxn modelId="{0CB663D5-3C6A-42C6-A131-067DF3D7963B}" type="presOf" srcId="{DD2DC4A6-1065-45ED-AF99-337A96492431}" destId="{48591157-F177-46E2-A55C-859EBE7E8351}" srcOrd="0" destOrd="0" presId="urn:microsoft.com/office/officeart/2018/2/layout/IconVerticalSolidList"/>
    <dgm:cxn modelId="{4AC6BEFB-DF1F-4AFE-8472-279193EFAD6D}" type="presOf" srcId="{DC420D48-3408-42A2-A289-2A2B2418D812}" destId="{CFD7CFF4-3698-41F4-A9AE-1A5F864E68AE}" srcOrd="0" destOrd="0" presId="urn:microsoft.com/office/officeart/2018/2/layout/IconVerticalSolidList"/>
    <dgm:cxn modelId="{63ACBBFE-9445-4FB7-B8AE-3E02C9856568}" type="presOf" srcId="{041D57B1-E3E0-491A-843D-92227A765942}" destId="{48591157-F177-46E2-A55C-859EBE7E8351}" srcOrd="0" destOrd="1" presId="urn:microsoft.com/office/officeart/2018/2/layout/IconVerticalSolidList"/>
    <dgm:cxn modelId="{2473CBF4-9D86-4EAD-B1D2-CE67AA659E81}" type="presParOf" srcId="{52091C7B-422F-4F19-AF72-1121BDB95DF1}" destId="{C6BBADF3-F9CA-432E-B15C-4BB8994328B8}" srcOrd="0" destOrd="0" presId="urn:microsoft.com/office/officeart/2018/2/layout/IconVerticalSolidList"/>
    <dgm:cxn modelId="{588C0BA2-297D-4D9B-9634-29997DF1B160}" type="presParOf" srcId="{C6BBADF3-F9CA-432E-B15C-4BB8994328B8}" destId="{BF837E93-FD4F-454C-A426-F0DD6DCC2413}" srcOrd="0" destOrd="0" presId="urn:microsoft.com/office/officeart/2018/2/layout/IconVerticalSolidList"/>
    <dgm:cxn modelId="{A6B10B7D-AB48-4166-92E3-465618EED740}" type="presParOf" srcId="{C6BBADF3-F9CA-432E-B15C-4BB8994328B8}" destId="{0D29EE9A-F516-4BD9-8C5A-43035745841E}" srcOrd="1" destOrd="0" presId="urn:microsoft.com/office/officeart/2018/2/layout/IconVerticalSolidList"/>
    <dgm:cxn modelId="{A33C6D23-A6CB-4BCF-872D-7B80BF3AB517}" type="presParOf" srcId="{C6BBADF3-F9CA-432E-B15C-4BB8994328B8}" destId="{2806366E-D911-40E2-B4A8-2B4A576288AA}" srcOrd="2" destOrd="0" presId="urn:microsoft.com/office/officeart/2018/2/layout/IconVerticalSolidList"/>
    <dgm:cxn modelId="{40A2AB03-79D8-4A58-A948-D538F921BFCC}" type="presParOf" srcId="{C6BBADF3-F9CA-432E-B15C-4BB8994328B8}" destId="{E9492FD8-08CA-4A61-B379-FB7BEB1630C2}" srcOrd="3" destOrd="0" presId="urn:microsoft.com/office/officeart/2018/2/layout/IconVerticalSolidList"/>
    <dgm:cxn modelId="{FB8D5687-C453-4715-8FE3-0EB92028FFC6}" type="presParOf" srcId="{C6BBADF3-F9CA-432E-B15C-4BB8994328B8}" destId="{48591157-F177-46E2-A55C-859EBE7E8351}" srcOrd="4" destOrd="0" presId="urn:microsoft.com/office/officeart/2018/2/layout/IconVerticalSolidList"/>
    <dgm:cxn modelId="{8FC4ED33-A3E3-4D48-8957-2F0E3BE8BA1D}" type="presParOf" srcId="{52091C7B-422F-4F19-AF72-1121BDB95DF1}" destId="{5150F696-0D7A-441D-961D-81B23A0565FE}" srcOrd="1" destOrd="0" presId="urn:microsoft.com/office/officeart/2018/2/layout/IconVerticalSolidList"/>
    <dgm:cxn modelId="{C9FD24B5-E840-49B7-9440-28C8C5930CD0}" type="presParOf" srcId="{52091C7B-422F-4F19-AF72-1121BDB95DF1}" destId="{571BA8D4-62A5-40EF-90BC-7174B98C687B}" srcOrd="2" destOrd="0" presId="urn:microsoft.com/office/officeart/2018/2/layout/IconVerticalSolidList"/>
    <dgm:cxn modelId="{7D3297F5-D4D7-4B37-B4FA-979C8ED4A2CE}" type="presParOf" srcId="{571BA8D4-62A5-40EF-90BC-7174B98C687B}" destId="{5B88D678-FC80-4AFD-A3EC-36DB7F1943CD}" srcOrd="0" destOrd="0" presId="urn:microsoft.com/office/officeart/2018/2/layout/IconVerticalSolidList"/>
    <dgm:cxn modelId="{4D12A784-71C1-4941-A532-4A5A1F1418F8}" type="presParOf" srcId="{571BA8D4-62A5-40EF-90BC-7174B98C687B}" destId="{147D2A9F-086E-4D31-9BAC-0E72925C8769}" srcOrd="1" destOrd="0" presId="urn:microsoft.com/office/officeart/2018/2/layout/IconVerticalSolidList"/>
    <dgm:cxn modelId="{73F5B391-BF9D-4F3D-A26B-3B49E10DF20D}" type="presParOf" srcId="{571BA8D4-62A5-40EF-90BC-7174B98C687B}" destId="{E614E1DE-FCCE-43C0-A101-8C81DC64DE55}" srcOrd="2" destOrd="0" presId="urn:microsoft.com/office/officeart/2018/2/layout/IconVerticalSolidList"/>
    <dgm:cxn modelId="{05FC3C9D-9D89-443C-9FFD-E40F07FA3D49}" type="presParOf" srcId="{571BA8D4-62A5-40EF-90BC-7174B98C687B}" destId="{CFD7CFF4-3698-41F4-A9AE-1A5F864E68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83AAAD-106F-4EBE-8C2F-80D20508D12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A21C95-AC9D-4E75-B2C6-124825ED397F}">
      <dgm:prSet/>
      <dgm:spPr/>
      <dgm:t>
        <a:bodyPr/>
        <a:lstStyle/>
        <a:p>
          <a:r>
            <a:rPr lang="en-IN"/>
            <a:t>Cardiac ascites</a:t>
          </a:r>
          <a:endParaRPr lang="en-US"/>
        </a:p>
      </dgm:t>
    </dgm:pt>
    <dgm:pt modelId="{9A407BC7-43A2-41CF-B958-BDD84EED0644}" type="parTrans" cxnId="{EC9BD028-F818-4AB2-BEF5-8963BFAC56FD}">
      <dgm:prSet/>
      <dgm:spPr/>
      <dgm:t>
        <a:bodyPr/>
        <a:lstStyle/>
        <a:p>
          <a:endParaRPr lang="en-US"/>
        </a:p>
      </dgm:t>
    </dgm:pt>
    <dgm:pt modelId="{01B57AAD-2DD3-4C53-8089-4F7EC1A12B1C}" type="sibTrans" cxnId="{EC9BD028-F818-4AB2-BEF5-8963BFAC56FD}">
      <dgm:prSet/>
      <dgm:spPr/>
      <dgm:t>
        <a:bodyPr/>
        <a:lstStyle/>
        <a:p>
          <a:endParaRPr lang="en-US"/>
        </a:p>
      </dgm:t>
    </dgm:pt>
    <dgm:pt modelId="{21B08A78-F490-405B-BFD3-EA1B2BFA9260}">
      <dgm:prSet/>
      <dgm:spPr/>
      <dgm:t>
        <a:bodyPr/>
        <a:lstStyle/>
        <a:p>
          <a:r>
            <a:rPr lang="en-IN"/>
            <a:t>Malignant ascites</a:t>
          </a:r>
          <a:endParaRPr lang="en-US"/>
        </a:p>
      </dgm:t>
    </dgm:pt>
    <dgm:pt modelId="{C8F8F04E-5DCF-41FA-837F-E4C2E820C51B}" type="parTrans" cxnId="{68C250B0-C051-4F9B-9EEC-A4F51F384BE4}">
      <dgm:prSet/>
      <dgm:spPr/>
      <dgm:t>
        <a:bodyPr/>
        <a:lstStyle/>
        <a:p>
          <a:endParaRPr lang="en-US"/>
        </a:p>
      </dgm:t>
    </dgm:pt>
    <dgm:pt modelId="{1E911C20-CD5A-4565-ACDB-702B407BB810}" type="sibTrans" cxnId="{68C250B0-C051-4F9B-9EEC-A4F51F384BE4}">
      <dgm:prSet/>
      <dgm:spPr/>
      <dgm:t>
        <a:bodyPr/>
        <a:lstStyle/>
        <a:p>
          <a:endParaRPr lang="en-US"/>
        </a:p>
      </dgm:t>
    </dgm:pt>
    <dgm:pt modelId="{15E47714-17A1-4020-B2E7-49019E8BFFC4}">
      <dgm:prSet/>
      <dgm:spPr/>
      <dgm:t>
        <a:bodyPr/>
        <a:lstStyle/>
        <a:p>
          <a:r>
            <a:rPr lang="en-IN"/>
            <a:t>Tuberculous ascites</a:t>
          </a:r>
          <a:endParaRPr lang="en-US"/>
        </a:p>
      </dgm:t>
    </dgm:pt>
    <dgm:pt modelId="{EA3CD107-00D7-4DDF-B0FD-EEB35428A4A5}" type="parTrans" cxnId="{DB221FAC-1908-4D54-B042-03FE66FBDB02}">
      <dgm:prSet/>
      <dgm:spPr/>
      <dgm:t>
        <a:bodyPr/>
        <a:lstStyle/>
        <a:p>
          <a:endParaRPr lang="en-US"/>
        </a:p>
      </dgm:t>
    </dgm:pt>
    <dgm:pt modelId="{FB3BD609-7236-41D9-BED8-463B5C30E5F9}" type="sibTrans" cxnId="{DB221FAC-1908-4D54-B042-03FE66FBDB02}">
      <dgm:prSet/>
      <dgm:spPr/>
      <dgm:t>
        <a:bodyPr/>
        <a:lstStyle/>
        <a:p>
          <a:endParaRPr lang="en-US"/>
        </a:p>
      </dgm:t>
    </dgm:pt>
    <dgm:pt modelId="{CB53F785-C5AE-4A4A-8246-32BF132E4E97}">
      <dgm:prSet/>
      <dgm:spPr/>
      <dgm:t>
        <a:bodyPr/>
        <a:lstStyle/>
        <a:p>
          <a:r>
            <a:rPr lang="en-IN"/>
            <a:t>Mixed aetiology ascites</a:t>
          </a:r>
          <a:endParaRPr lang="en-US"/>
        </a:p>
      </dgm:t>
    </dgm:pt>
    <dgm:pt modelId="{99F02F01-3C71-4EFF-A84D-80142D38E630}" type="parTrans" cxnId="{A1B5CB2F-7A9D-4E18-ABCD-1D16D48605B7}">
      <dgm:prSet/>
      <dgm:spPr/>
      <dgm:t>
        <a:bodyPr/>
        <a:lstStyle/>
        <a:p>
          <a:endParaRPr lang="en-US"/>
        </a:p>
      </dgm:t>
    </dgm:pt>
    <dgm:pt modelId="{0E33E825-6D1E-45DC-9D03-9914A028369F}" type="sibTrans" cxnId="{A1B5CB2F-7A9D-4E18-ABCD-1D16D48605B7}">
      <dgm:prSet/>
      <dgm:spPr/>
      <dgm:t>
        <a:bodyPr/>
        <a:lstStyle/>
        <a:p>
          <a:endParaRPr lang="en-US"/>
        </a:p>
      </dgm:t>
    </dgm:pt>
    <dgm:pt modelId="{B8138D4B-7B19-40E8-BE6E-E06BCF65CE26}">
      <dgm:prSet/>
      <dgm:spPr/>
      <dgm:t>
        <a:bodyPr/>
        <a:lstStyle/>
        <a:p>
          <a:r>
            <a:rPr lang="en-IN"/>
            <a:t>Chylous ascites</a:t>
          </a:r>
          <a:endParaRPr lang="en-US"/>
        </a:p>
      </dgm:t>
    </dgm:pt>
    <dgm:pt modelId="{56ECE18B-99DC-4DEB-888E-3B1CBF014106}" type="parTrans" cxnId="{97FFBE98-50C8-4404-B37D-3D96CD9EAB56}">
      <dgm:prSet/>
      <dgm:spPr/>
      <dgm:t>
        <a:bodyPr/>
        <a:lstStyle/>
        <a:p>
          <a:endParaRPr lang="en-US"/>
        </a:p>
      </dgm:t>
    </dgm:pt>
    <dgm:pt modelId="{A65936AE-77CB-45DE-A412-DB4FFADAD8B0}" type="sibTrans" cxnId="{97FFBE98-50C8-4404-B37D-3D96CD9EAB56}">
      <dgm:prSet/>
      <dgm:spPr/>
      <dgm:t>
        <a:bodyPr/>
        <a:lstStyle/>
        <a:p>
          <a:endParaRPr lang="en-US"/>
        </a:p>
      </dgm:t>
    </dgm:pt>
    <dgm:pt modelId="{CD70A30D-A0CA-479A-97BB-EBA664DAF536}">
      <dgm:prSet/>
      <dgm:spPr/>
      <dgm:t>
        <a:bodyPr/>
        <a:lstStyle/>
        <a:p>
          <a:r>
            <a:rPr lang="en-IN"/>
            <a:t>Budd-Chiari syndrome</a:t>
          </a:r>
          <a:endParaRPr lang="en-US"/>
        </a:p>
      </dgm:t>
    </dgm:pt>
    <dgm:pt modelId="{8F5F255E-0783-4AAB-A5B6-3D8DAFEA26A7}" type="parTrans" cxnId="{7B848DF5-A59B-48E3-A633-AB876D2305D7}">
      <dgm:prSet/>
      <dgm:spPr/>
      <dgm:t>
        <a:bodyPr/>
        <a:lstStyle/>
        <a:p>
          <a:endParaRPr lang="en-US"/>
        </a:p>
      </dgm:t>
    </dgm:pt>
    <dgm:pt modelId="{BF82F3EA-8C0F-4195-808E-D208CEBBC343}" type="sibTrans" cxnId="{7B848DF5-A59B-48E3-A633-AB876D2305D7}">
      <dgm:prSet/>
      <dgm:spPr/>
      <dgm:t>
        <a:bodyPr/>
        <a:lstStyle/>
        <a:p>
          <a:endParaRPr lang="en-US"/>
        </a:p>
      </dgm:t>
    </dgm:pt>
    <dgm:pt modelId="{2107E7AA-1316-41A6-BBF4-30DF9CF3A897}" type="pres">
      <dgm:prSet presAssocID="{8783AAAD-106F-4EBE-8C2F-80D20508D12D}" presName="Name0" presStyleCnt="0">
        <dgm:presLayoutVars>
          <dgm:dir/>
          <dgm:animLvl val="lvl"/>
          <dgm:resizeHandles val="exact"/>
        </dgm:presLayoutVars>
      </dgm:prSet>
      <dgm:spPr/>
    </dgm:pt>
    <dgm:pt modelId="{37D5FD19-CE99-43B2-B2A2-7525018E3C07}" type="pres">
      <dgm:prSet presAssocID="{5FA21C95-AC9D-4E75-B2C6-124825ED397F}" presName="linNode" presStyleCnt="0"/>
      <dgm:spPr/>
    </dgm:pt>
    <dgm:pt modelId="{DB51EAD5-C701-4344-807C-D5DBEA9A0FAA}" type="pres">
      <dgm:prSet presAssocID="{5FA21C95-AC9D-4E75-B2C6-124825ED397F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29A3E325-3FCB-497C-972A-30319069F11A}" type="pres">
      <dgm:prSet presAssocID="{01B57AAD-2DD3-4C53-8089-4F7EC1A12B1C}" presName="sp" presStyleCnt="0"/>
      <dgm:spPr/>
    </dgm:pt>
    <dgm:pt modelId="{7D342D3D-3F5F-495E-8632-1CB2FDD68AD5}" type="pres">
      <dgm:prSet presAssocID="{21B08A78-F490-405B-BFD3-EA1B2BFA9260}" presName="linNode" presStyleCnt="0"/>
      <dgm:spPr/>
    </dgm:pt>
    <dgm:pt modelId="{9EF9E122-1BB6-4F82-8593-B87FE5B894AB}" type="pres">
      <dgm:prSet presAssocID="{21B08A78-F490-405B-BFD3-EA1B2BFA9260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FBE90F15-AFA3-471B-A96A-1C193168053F}" type="pres">
      <dgm:prSet presAssocID="{1E911C20-CD5A-4565-ACDB-702B407BB810}" presName="sp" presStyleCnt="0"/>
      <dgm:spPr/>
    </dgm:pt>
    <dgm:pt modelId="{BDDA88C3-2DC8-4F52-9A0F-5C5CB2D38648}" type="pres">
      <dgm:prSet presAssocID="{15E47714-17A1-4020-B2E7-49019E8BFFC4}" presName="linNode" presStyleCnt="0"/>
      <dgm:spPr/>
    </dgm:pt>
    <dgm:pt modelId="{EE0AAB3D-904A-4CE7-BBC7-F28E41E4BC4B}" type="pres">
      <dgm:prSet presAssocID="{15E47714-17A1-4020-B2E7-49019E8BFFC4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1FCD0619-3F61-4BAA-80E9-6151301701FE}" type="pres">
      <dgm:prSet presAssocID="{FB3BD609-7236-41D9-BED8-463B5C30E5F9}" presName="sp" presStyleCnt="0"/>
      <dgm:spPr/>
    </dgm:pt>
    <dgm:pt modelId="{40634705-DEE6-45C1-9F55-E4DFF1F96971}" type="pres">
      <dgm:prSet presAssocID="{CB53F785-C5AE-4A4A-8246-32BF132E4E97}" presName="linNode" presStyleCnt="0"/>
      <dgm:spPr/>
    </dgm:pt>
    <dgm:pt modelId="{120D3F39-0921-4770-B439-E0A28B13F096}" type="pres">
      <dgm:prSet presAssocID="{CB53F785-C5AE-4A4A-8246-32BF132E4E97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97532550-D7DF-420C-8530-F9780F4841FE}" type="pres">
      <dgm:prSet presAssocID="{0E33E825-6D1E-45DC-9D03-9914A028369F}" presName="sp" presStyleCnt="0"/>
      <dgm:spPr/>
    </dgm:pt>
    <dgm:pt modelId="{E74DF6D6-58EB-4944-BA94-2CEF110BD9E9}" type="pres">
      <dgm:prSet presAssocID="{B8138D4B-7B19-40E8-BE6E-E06BCF65CE26}" presName="linNode" presStyleCnt="0"/>
      <dgm:spPr/>
    </dgm:pt>
    <dgm:pt modelId="{5796D4F6-608D-4108-A0A9-95351C31B31E}" type="pres">
      <dgm:prSet presAssocID="{B8138D4B-7B19-40E8-BE6E-E06BCF65CE26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620A2410-0124-4B92-8A52-8A48C600B322}" type="pres">
      <dgm:prSet presAssocID="{A65936AE-77CB-45DE-A412-DB4FFADAD8B0}" presName="sp" presStyleCnt="0"/>
      <dgm:spPr/>
    </dgm:pt>
    <dgm:pt modelId="{507FEF0B-6DA4-44A4-824A-B86EE87A3C4F}" type="pres">
      <dgm:prSet presAssocID="{CD70A30D-A0CA-479A-97BB-EBA664DAF536}" presName="linNode" presStyleCnt="0"/>
      <dgm:spPr/>
    </dgm:pt>
    <dgm:pt modelId="{83A0CD4F-8794-4822-B9B9-41C786C6A3E9}" type="pres">
      <dgm:prSet presAssocID="{CD70A30D-A0CA-479A-97BB-EBA664DAF536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99648607-E016-4DE0-85FA-93403EF71DA3}" type="presOf" srcId="{15E47714-17A1-4020-B2E7-49019E8BFFC4}" destId="{EE0AAB3D-904A-4CE7-BBC7-F28E41E4BC4B}" srcOrd="0" destOrd="0" presId="urn:microsoft.com/office/officeart/2005/8/layout/vList5"/>
    <dgm:cxn modelId="{EC9BD028-F818-4AB2-BEF5-8963BFAC56FD}" srcId="{8783AAAD-106F-4EBE-8C2F-80D20508D12D}" destId="{5FA21C95-AC9D-4E75-B2C6-124825ED397F}" srcOrd="0" destOrd="0" parTransId="{9A407BC7-43A2-41CF-B958-BDD84EED0644}" sibTransId="{01B57AAD-2DD3-4C53-8089-4F7EC1A12B1C}"/>
    <dgm:cxn modelId="{A1B5CB2F-7A9D-4E18-ABCD-1D16D48605B7}" srcId="{8783AAAD-106F-4EBE-8C2F-80D20508D12D}" destId="{CB53F785-C5AE-4A4A-8246-32BF132E4E97}" srcOrd="3" destOrd="0" parTransId="{99F02F01-3C71-4EFF-A84D-80142D38E630}" sibTransId="{0E33E825-6D1E-45DC-9D03-9914A028369F}"/>
    <dgm:cxn modelId="{1BEDD052-C549-4105-8280-EF73FA65B12B}" type="presOf" srcId="{CB53F785-C5AE-4A4A-8246-32BF132E4E97}" destId="{120D3F39-0921-4770-B439-E0A28B13F096}" srcOrd="0" destOrd="0" presId="urn:microsoft.com/office/officeart/2005/8/layout/vList5"/>
    <dgm:cxn modelId="{5E06FD52-A751-4BA5-9FF6-8070C5590D32}" type="presOf" srcId="{5FA21C95-AC9D-4E75-B2C6-124825ED397F}" destId="{DB51EAD5-C701-4344-807C-D5DBEA9A0FAA}" srcOrd="0" destOrd="0" presId="urn:microsoft.com/office/officeart/2005/8/layout/vList5"/>
    <dgm:cxn modelId="{97FFBE98-50C8-4404-B37D-3D96CD9EAB56}" srcId="{8783AAAD-106F-4EBE-8C2F-80D20508D12D}" destId="{B8138D4B-7B19-40E8-BE6E-E06BCF65CE26}" srcOrd="4" destOrd="0" parTransId="{56ECE18B-99DC-4DEB-888E-3B1CBF014106}" sibTransId="{A65936AE-77CB-45DE-A412-DB4FFADAD8B0}"/>
    <dgm:cxn modelId="{ED8113A6-F58B-40EF-821D-8C283F2669C3}" type="presOf" srcId="{21B08A78-F490-405B-BFD3-EA1B2BFA9260}" destId="{9EF9E122-1BB6-4F82-8593-B87FE5B894AB}" srcOrd="0" destOrd="0" presId="urn:microsoft.com/office/officeart/2005/8/layout/vList5"/>
    <dgm:cxn modelId="{DB221FAC-1908-4D54-B042-03FE66FBDB02}" srcId="{8783AAAD-106F-4EBE-8C2F-80D20508D12D}" destId="{15E47714-17A1-4020-B2E7-49019E8BFFC4}" srcOrd="2" destOrd="0" parTransId="{EA3CD107-00D7-4DDF-B0FD-EEB35428A4A5}" sibTransId="{FB3BD609-7236-41D9-BED8-463B5C30E5F9}"/>
    <dgm:cxn modelId="{68C250B0-C051-4F9B-9EEC-A4F51F384BE4}" srcId="{8783AAAD-106F-4EBE-8C2F-80D20508D12D}" destId="{21B08A78-F490-405B-BFD3-EA1B2BFA9260}" srcOrd="1" destOrd="0" parTransId="{C8F8F04E-5DCF-41FA-837F-E4C2E820C51B}" sibTransId="{1E911C20-CD5A-4565-ACDB-702B407BB810}"/>
    <dgm:cxn modelId="{A94072BD-C342-42DD-924C-5C8158ACB465}" type="presOf" srcId="{B8138D4B-7B19-40E8-BE6E-E06BCF65CE26}" destId="{5796D4F6-608D-4108-A0A9-95351C31B31E}" srcOrd="0" destOrd="0" presId="urn:microsoft.com/office/officeart/2005/8/layout/vList5"/>
    <dgm:cxn modelId="{14E1DABD-5D2A-4FA2-BE9E-A106CFE76405}" type="presOf" srcId="{CD70A30D-A0CA-479A-97BB-EBA664DAF536}" destId="{83A0CD4F-8794-4822-B9B9-41C786C6A3E9}" srcOrd="0" destOrd="0" presId="urn:microsoft.com/office/officeart/2005/8/layout/vList5"/>
    <dgm:cxn modelId="{6AB396E2-F095-4E74-8070-BBF913F4989D}" type="presOf" srcId="{8783AAAD-106F-4EBE-8C2F-80D20508D12D}" destId="{2107E7AA-1316-41A6-BBF4-30DF9CF3A897}" srcOrd="0" destOrd="0" presId="urn:microsoft.com/office/officeart/2005/8/layout/vList5"/>
    <dgm:cxn modelId="{7B848DF5-A59B-48E3-A633-AB876D2305D7}" srcId="{8783AAAD-106F-4EBE-8C2F-80D20508D12D}" destId="{CD70A30D-A0CA-479A-97BB-EBA664DAF536}" srcOrd="5" destOrd="0" parTransId="{8F5F255E-0783-4AAB-A5B6-3D8DAFEA26A7}" sibTransId="{BF82F3EA-8C0F-4195-808E-D208CEBBC343}"/>
    <dgm:cxn modelId="{24C82A37-7316-44BA-97EA-8FE0F6AC90E3}" type="presParOf" srcId="{2107E7AA-1316-41A6-BBF4-30DF9CF3A897}" destId="{37D5FD19-CE99-43B2-B2A2-7525018E3C07}" srcOrd="0" destOrd="0" presId="urn:microsoft.com/office/officeart/2005/8/layout/vList5"/>
    <dgm:cxn modelId="{08102FA7-CDF7-45C2-B60F-B5E753CE1F5B}" type="presParOf" srcId="{37D5FD19-CE99-43B2-B2A2-7525018E3C07}" destId="{DB51EAD5-C701-4344-807C-D5DBEA9A0FAA}" srcOrd="0" destOrd="0" presId="urn:microsoft.com/office/officeart/2005/8/layout/vList5"/>
    <dgm:cxn modelId="{7F5EA002-CCF8-4873-A5A6-7329A35D41CC}" type="presParOf" srcId="{2107E7AA-1316-41A6-BBF4-30DF9CF3A897}" destId="{29A3E325-3FCB-497C-972A-30319069F11A}" srcOrd="1" destOrd="0" presId="urn:microsoft.com/office/officeart/2005/8/layout/vList5"/>
    <dgm:cxn modelId="{141CE602-CE26-4DC9-9835-A5C5AFEDB2A0}" type="presParOf" srcId="{2107E7AA-1316-41A6-BBF4-30DF9CF3A897}" destId="{7D342D3D-3F5F-495E-8632-1CB2FDD68AD5}" srcOrd="2" destOrd="0" presId="urn:microsoft.com/office/officeart/2005/8/layout/vList5"/>
    <dgm:cxn modelId="{A55ADCBA-1567-4AF1-BCC3-523F4A5FC5D2}" type="presParOf" srcId="{7D342D3D-3F5F-495E-8632-1CB2FDD68AD5}" destId="{9EF9E122-1BB6-4F82-8593-B87FE5B894AB}" srcOrd="0" destOrd="0" presId="urn:microsoft.com/office/officeart/2005/8/layout/vList5"/>
    <dgm:cxn modelId="{EE7AB14F-56E2-4C30-8A74-99C6640F86FF}" type="presParOf" srcId="{2107E7AA-1316-41A6-BBF4-30DF9CF3A897}" destId="{FBE90F15-AFA3-471B-A96A-1C193168053F}" srcOrd="3" destOrd="0" presId="urn:microsoft.com/office/officeart/2005/8/layout/vList5"/>
    <dgm:cxn modelId="{F1E01DC8-F4E7-4904-8C9B-C56704747FA8}" type="presParOf" srcId="{2107E7AA-1316-41A6-BBF4-30DF9CF3A897}" destId="{BDDA88C3-2DC8-4F52-9A0F-5C5CB2D38648}" srcOrd="4" destOrd="0" presId="urn:microsoft.com/office/officeart/2005/8/layout/vList5"/>
    <dgm:cxn modelId="{9DDAC303-3984-4732-BAF2-85C52C839FC2}" type="presParOf" srcId="{BDDA88C3-2DC8-4F52-9A0F-5C5CB2D38648}" destId="{EE0AAB3D-904A-4CE7-BBC7-F28E41E4BC4B}" srcOrd="0" destOrd="0" presId="urn:microsoft.com/office/officeart/2005/8/layout/vList5"/>
    <dgm:cxn modelId="{89F93636-D4E7-4EF9-9107-E8D47B074093}" type="presParOf" srcId="{2107E7AA-1316-41A6-BBF4-30DF9CF3A897}" destId="{1FCD0619-3F61-4BAA-80E9-6151301701FE}" srcOrd="5" destOrd="0" presId="urn:microsoft.com/office/officeart/2005/8/layout/vList5"/>
    <dgm:cxn modelId="{33724C7E-1E0C-42AF-AF65-5EFFBEAD07F0}" type="presParOf" srcId="{2107E7AA-1316-41A6-BBF4-30DF9CF3A897}" destId="{40634705-DEE6-45C1-9F55-E4DFF1F96971}" srcOrd="6" destOrd="0" presId="urn:microsoft.com/office/officeart/2005/8/layout/vList5"/>
    <dgm:cxn modelId="{D45CAB0C-E792-4DCC-BE9B-DA13A5667AFF}" type="presParOf" srcId="{40634705-DEE6-45C1-9F55-E4DFF1F96971}" destId="{120D3F39-0921-4770-B439-E0A28B13F096}" srcOrd="0" destOrd="0" presId="urn:microsoft.com/office/officeart/2005/8/layout/vList5"/>
    <dgm:cxn modelId="{4935D20C-5303-4BE4-BA77-9681E2D0A498}" type="presParOf" srcId="{2107E7AA-1316-41A6-BBF4-30DF9CF3A897}" destId="{97532550-D7DF-420C-8530-F9780F4841FE}" srcOrd="7" destOrd="0" presId="urn:microsoft.com/office/officeart/2005/8/layout/vList5"/>
    <dgm:cxn modelId="{E279E855-CC57-465C-9C49-F9511DA8C429}" type="presParOf" srcId="{2107E7AA-1316-41A6-BBF4-30DF9CF3A897}" destId="{E74DF6D6-58EB-4944-BA94-2CEF110BD9E9}" srcOrd="8" destOrd="0" presId="urn:microsoft.com/office/officeart/2005/8/layout/vList5"/>
    <dgm:cxn modelId="{43FADD97-26B9-4761-BBEA-6546EF15642C}" type="presParOf" srcId="{E74DF6D6-58EB-4944-BA94-2CEF110BD9E9}" destId="{5796D4F6-608D-4108-A0A9-95351C31B31E}" srcOrd="0" destOrd="0" presId="urn:microsoft.com/office/officeart/2005/8/layout/vList5"/>
    <dgm:cxn modelId="{06AF09CE-0212-4AEF-A01D-5D1C6AA106F2}" type="presParOf" srcId="{2107E7AA-1316-41A6-BBF4-30DF9CF3A897}" destId="{620A2410-0124-4B92-8A52-8A48C600B322}" srcOrd="9" destOrd="0" presId="urn:microsoft.com/office/officeart/2005/8/layout/vList5"/>
    <dgm:cxn modelId="{F4CF48F6-4CBB-465C-9679-8B49001299C3}" type="presParOf" srcId="{2107E7AA-1316-41A6-BBF4-30DF9CF3A897}" destId="{507FEF0B-6DA4-44A4-824A-B86EE87A3C4F}" srcOrd="10" destOrd="0" presId="urn:microsoft.com/office/officeart/2005/8/layout/vList5"/>
    <dgm:cxn modelId="{E91A8514-F22B-42F3-B7EF-809DF7AFE0DF}" type="presParOf" srcId="{507FEF0B-6DA4-44A4-824A-B86EE87A3C4F}" destId="{83A0CD4F-8794-4822-B9B9-41C786C6A3E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CF3D3B-CD9E-4D81-9EFD-85EBAEEF9B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A043128-86F5-4C0C-832B-91676E6F6416}">
      <dgm:prSet custT="1"/>
      <dgm:spPr/>
      <dgm:t>
        <a:bodyPr/>
        <a:lstStyle/>
        <a:p>
          <a:r>
            <a:rPr lang="en-IN" sz="3200">
              <a:latin typeface="Times New Roman" panose="02020603050405020304" pitchFamily="18" charset="0"/>
              <a:cs typeface="Times New Roman" panose="02020603050405020304" pitchFamily="18" charset="0"/>
            </a:rPr>
            <a:t>Type I HRS (HRS-AKI)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7978A-65F3-4DC0-BC75-CFF9C928C45D}" type="parTrans" cxnId="{A7A43E84-0537-4A2C-9B53-530222621E2F}">
      <dgm:prSet/>
      <dgm:spPr/>
      <dgm:t>
        <a:bodyPr/>
        <a:lstStyle/>
        <a:p>
          <a:endParaRPr lang="en-US"/>
        </a:p>
      </dgm:t>
    </dgm:pt>
    <dgm:pt modelId="{E560DB2C-8709-4F65-9F83-FE112DADE7B8}" type="sibTrans" cxnId="{A7A43E84-0537-4A2C-9B53-530222621E2F}">
      <dgm:prSet/>
      <dgm:spPr/>
      <dgm:t>
        <a:bodyPr/>
        <a:lstStyle/>
        <a:p>
          <a:endParaRPr lang="en-US"/>
        </a:p>
      </dgm:t>
    </dgm:pt>
    <dgm:pt modelId="{14E59209-C54E-4F73-BC29-7671089C1F17}">
      <dgm:prSet custT="1"/>
      <dgm:spPr/>
      <dgm:t>
        <a:bodyPr/>
        <a:lstStyle/>
        <a:p>
          <a:r>
            <a:rPr lang="en-IN" sz="3200">
              <a:latin typeface="Times New Roman" panose="02020603050405020304" pitchFamily="18" charset="0"/>
              <a:cs typeface="Times New Roman" panose="02020603050405020304" pitchFamily="18" charset="0"/>
            </a:rPr>
            <a:t>Rapidly progressive reduction of renal function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31A6F-E02C-4C26-889C-42461A47DF44}" type="parTrans" cxnId="{609160EB-4831-4D61-99B6-DB5AB1AEB7BC}">
      <dgm:prSet/>
      <dgm:spPr/>
      <dgm:t>
        <a:bodyPr/>
        <a:lstStyle/>
        <a:p>
          <a:endParaRPr lang="en-US"/>
        </a:p>
      </dgm:t>
    </dgm:pt>
    <dgm:pt modelId="{43078165-EDC3-4F1E-867D-930D59081210}" type="sibTrans" cxnId="{609160EB-4831-4D61-99B6-DB5AB1AEB7BC}">
      <dgm:prSet/>
      <dgm:spPr/>
      <dgm:t>
        <a:bodyPr/>
        <a:lstStyle/>
        <a:p>
          <a:endParaRPr lang="en-US"/>
        </a:p>
      </dgm:t>
    </dgm:pt>
    <dgm:pt modelId="{F828C97D-C7B9-436D-A47E-4BEB818BBEFD}">
      <dgm:prSet custT="1"/>
      <dgm:spPr/>
      <dgm:t>
        <a:bodyPr/>
        <a:lstStyle/>
        <a:p>
          <a:r>
            <a:rPr lang="en-IN" sz="3200">
              <a:latin typeface="Times New Roman" panose="02020603050405020304" pitchFamily="18" charset="0"/>
              <a:cs typeface="Times New Roman" panose="02020603050405020304" pitchFamily="18" charset="0"/>
            </a:rPr>
            <a:t>Poor prognosis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9E6CA-EED0-40C0-90B3-5555A94AB760}" type="parTrans" cxnId="{0B95C974-3B2C-452A-AA8C-9C4A4F757BCB}">
      <dgm:prSet/>
      <dgm:spPr/>
      <dgm:t>
        <a:bodyPr/>
        <a:lstStyle/>
        <a:p>
          <a:endParaRPr lang="en-US"/>
        </a:p>
      </dgm:t>
    </dgm:pt>
    <dgm:pt modelId="{642BFFCC-7944-45A8-88C5-535DFA9B7573}" type="sibTrans" cxnId="{0B95C974-3B2C-452A-AA8C-9C4A4F757BCB}">
      <dgm:prSet/>
      <dgm:spPr/>
      <dgm:t>
        <a:bodyPr/>
        <a:lstStyle/>
        <a:p>
          <a:endParaRPr lang="en-US"/>
        </a:p>
      </dgm:t>
    </dgm:pt>
    <dgm:pt modelId="{3DF67A76-DC5F-4ECB-98FD-CA2565721E5D}">
      <dgm:prSet custT="1"/>
      <dgm:spPr/>
      <dgm:t>
        <a:bodyPr/>
        <a:lstStyle/>
        <a:p>
          <a:r>
            <a:rPr lang="en-IN" sz="3200">
              <a:latin typeface="Times New Roman" panose="02020603050405020304" pitchFamily="18" charset="0"/>
              <a:cs typeface="Times New Roman" panose="02020603050405020304" pitchFamily="18" charset="0"/>
            </a:rPr>
            <a:t>Type II HRS (HRS-NAKI)</a:t>
          </a:r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9D37A0-3609-4578-9138-0026AD926F6A}" type="parTrans" cxnId="{9F1C1E86-6D7D-41F5-A881-355A74A0AD6A}">
      <dgm:prSet/>
      <dgm:spPr/>
      <dgm:t>
        <a:bodyPr/>
        <a:lstStyle/>
        <a:p>
          <a:endParaRPr lang="en-US"/>
        </a:p>
      </dgm:t>
    </dgm:pt>
    <dgm:pt modelId="{AC5D10E4-0B04-4CD8-9CE0-603AC13FA6F9}" type="sibTrans" cxnId="{9F1C1E86-6D7D-41F5-A881-355A74A0AD6A}">
      <dgm:prSet/>
      <dgm:spPr/>
      <dgm:t>
        <a:bodyPr/>
        <a:lstStyle/>
        <a:p>
          <a:endParaRPr lang="en-US"/>
        </a:p>
      </dgm:t>
    </dgm:pt>
    <dgm:pt modelId="{D1F2B8F0-2A53-43CD-9498-01484B63AD80}">
      <dgm:prSet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Progressive but slower deterioration in renal function 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C1F68-51D7-4005-AD08-4F941772C929}" type="parTrans" cxnId="{A9F9207C-6820-49C1-A840-E39DACE7AEB2}">
      <dgm:prSet/>
      <dgm:spPr/>
      <dgm:t>
        <a:bodyPr/>
        <a:lstStyle/>
        <a:p>
          <a:endParaRPr lang="en-US"/>
        </a:p>
      </dgm:t>
    </dgm:pt>
    <dgm:pt modelId="{AA6EAB31-49F5-4207-AB71-A62C208EDE88}" type="sibTrans" cxnId="{A9F9207C-6820-49C1-A840-E39DACE7AEB2}">
      <dgm:prSet/>
      <dgm:spPr/>
      <dgm:t>
        <a:bodyPr/>
        <a:lstStyle/>
        <a:p>
          <a:endParaRPr lang="en-US"/>
        </a:p>
      </dgm:t>
    </dgm:pt>
    <dgm:pt modelId="{57E1CAB0-F47D-4613-A876-7F50EA9F4E7F}">
      <dgm:prSet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Better prognosis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657BB-E449-4B8D-A501-39075FFEAFAF}" type="parTrans" cxnId="{638312C6-4050-4FF9-AD60-2C0937313F6E}">
      <dgm:prSet/>
      <dgm:spPr/>
      <dgm:t>
        <a:bodyPr/>
        <a:lstStyle/>
        <a:p>
          <a:endParaRPr lang="en-US"/>
        </a:p>
      </dgm:t>
    </dgm:pt>
    <dgm:pt modelId="{FD2EA27B-B1F5-4F2F-B225-9287D6C8668E}" type="sibTrans" cxnId="{638312C6-4050-4FF9-AD60-2C0937313F6E}">
      <dgm:prSet/>
      <dgm:spPr/>
      <dgm:t>
        <a:bodyPr/>
        <a:lstStyle/>
        <a:p>
          <a:endParaRPr lang="en-US"/>
        </a:p>
      </dgm:t>
    </dgm:pt>
    <dgm:pt modelId="{345F7EE3-1185-4AD6-8703-360029F86339}" type="pres">
      <dgm:prSet presAssocID="{03CF3D3B-CD9E-4D81-9EFD-85EBAEEF9B61}" presName="Name0" presStyleCnt="0">
        <dgm:presLayoutVars>
          <dgm:dir/>
          <dgm:animLvl val="lvl"/>
          <dgm:resizeHandles val="exact"/>
        </dgm:presLayoutVars>
      </dgm:prSet>
      <dgm:spPr/>
    </dgm:pt>
    <dgm:pt modelId="{C7FE2035-607C-4D88-A327-5A16B7450DFC}" type="pres">
      <dgm:prSet presAssocID="{FA043128-86F5-4C0C-832B-91676E6F6416}" presName="composite" presStyleCnt="0"/>
      <dgm:spPr/>
    </dgm:pt>
    <dgm:pt modelId="{8E7D590B-350F-4DB5-B7C5-B02D9E7996BA}" type="pres">
      <dgm:prSet presAssocID="{FA043128-86F5-4C0C-832B-91676E6F641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3999A40-8786-4A96-9E7C-5E87ACFDD14D}" type="pres">
      <dgm:prSet presAssocID="{FA043128-86F5-4C0C-832B-91676E6F6416}" presName="desTx" presStyleLbl="alignAccFollowNode1" presStyleIdx="0" presStyleCnt="2">
        <dgm:presLayoutVars>
          <dgm:bulletEnabled val="1"/>
        </dgm:presLayoutVars>
      </dgm:prSet>
      <dgm:spPr/>
    </dgm:pt>
    <dgm:pt modelId="{75CBF61C-7A9B-4D14-B159-050ADF7A0C70}" type="pres">
      <dgm:prSet presAssocID="{E560DB2C-8709-4F65-9F83-FE112DADE7B8}" presName="space" presStyleCnt="0"/>
      <dgm:spPr/>
    </dgm:pt>
    <dgm:pt modelId="{92357C5E-DE38-4AB9-866F-CA81142F13AA}" type="pres">
      <dgm:prSet presAssocID="{3DF67A76-DC5F-4ECB-98FD-CA2565721E5D}" presName="composite" presStyleCnt="0"/>
      <dgm:spPr/>
    </dgm:pt>
    <dgm:pt modelId="{AD7468CD-FB38-41DE-AFBD-A73FE47ACCD1}" type="pres">
      <dgm:prSet presAssocID="{3DF67A76-DC5F-4ECB-98FD-CA2565721E5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B61165A-D964-4776-8F75-565C8202E221}" type="pres">
      <dgm:prSet presAssocID="{3DF67A76-DC5F-4ECB-98FD-CA2565721E5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B95C974-3B2C-452A-AA8C-9C4A4F757BCB}" srcId="{FA043128-86F5-4C0C-832B-91676E6F6416}" destId="{F828C97D-C7B9-436D-A47E-4BEB818BBEFD}" srcOrd="1" destOrd="0" parTransId="{E9B9E6CA-EED0-40C0-90B3-5555A94AB760}" sibTransId="{642BFFCC-7944-45A8-88C5-535DFA9B7573}"/>
    <dgm:cxn modelId="{64E58E7A-CE07-4C46-AB14-31451512EF2B}" type="presOf" srcId="{FA043128-86F5-4C0C-832B-91676E6F6416}" destId="{8E7D590B-350F-4DB5-B7C5-B02D9E7996BA}" srcOrd="0" destOrd="0" presId="urn:microsoft.com/office/officeart/2005/8/layout/hList1"/>
    <dgm:cxn modelId="{A9F9207C-6820-49C1-A840-E39DACE7AEB2}" srcId="{3DF67A76-DC5F-4ECB-98FD-CA2565721E5D}" destId="{D1F2B8F0-2A53-43CD-9498-01484B63AD80}" srcOrd="0" destOrd="0" parTransId="{06AC1F68-51D7-4005-AD08-4F941772C929}" sibTransId="{AA6EAB31-49F5-4207-AB71-A62C208EDE88}"/>
    <dgm:cxn modelId="{A7A43E84-0537-4A2C-9B53-530222621E2F}" srcId="{03CF3D3B-CD9E-4D81-9EFD-85EBAEEF9B61}" destId="{FA043128-86F5-4C0C-832B-91676E6F6416}" srcOrd="0" destOrd="0" parTransId="{B127978A-65F3-4DC0-BC75-CFF9C928C45D}" sibTransId="{E560DB2C-8709-4F65-9F83-FE112DADE7B8}"/>
    <dgm:cxn modelId="{9F1C1E86-6D7D-41F5-A881-355A74A0AD6A}" srcId="{03CF3D3B-CD9E-4D81-9EFD-85EBAEEF9B61}" destId="{3DF67A76-DC5F-4ECB-98FD-CA2565721E5D}" srcOrd="1" destOrd="0" parTransId="{EB9D37A0-3609-4578-9138-0026AD926F6A}" sibTransId="{AC5D10E4-0B04-4CD8-9CE0-603AC13FA6F9}"/>
    <dgm:cxn modelId="{0D281B90-BAFC-482C-8202-0975EB6A792D}" type="presOf" srcId="{D1F2B8F0-2A53-43CD-9498-01484B63AD80}" destId="{AB61165A-D964-4776-8F75-565C8202E221}" srcOrd="0" destOrd="0" presId="urn:microsoft.com/office/officeart/2005/8/layout/hList1"/>
    <dgm:cxn modelId="{7E5C5FB5-E247-4A0D-AA1B-637C1405D6F3}" type="presOf" srcId="{57E1CAB0-F47D-4613-A876-7F50EA9F4E7F}" destId="{AB61165A-D964-4776-8F75-565C8202E221}" srcOrd="0" destOrd="1" presId="urn:microsoft.com/office/officeart/2005/8/layout/hList1"/>
    <dgm:cxn modelId="{1CC501C2-37A6-4E3F-ABCC-582E5D80A696}" type="presOf" srcId="{14E59209-C54E-4F73-BC29-7671089C1F17}" destId="{A3999A40-8786-4A96-9E7C-5E87ACFDD14D}" srcOrd="0" destOrd="0" presId="urn:microsoft.com/office/officeart/2005/8/layout/hList1"/>
    <dgm:cxn modelId="{638312C6-4050-4FF9-AD60-2C0937313F6E}" srcId="{3DF67A76-DC5F-4ECB-98FD-CA2565721E5D}" destId="{57E1CAB0-F47D-4613-A876-7F50EA9F4E7F}" srcOrd="1" destOrd="0" parTransId="{B1F657BB-E449-4B8D-A501-39075FFEAFAF}" sibTransId="{FD2EA27B-B1F5-4F2F-B225-9287D6C8668E}"/>
    <dgm:cxn modelId="{28E878E0-995F-4428-9F63-9E47BE7155F9}" type="presOf" srcId="{03CF3D3B-CD9E-4D81-9EFD-85EBAEEF9B61}" destId="{345F7EE3-1185-4AD6-8703-360029F86339}" srcOrd="0" destOrd="0" presId="urn:microsoft.com/office/officeart/2005/8/layout/hList1"/>
    <dgm:cxn modelId="{609160EB-4831-4D61-99B6-DB5AB1AEB7BC}" srcId="{FA043128-86F5-4C0C-832B-91676E6F6416}" destId="{14E59209-C54E-4F73-BC29-7671089C1F17}" srcOrd="0" destOrd="0" parTransId="{5EC31A6F-E02C-4C26-889C-42461A47DF44}" sibTransId="{43078165-EDC3-4F1E-867D-930D59081210}"/>
    <dgm:cxn modelId="{7626D3EC-8C47-4167-92B5-7896416B551A}" type="presOf" srcId="{F828C97D-C7B9-436D-A47E-4BEB818BBEFD}" destId="{A3999A40-8786-4A96-9E7C-5E87ACFDD14D}" srcOrd="0" destOrd="1" presId="urn:microsoft.com/office/officeart/2005/8/layout/hList1"/>
    <dgm:cxn modelId="{EBF19AF5-5AAA-4F76-B619-F158AD7E59A9}" type="presOf" srcId="{3DF67A76-DC5F-4ECB-98FD-CA2565721E5D}" destId="{AD7468CD-FB38-41DE-AFBD-A73FE47ACCD1}" srcOrd="0" destOrd="0" presId="urn:microsoft.com/office/officeart/2005/8/layout/hList1"/>
    <dgm:cxn modelId="{4500A98B-CB9B-47A1-9991-85A95EEBAB5C}" type="presParOf" srcId="{345F7EE3-1185-4AD6-8703-360029F86339}" destId="{C7FE2035-607C-4D88-A327-5A16B7450DFC}" srcOrd="0" destOrd="0" presId="urn:microsoft.com/office/officeart/2005/8/layout/hList1"/>
    <dgm:cxn modelId="{DE07E104-A4BB-4203-971D-A3109B54C633}" type="presParOf" srcId="{C7FE2035-607C-4D88-A327-5A16B7450DFC}" destId="{8E7D590B-350F-4DB5-B7C5-B02D9E7996BA}" srcOrd="0" destOrd="0" presId="urn:microsoft.com/office/officeart/2005/8/layout/hList1"/>
    <dgm:cxn modelId="{5CB6C0EF-087C-43AE-B2A4-601D60EFC55C}" type="presParOf" srcId="{C7FE2035-607C-4D88-A327-5A16B7450DFC}" destId="{A3999A40-8786-4A96-9E7C-5E87ACFDD14D}" srcOrd="1" destOrd="0" presId="urn:microsoft.com/office/officeart/2005/8/layout/hList1"/>
    <dgm:cxn modelId="{C7655455-C8F1-4566-81A1-843CFA65B7E7}" type="presParOf" srcId="{345F7EE3-1185-4AD6-8703-360029F86339}" destId="{75CBF61C-7A9B-4D14-B159-050ADF7A0C70}" srcOrd="1" destOrd="0" presId="urn:microsoft.com/office/officeart/2005/8/layout/hList1"/>
    <dgm:cxn modelId="{9A65D27E-01F7-4423-B59F-1CA821D1FF5E}" type="presParOf" srcId="{345F7EE3-1185-4AD6-8703-360029F86339}" destId="{92357C5E-DE38-4AB9-866F-CA81142F13AA}" srcOrd="2" destOrd="0" presId="urn:microsoft.com/office/officeart/2005/8/layout/hList1"/>
    <dgm:cxn modelId="{29EBDF41-D5A5-4D95-86BF-3A0A21BA141B}" type="presParOf" srcId="{92357C5E-DE38-4AB9-866F-CA81142F13AA}" destId="{AD7468CD-FB38-41DE-AFBD-A73FE47ACCD1}" srcOrd="0" destOrd="0" presId="urn:microsoft.com/office/officeart/2005/8/layout/hList1"/>
    <dgm:cxn modelId="{A51F2D24-A58F-4232-8EFC-47B833B5FE64}" type="presParOf" srcId="{92357C5E-DE38-4AB9-866F-CA81142F13AA}" destId="{AB61165A-D964-4776-8F75-565C8202E2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B202E-F0C3-4A02-925D-DFA8C2ED6BA8}">
      <dsp:nvSpPr>
        <dsp:cNvPr id="0" name=""/>
        <dsp:cNvSpPr/>
      </dsp:nvSpPr>
      <dsp:spPr>
        <a:xfrm>
          <a:off x="0" y="1071918"/>
          <a:ext cx="3414946" cy="2048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500" i="1" kern="1200"/>
            <a:t>Umbilical Hernia</a:t>
          </a:r>
          <a:endParaRPr lang="en-US" sz="4500" kern="1200"/>
        </a:p>
      </dsp:txBody>
      <dsp:txXfrm>
        <a:off x="0" y="1071918"/>
        <a:ext cx="3414946" cy="2048967"/>
      </dsp:txXfrm>
    </dsp:sp>
    <dsp:sp modelId="{2B1D9569-3481-4184-B7C7-40D632D10083}">
      <dsp:nvSpPr>
        <dsp:cNvPr id="0" name=""/>
        <dsp:cNvSpPr/>
      </dsp:nvSpPr>
      <dsp:spPr>
        <a:xfrm>
          <a:off x="3756441" y="1071918"/>
          <a:ext cx="3414946" cy="2048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500" i="1" kern="1200"/>
            <a:t>Hepatic Hydrothorax</a:t>
          </a:r>
          <a:endParaRPr lang="en-US" sz="4500" kern="1200"/>
        </a:p>
      </dsp:txBody>
      <dsp:txXfrm>
        <a:off x="3756441" y="1071918"/>
        <a:ext cx="3414946" cy="2048967"/>
      </dsp:txXfrm>
    </dsp:sp>
    <dsp:sp modelId="{5A5FCB17-09B7-4ACC-AB8D-FE978B609D38}">
      <dsp:nvSpPr>
        <dsp:cNvPr id="0" name=""/>
        <dsp:cNvSpPr/>
      </dsp:nvSpPr>
      <dsp:spPr>
        <a:xfrm>
          <a:off x="7512882" y="1071918"/>
          <a:ext cx="3414946" cy="2048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500" i="1" kern="1200"/>
            <a:t>Peripheral edema</a:t>
          </a:r>
          <a:endParaRPr lang="en-US" sz="4500" kern="1200"/>
        </a:p>
      </dsp:txBody>
      <dsp:txXfrm>
        <a:off x="7512882" y="1071918"/>
        <a:ext cx="3414946" cy="2048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37E93-FD4F-454C-A426-F0DD6DCC2413}">
      <dsp:nvSpPr>
        <dsp:cNvPr id="0" name=""/>
        <dsp:cNvSpPr/>
      </dsp:nvSpPr>
      <dsp:spPr>
        <a:xfrm>
          <a:off x="0" y="681330"/>
          <a:ext cx="10927829" cy="1257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9EE9A-F516-4BD9-8C5A-43035745841E}">
      <dsp:nvSpPr>
        <dsp:cNvPr id="0" name=""/>
        <dsp:cNvSpPr/>
      </dsp:nvSpPr>
      <dsp:spPr>
        <a:xfrm>
          <a:off x="380497" y="964345"/>
          <a:ext cx="691812" cy="691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92FD8-08CA-4A61-B379-FB7BEB1630C2}">
      <dsp:nvSpPr>
        <dsp:cNvPr id="0" name=""/>
        <dsp:cNvSpPr/>
      </dsp:nvSpPr>
      <dsp:spPr>
        <a:xfrm>
          <a:off x="1452806" y="681330"/>
          <a:ext cx="4917523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Causative factors:</a:t>
          </a:r>
        </a:p>
      </dsp:txBody>
      <dsp:txXfrm>
        <a:off x="1452806" y="681330"/>
        <a:ext cx="4917523" cy="1257841"/>
      </dsp:txXfrm>
    </dsp:sp>
    <dsp:sp modelId="{48591157-F177-46E2-A55C-859EBE7E8351}">
      <dsp:nvSpPr>
        <dsp:cNvPr id="0" name=""/>
        <dsp:cNvSpPr/>
      </dsp:nvSpPr>
      <dsp:spPr>
        <a:xfrm>
          <a:off x="6370329" y="681330"/>
          <a:ext cx="4557499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IN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ypoproteinaemia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Functional inferior vena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caval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block due to pressure of the abdominal fluid</a:t>
          </a:r>
        </a:p>
      </dsp:txBody>
      <dsp:txXfrm>
        <a:off x="6370329" y="681330"/>
        <a:ext cx="4557499" cy="1257841"/>
      </dsp:txXfrm>
    </dsp:sp>
    <dsp:sp modelId="{5B88D678-FC80-4AFD-A3EC-36DB7F1943CD}">
      <dsp:nvSpPr>
        <dsp:cNvPr id="0" name=""/>
        <dsp:cNvSpPr/>
      </dsp:nvSpPr>
      <dsp:spPr>
        <a:xfrm>
          <a:off x="0" y="2253632"/>
          <a:ext cx="10927829" cy="125784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D2A9F-086E-4D31-9BAC-0E72925C8769}">
      <dsp:nvSpPr>
        <dsp:cNvPr id="0" name=""/>
        <dsp:cNvSpPr/>
      </dsp:nvSpPr>
      <dsp:spPr>
        <a:xfrm>
          <a:off x="380497" y="2536647"/>
          <a:ext cx="691812" cy="691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7CFF4-3698-41F4-A9AE-1A5F864E68AE}">
      <dsp:nvSpPr>
        <dsp:cNvPr id="0" name=""/>
        <dsp:cNvSpPr/>
      </dsp:nvSpPr>
      <dsp:spPr>
        <a:xfrm>
          <a:off x="1452806" y="2253632"/>
          <a:ext cx="9475022" cy="1257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22" tIns="133122" rIns="133122" bIns="13312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presence of oedema without ascites should lead to investigations of causes of fluid retention other than ascites.</a:t>
          </a:r>
        </a:p>
      </dsp:txBody>
      <dsp:txXfrm>
        <a:off x="1452806" y="2253632"/>
        <a:ext cx="9475022" cy="1257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1EAD5-C701-4344-807C-D5DBEA9A0FAA}">
      <dsp:nvSpPr>
        <dsp:cNvPr id="0" name=""/>
        <dsp:cNvSpPr/>
      </dsp:nvSpPr>
      <dsp:spPr>
        <a:xfrm>
          <a:off x="3496905" y="1151"/>
          <a:ext cx="3934018" cy="670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Cardiac ascites</a:t>
          </a:r>
          <a:endParaRPr lang="en-US" sz="2800" kern="1200"/>
        </a:p>
      </dsp:txBody>
      <dsp:txXfrm>
        <a:off x="3529635" y="33881"/>
        <a:ext cx="3868558" cy="605020"/>
      </dsp:txXfrm>
    </dsp:sp>
    <dsp:sp modelId="{9EF9E122-1BB6-4F82-8593-B87FE5B894AB}">
      <dsp:nvSpPr>
        <dsp:cNvPr id="0" name=""/>
        <dsp:cNvSpPr/>
      </dsp:nvSpPr>
      <dsp:spPr>
        <a:xfrm>
          <a:off x="3496905" y="705155"/>
          <a:ext cx="3934018" cy="670480"/>
        </a:xfrm>
        <a:prstGeom prst="round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Malignant ascites</a:t>
          </a:r>
          <a:endParaRPr lang="en-US" sz="2800" kern="1200"/>
        </a:p>
      </dsp:txBody>
      <dsp:txXfrm>
        <a:off x="3529635" y="737885"/>
        <a:ext cx="3868558" cy="605020"/>
      </dsp:txXfrm>
    </dsp:sp>
    <dsp:sp modelId="{EE0AAB3D-904A-4CE7-BBC7-F28E41E4BC4B}">
      <dsp:nvSpPr>
        <dsp:cNvPr id="0" name=""/>
        <dsp:cNvSpPr/>
      </dsp:nvSpPr>
      <dsp:spPr>
        <a:xfrm>
          <a:off x="3496905" y="1409160"/>
          <a:ext cx="3934018" cy="670480"/>
        </a:xfrm>
        <a:prstGeom prst="round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Tuberculous ascites</a:t>
          </a:r>
          <a:endParaRPr lang="en-US" sz="2800" kern="1200"/>
        </a:p>
      </dsp:txBody>
      <dsp:txXfrm>
        <a:off x="3529635" y="1441890"/>
        <a:ext cx="3868558" cy="605020"/>
      </dsp:txXfrm>
    </dsp:sp>
    <dsp:sp modelId="{120D3F39-0921-4770-B439-E0A28B13F096}">
      <dsp:nvSpPr>
        <dsp:cNvPr id="0" name=""/>
        <dsp:cNvSpPr/>
      </dsp:nvSpPr>
      <dsp:spPr>
        <a:xfrm>
          <a:off x="3496905" y="2113164"/>
          <a:ext cx="3934018" cy="670480"/>
        </a:xfrm>
        <a:prstGeom prst="round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Mixed aetiology ascites</a:t>
          </a:r>
          <a:endParaRPr lang="en-US" sz="2800" kern="1200"/>
        </a:p>
      </dsp:txBody>
      <dsp:txXfrm>
        <a:off x="3529635" y="2145894"/>
        <a:ext cx="3868558" cy="605020"/>
      </dsp:txXfrm>
    </dsp:sp>
    <dsp:sp modelId="{5796D4F6-608D-4108-A0A9-95351C31B31E}">
      <dsp:nvSpPr>
        <dsp:cNvPr id="0" name=""/>
        <dsp:cNvSpPr/>
      </dsp:nvSpPr>
      <dsp:spPr>
        <a:xfrm>
          <a:off x="3496905" y="2817168"/>
          <a:ext cx="3934018" cy="670480"/>
        </a:xfrm>
        <a:prstGeom prst="round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Chylous ascites</a:t>
          </a:r>
          <a:endParaRPr lang="en-US" sz="2800" kern="1200"/>
        </a:p>
      </dsp:txBody>
      <dsp:txXfrm>
        <a:off x="3529635" y="2849898"/>
        <a:ext cx="3868558" cy="605020"/>
      </dsp:txXfrm>
    </dsp:sp>
    <dsp:sp modelId="{83A0CD4F-8794-4822-B9B9-41C786C6A3E9}">
      <dsp:nvSpPr>
        <dsp:cNvPr id="0" name=""/>
        <dsp:cNvSpPr/>
      </dsp:nvSpPr>
      <dsp:spPr>
        <a:xfrm>
          <a:off x="3496905" y="3521173"/>
          <a:ext cx="3934018" cy="67048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/>
            <a:t>Budd-Chiari syndrome</a:t>
          </a:r>
          <a:endParaRPr lang="en-US" sz="2800" kern="1200"/>
        </a:p>
      </dsp:txBody>
      <dsp:txXfrm>
        <a:off x="3529635" y="3553903"/>
        <a:ext cx="3868558" cy="605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D590B-350F-4DB5-B7C5-B02D9E7996BA}">
      <dsp:nvSpPr>
        <dsp:cNvPr id="0" name=""/>
        <dsp:cNvSpPr/>
      </dsp:nvSpPr>
      <dsp:spPr>
        <a:xfrm>
          <a:off x="53" y="23882"/>
          <a:ext cx="5106412" cy="164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Type I HRS (HRS-AKI)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" y="23882"/>
        <a:ext cx="5106412" cy="1641600"/>
      </dsp:txXfrm>
    </dsp:sp>
    <dsp:sp modelId="{A3999A40-8786-4A96-9E7C-5E87ACFDD14D}">
      <dsp:nvSpPr>
        <dsp:cNvPr id="0" name=""/>
        <dsp:cNvSpPr/>
      </dsp:nvSpPr>
      <dsp:spPr>
        <a:xfrm>
          <a:off x="53" y="1665482"/>
          <a:ext cx="5106412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Rapidly progressive reduction of renal function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Poor prognosis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" y="1665482"/>
        <a:ext cx="5106412" cy="2503439"/>
      </dsp:txXfrm>
    </dsp:sp>
    <dsp:sp modelId="{AD7468CD-FB38-41DE-AFBD-A73FE47ACCD1}">
      <dsp:nvSpPr>
        <dsp:cNvPr id="0" name=""/>
        <dsp:cNvSpPr/>
      </dsp:nvSpPr>
      <dsp:spPr>
        <a:xfrm>
          <a:off x="5821363" y="23882"/>
          <a:ext cx="5106412" cy="1641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>
              <a:latin typeface="Times New Roman" panose="02020603050405020304" pitchFamily="18" charset="0"/>
              <a:cs typeface="Times New Roman" panose="02020603050405020304" pitchFamily="18" charset="0"/>
            </a:rPr>
            <a:t>Type II HRS (HRS-NAKI)</a:t>
          </a:r>
          <a:endParaRPr lang="en-US" sz="3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1363" y="23882"/>
        <a:ext cx="5106412" cy="1641600"/>
      </dsp:txXfrm>
    </dsp:sp>
    <dsp:sp modelId="{AB61165A-D964-4776-8F75-565C8202E221}">
      <dsp:nvSpPr>
        <dsp:cNvPr id="0" name=""/>
        <dsp:cNvSpPr/>
      </dsp:nvSpPr>
      <dsp:spPr>
        <a:xfrm>
          <a:off x="5821363" y="1665482"/>
          <a:ext cx="5106412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Progressive but slower deterioration in renal function 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Better prognosis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1363" y="1665482"/>
        <a:ext cx="5106412" cy="250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AB0D-5162-41CA-91F9-CFC48A9E0B9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C79F-B4DD-4D70-B555-447309185F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468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3E848-224D-02CE-1FEB-8D83D0134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87ED1F-06CD-9ED9-D54C-13E82071D5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85B36B-0523-2D73-FA6B-FE886B065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The other vasodilators implicated in the vasodilation of cirrhosis include carbon monoxide, endocannabinoids, prostacyclin, neuropeptides, and glucagon.</a:t>
            </a:r>
          </a:p>
          <a:p>
            <a:r>
              <a:rPr lang="en-IN" dirty="0"/>
              <a:t>RAAS – Renin-Angiotensin-Aldosterone system</a:t>
            </a:r>
          </a:p>
          <a:p>
            <a:r>
              <a:rPr lang="en-IN" dirty="0"/>
              <a:t>SNS- Sympathetic Nervous System (through carotid sinus baroreceptors).</a:t>
            </a:r>
          </a:p>
          <a:p>
            <a:endParaRPr lang="en-IN" dirty="0"/>
          </a:p>
          <a:p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There is a constant leaking of retained fluid out of the intravascular compartment into the peritoneal cavity  Vascular filling not achieved  Process continues</a:t>
            </a:r>
          </a:p>
          <a:p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Hypoalbuminemia  Reduced plasma oncotic pressure  Loss of fluid from the vascular compartment into the peritoneal cavity (Contributing factor)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C2827-6CC9-61DC-2295-B1B6D8E85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AC79F-B4DD-4D70-B555-447309185FED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27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AC79F-B4DD-4D70-B555-447309185FED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167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Thiazides inhibit reabsorption in the distal convoluted tubule, have a longer half-life, may cause hypotension, and should not be used in the treatment of ascites.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AC79F-B4DD-4D70-B555-447309185FED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02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Intravascular volume expansion with IV albumin increases natriuresis in response to diuretics – but expensive, not cost-effective.</a:t>
            </a:r>
          </a:p>
          <a:p>
            <a:r>
              <a:rPr lang="en-IN" dirty="0"/>
              <a:t>Long-term spironolactone causes painful gynaecomastia in males.</a:t>
            </a:r>
          </a:p>
          <a:p>
            <a:r>
              <a:rPr lang="en-IN" dirty="0"/>
              <a:t>Amiloride – less natriuretic effect than spironolactone</a:t>
            </a:r>
          </a:p>
          <a:p>
            <a:r>
              <a:rPr lang="en-IN" dirty="0"/>
              <a:t>Eplerenone – ameliorates painful gynecomastia while maintaining efficacy; but is more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AC79F-B4DD-4D70-B555-447309185FED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66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Clotting abnormalities are not a contraindication to LVP</a:t>
            </a:r>
          </a:p>
          <a:p>
            <a:r>
              <a:rPr lang="en-IN" dirty="0"/>
              <a:t>Leakage treated by completing the LVP </a:t>
            </a:r>
            <a:r>
              <a:rPr lang="en-IN" dirty="0" err="1"/>
              <a:t>preferablt</a:t>
            </a:r>
            <a:r>
              <a:rPr lang="en-IN" dirty="0"/>
              <a:t> in a site remote from the leaking puncture site</a:t>
            </a:r>
          </a:p>
          <a:p>
            <a:r>
              <a:rPr lang="en-IN" dirty="0"/>
              <a:t>Scrotal elevation for scrotal </a:t>
            </a:r>
            <a:r>
              <a:rPr lang="en-IN" dirty="0" err="1"/>
              <a:t>edema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AC79F-B4DD-4D70-B555-447309185FED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8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TIPS – </a:t>
            </a:r>
            <a:r>
              <a:rPr lang="en-IN" dirty="0" err="1"/>
              <a:t>Transjugular</a:t>
            </a:r>
            <a:r>
              <a:rPr lang="en-IN" dirty="0"/>
              <a:t> intrahepatic portosystemic shunt</a:t>
            </a:r>
          </a:p>
          <a:p>
            <a:r>
              <a:rPr lang="en-IN" dirty="0"/>
              <a:t>MARS – Molecular Absorbent Recirculating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AC79F-B4DD-4D70-B555-447309185FED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933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CB67F-A11C-B061-1BF5-1AE8A8A57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A63DB-95C8-B2A9-7DA5-80F4B0A16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EFF6E-7958-4EB0-0864-7A4F0BF1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A5B2-E856-1602-DD01-D5C7FB3D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BEC8-D756-74E8-7B75-2F3D32B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38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9BFBF-7B14-0C22-8398-BFE91AEE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8EF36-0EB5-68DB-9214-C5CAEC6C5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AD4A6-022E-DB7F-E08D-2B1779D46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7F81-CD78-6AB2-CA8E-596B1C5F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757E-7067-F9B6-D728-51F85415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1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C0C1E-EB8A-5574-4B6C-75505AF11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AF0EB-EFC9-933A-3331-AB3B12C32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E764-67CA-5807-6C9A-F5B1C7B9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93070-6563-A8E2-8E72-1B9F5349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2672F-88E4-F7C5-0EE3-FC405532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72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9F58-BBC8-1BB7-832D-1F107E05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C773-0C1F-7B75-9622-FAE9401A6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5FD8-3359-289F-7FB2-71D9C3B6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A4816-AC57-7211-1351-FD629497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AE9F-25C5-EF20-95CF-8AFA6698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02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6C3B-5D9A-0360-048C-EFD126FD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B8F86-A198-8BFA-19CE-CF8F5A5E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C5D26-8BD2-2266-CB13-9BF295CC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31F2C-8471-34F9-AF95-C745BFDA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0D7D0-A100-9D24-4967-49479B13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27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471A-E688-0E7A-5682-78E8760C6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CBF39-5414-A27F-0EFA-5E89995AA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0098B-8E11-D233-A9AB-DE0E32B71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831EF-D10C-8DAA-65A2-772739FD2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E40BA-F428-A2C9-4DF1-79B82640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EC1CD-8431-CC12-1948-46098304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45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CCD1-26FC-B037-22EC-A03DDFA5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81DE7-99E5-1465-A771-2CC62795D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ADEBA-1B16-959A-E731-CCAB85646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CB62-D8DC-372D-2486-C684F81F8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9A3EF-E510-5333-E280-F2C5A7000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5B674-512A-B767-C7C6-AAA0F13A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E78DA-7971-970B-0597-402EF76C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8C8346-7F90-AFDF-5011-442EF519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75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B6FF-A877-F714-A20E-B9C0FD042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854E5-0C14-8028-1835-60C35E03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C9A29-B3BE-58D8-5B10-31F4E0CC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55D9B-FBF0-F204-01CA-C902EDF7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499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9E8C8-FB25-99BF-5567-6DAC6A57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D08667-D107-9D96-0AE2-ADD3F86B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EDEC0-9D85-8ACD-A8EF-F7A4F38B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76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8FFF-2D2A-09F2-65FB-7D086483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55F80-AB0B-7697-668A-F6CE314F9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4669-0B92-7904-36E3-CD3BA0379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3D883-1D18-6C92-7173-5AF6312C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C8344-A5C1-03E6-647C-489BC95D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F1B61-EE03-FA6C-292E-F814A4B56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518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AB88-11D0-E2B3-34EB-CDEB6BB5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CA780-C745-DE0D-4CF6-B9DD73B58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16453-3EFA-DC4B-FBB4-BAB189C7E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3CC33-7863-980C-F292-0B7F2C16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2DA60-9145-94E7-9622-C10FFBB0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45F8B-CA36-B89A-C155-44EA4218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57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511D0-98D1-D19D-9D04-ED099E78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E6EF0-1507-AE4B-56AD-AA3E4D357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AECF3-98D9-F03E-A710-52CFCD1B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EF98B6-30B3-478B-841F-AF93656C714B}" type="datetimeFigureOut">
              <a:rPr lang="en-IN" smtClean="0"/>
              <a:t>26-07-2025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EED91-F8B4-666F-42F7-697FA2F2A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019B4-EC83-6AF6-D519-A0FA9C2BD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D0334F-A62C-4421-9DBB-0EB6510C9C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397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80C93-73F3-E9DC-0BED-04CC96F85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IN" sz="4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7902B-6876-FE6D-A008-E88C6F92A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Chief: Prof. Dr. R.SUNDARAM, M.D</a:t>
            </a:r>
          </a:p>
          <a:p>
            <a:pPr algn="l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Professors: Dr. S.SUGADEV, M.D,</a:t>
            </a:r>
          </a:p>
          <a:p>
            <a:pPr algn="l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Dr. P.KRISHNARAJAN,M.D.</a:t>
            </a:r>
          </a:p>
          <a:p>
            <a:pPr algn="l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Presenter: Dr. PRITHVIRAJ T</a:t>
            </a:r>
          </a:p>
        </p:txBody>
      </p:sp>
    </p:spTree>
    <p:extLst>
      <p:ext uri="{BB962C8B-B14F-4D97-AF65-F5344CB8AC3E}">
        <p14:creationId xmlns:p14="http://schemas.microsoft.com/office/powerpoint/2010/main" val="49648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C7128F-3DB2-E579-DD5E-83897FAB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Pathogenesis</a:t>
            </a:r>
          </a:p>
        </p:txBody>
      </p:sp>
      <p:pic>
        <p:nvPicPr>
          <p:cNvPr id="8" name="Content Placeholder 7" descr="A diagram of a graph&#10;&#10;AI-generated content may be incorrect.">
            <a:extLst>
              <a:ext uri="{FF2B5EF4-FFF2-40B4-BE49-F238E27FC236}">
                <a16:creationId xmlns:a16="http://schemas.microsoft.com/office/drawing/2014/main" id="{A5E5F33E-D74E-6CD8-79D9-D92BE0EE7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3"/>
          <a:stretch>
            <a:fillRect/>
          </a:stretch>
        </p:blipFill>
        <p:spPr>
          <a:xfrm>
            <a:off x="5500905" y="1276414"/>
            <a:ext cx="5094514" cy="5424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008E71-F9AB-1058-23EB-C9083CA59B0E}"/>
              </a:ext>
            </a:extLst>
          </p:cNvPr>
          <p:cNvSpPr txBox="1"/>
          <p:nvPr/>
        </p:nvSpPr>
        <p:spPr>
          <a:xfrm>
            <a:off x="5029200" y="467208"/>
            <a:ext cx="6291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Course of Circulatory, Neurohormonal, and Renal function Abnormalities in Cirrhosis</a:t>
            </a:r>
          </a:p>
        </p:txBody>
      </p:sp>
    </p:spTree>
    <p:extLst>
      <p:ext uri="{BB962C8B-B14F-4D97-AF65-F5344CB8AC3E}">
        <p14:creationId xmlns:p14="http://schemas.microsoft.com/office/powerpoint/2010/main" val="422039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2E15D-B337-527F-334A-83670CAE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Ascites - 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00B4E-CCF5-5412-3131-32B2F5AC6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5" y="2032766"/>
            <a:ext cx="10940144" cy="4376517"/>
          </a:xfrm>
        </p:spPr>
        <p:txBody>
          <a:bodyPr numCol="2" anchor="ctr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Insidious in onset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abdominal girth (notices tightness of the belt or garments around the waist)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weight gain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peripheral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Dyspnea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(Compromised respiratory function due to elevation of diaphragm)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Feeling of satiety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Generalized abdominal pain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Muscle wasting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Excessive fatigue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Weakness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Hepatic hydrothorax</a:t>
            </a:r>
          </a:p>
        </p:txBody>
      </p:sp>
    </p:spTree>
    <p:extLst>
      <p:ext uri="{BB962C8B-B14F-4D97-AF65-F5344CB8AC3E}">
        <p14:creationId xmlns:p14="http://schemas.microsoft.com/office/powerpoint/2010/main" val="230255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7BC6-4C7F-B6D0-AD14-7D521316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Ascites - Clinical Features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F493E7-8FFE-09EE-2A1C-9A3A33D3CE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587919"/>
              </p:ext>
            </p:extLst>
          </p:nvPr>
        </p:nvGraphicFramePr>
        <p:xfrm>
          <a:off x="838200" y="1825625"/>
          <a:ext cx="10515601" cy="286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990">
                  <a:extLst>
                    <a:ext uri="{9D8B030D-6E8A-4147-A177-3AD203B41FA5}">
                      <a16:colId xmlns:a16="http://schemas.microsoft.com/office/drawing/2014/main" val="1717045417"/>
                    </a:ext>
                  </a:extLst>
                </a:gridCol>
                <a:gridCol w="2637324">
                  <a:extLst>
                    <a:ext uri="{9D8B030D-6E8A-4147-A177-3AD203B41FA5}">
                      <a16:colId xmlns:a16="http://schemas.microsoft.com/office/drawing/2014/main" val="2650329397"/>
                    </a:ext>
                  </a:extLst>
                </a:gridCol>
                <a:gridCol w="6358287">
                  <a:extLst>
                    <a:ext uri="{9D8B030D-6E8A-4147-A177-3AD203B41FA5}">
                      <a16:colId xmlns:a16="http://schemas.microsoft.com/office/drawing/2014/main" val="3307868929"/>
                    </a:ext>
                  </a:extLst>
                </a:gridCol>
              </a:tblGrid>
              <a:tr h="715470"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976380"/>
                  </a:ext>
                </a:extLst>
              </a:tr>
              <a:tr h="71547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Mild Ascites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Detectable only by ultrasound examination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789184"/>
                  </a:ext>
                </a:extLst>
              </a:tr>
              <a:tr h="71547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Ascites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symmetrical distension of the abdomen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4359475"/>
                  </a:ext>
                </a:extLst>
              </a:tr>
              <a:tr h="715470"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Grade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or Gross Ascites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Marked abdominal distension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2598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EC823C-E515-80C6-7F6E-E159831746C3}"/>
              </a:ext>
            </a:extLst>
          </p:cNvPr>
          <p:cNvSpPr txBox="1"/>
          <p:nvPr/>
        </p:nvSpPr>
        <p:spPr>
          <a:xfrm>
            <a:off x="1079747" y="5289197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2 and 3 ascites are clinically evident and symptomatic; Require therapy</a:t>
            </a:r>
          </a:p>
        </p:txBody>
      </p:sp>
    </p:spTree>
    <p:extLst>
      <p:ext uri="{BB962C8B-B14F-4D97-AF65-F5344CB8AC3E}">
        <p14:creationId xmlns:p14="http://schemas.microsoft.com/office/powerpoint/2010/main" val="266670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F416F-5A9D-938E-1A93-A4F470BC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Ascites – 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D772D-4798-C963-29D5-8FFC8059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3" y="2379346"/>
            <a:ext cx="11288487" cy="3683358"/>
          </a:xfrm>
        </p:spPr>
        <p:txBody>
          <a:bodyPr anchor="ctr">
            <a:normAutofit/>
          </a:bodyPr>
          <a:lstStyle/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Stigmata of cirrhosis – Jaundice, spider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angiomata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palmar erythema, muscle wasting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Signs of portal hypertension – splenomegaly, abdominal wall collaterals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Bulging flanks, Flank dullness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Shifting dullness – most sensitive sign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wave/ thrill – more specific, less sensitive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a ballotable liver/ spleen – “bounced” back and forth by a flicking motion of fingers</a:t>
            </a:r>
          </a:p>
        </p:txBody>
      </p:sp>
    </p:spTree>
    <p:extLst>
      <p:ext uri="{BB962C8B-B14F-4D97-AF65-F5344CB8AC3E}">
        <p14:creationId xmlns:p14="http://schemas.microsoft.com/office/powerpoint/2010/main" val="303105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FFA558-A46A-C46E-9A2C-768245A1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Ascites – Associated Conditions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611CB56B-690C-BBC9-A620-0724B0C88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8776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22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9EBF2-795C-A409-2D96-37CF493C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Umbilical Hernia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74A00-86E7-527F-39AA-61FFDB3EE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10178144" cy="3683358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intra‐abdominal pressure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development of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diastasis recti or hernias in the umbilical, femoral, or inguinal regions or through old abdominal incisions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Hernias develop in about 20% of patients with cirrhosis and ascites.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Hernias may increase to 70% in patients with long‐standing, recurrent, tense ascites.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Risks: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Rupture and incarceration</a:t>
            </a:r>
          </a:p>
        </p:txBody>
      </p:sp>
    </p:spTree>
    <p:extLst>
      <p:ext uri="{BB962C8B-B14F-4D97-AF65-F5344CB8AC3E}">
        <p14:creationId xmlns:p14="http://schemas.microsoft.com/office/powerpoint/2010/main" val="94579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0FF0-2657-A8DE-4FD1-69AC3DA1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Hydrothorax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AA120-B8CE-CE08-1BA1-429D9252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in about 5-10% of patients with cirrhosis.</a:t>
            </a:r>
          </a:p>
          <a:p>
            <a:pPr>
              <a:lnSpc>
                <a:spcPct val="12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common on the </a:t>
            </a:r>
            <a:r>
              <a:rPr lang="en-I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side (85%)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left-sided in 13% and bilateral in 2% of the cases.</a:t>
            </a:r>
          </a:p>
          <a:p>
            <a:pPr>
              <a:lnSpc>
                <a:spcPct val="12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Implicates </a:t>
            </a:r>
            <a:r>
              <a:rPr lang="en-I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rent in the diaphragm with free flow of ascitic fluid into the pleural cavity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features: </a:t>
            </a:r>
            <a:r>
              <a:rPr lang="en-I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shortness of breath and hypoxaemia</a:t>
            </a:r>
          </a:p>
        </p:txBody>
      </p:sp>
      <p:pic>
        <p:nvPicPr>
          <p:cNvPr id="5" name="Picture 4" descr="A diagram of the internal organs of the lungs&#10;&#10;AI-generated content may be incorrect.">
            <a:extLst>
              <a:ext uri="{FF2B5EF4-FFF2-40B4-BE49-F238E27FC236}">
                <a16:creationId xmlns:a16="http://schemas.microsoft.com/office/drawing/2014/main" id="{D7EEC0A0-B967-F870-2A19-7F2785777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36" y="221196"/>
            <a:ext cx="3639950" cy="256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22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29633-8869-1E06-CE8A-2B3A5DC3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edema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D9E3DD-C036-3406-E23A-722A07878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0775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004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7C703-FD8D-E1AD-46F9-C62E997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5821A-56B9-073D-9A5F-B4E57F60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Imaging</a:t>
            </a:r>
          </a:p>
          <a:p>
            <a:pPr lvl="1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Subtle amounts of ascites can be detected by ultrasound or CT scanning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paracentesis - Performed in patients with </a:t>
            </a:r>
          </a:p>
          <a:p>
            <a:pPr lvl="2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New-onset grade 2 or 3 ascites</a:t>
            </a:r>
          </a:p>
          <a:p>
            <a:pPr lvl="2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hospitalized for worsening ascites or any complication of cirrhosis</a:t>
            </a:r>
          </a:p>
          <a:p>
            <a:pPr lvl="2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Suspected Spontaneous Bacterial Peritonitis (SBP)</a:t>
            </a:r>
          </a:p>
        </p:txBody>
      </p:sp>
    </p:spTree>
    <p:extLst>
      <p:ext uri="{BB962C8B-B14F-4D97-AF65-F5344CB8AC3E}">
        <p14:creationId xmlns:p14="http://schemas.microsoft.com/office/powerpoint/2010/main" val="2937279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FCCB5D-8553-A171-D747-26556895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 Paracentesis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77D0-B4BB-B904-3E7B-4A00EC84D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I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characterize the fluid</a:t>
            </a:r>
          </a:p>
          <a:p>
            <a:pPr lvl="1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appearance: Clear/ green/ straw-coloured/ bile-stained/ blood-stained</a:t>
            </a:r>
          </a:p>
          <a:p>
            <a:r>
              <a:rPr lang="en-I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</a:t>
            </a:r>
          </a:p>
          <a:p>
            <a:pPr lvl="1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protein</a:t>
            </a:r>
          </a:p>
          <a:p>
            <a:pPr lvl="1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Albumin content</a:t>
            </a:r>
          </a:p>
          <a:p>
            <a:pPr lvl="1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ascites-to-albumin gradient (SAAG)</a:t>
            </a:r>
          </a:p>
          <a:p>
            <a:pPr lvl="1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cell counts with differential</a:t>
            </a:r>
          </a:p>
          <a:p>
            <a:pPr lvl="1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Bacteriological cultures</a:t>
            </a:r>
          </a:p>
          <a:p>
            <a:pPr lvl="1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Amylase and cytology (when appropriate)</a:t>
            </a:r>
          </a:p>
        </p:txBody>
      </p:sp>
    </p:spTree>
    <p:extLst>
      <p:ext uri="{BB962C8B-B14F-4D97-AF65-F5344CB8AC3E}">
        <p14:creationId xmlns:p14="http://schemas.microsoft.com/office/powerpoint/2010/main" val="417281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A12F1-3E41-1540-B44A-5354DA97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DD93B-9706-898A-FAC6-DCF3F6EF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078711"/>
            <a:ext cx="1028700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Ascites is the accumulation of fluid within the peritoneal cavity.</a:t>
            </a:r>
          </a:p>
        </p:txBody>
      </p:sp>
    </p:spTree>
    <p:extLst>
      <p:ext uri="{BB962C8B-B14F-4D97-AF65-F5344CB8AC3E}">
        <p14:creationId xmlns:p14="http://schemas.microsoft.com/office/powerpoint/2010/main" val="1453361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48BE-C68C-E6B9-B0F6-CC908CC62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Ascites Total Protein</a:t>
            </a:r>
          </a:p>
          <a:p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E3679A-29B8-8373-13FE-58257993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Paracentesis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ECC227-BD12-6C66-7311-A66A23D1E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665243"/>
              </p:ext>
            </p:extLst>
          </p:nvPr>
        </p:nvGraphicFramePr>
        <p:xfrm>
          <a:off x="979714" y="2626672"/>
          <a:ext cx="10374086" cy="3530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7043">
                  <a:extLst>
                    <a:ext uri="{9D8B030D-6E8A-4147-A177-3AD203B41FA5}">
                      <a16:colId xmlns:a16="http://schemas.microsoft.com/office/drawing/2014/main" val="1441091051"/>
                    </a:ext>
                  </a:extLst>
                </a:gridCol>
                <a:gridCol w="5187043">
                  <a:extLst>
                    <a:ext uri="{9D8B030D-6E8A-4147-A177-3AD203B41FA5}">
                      <a16:colId xmlns:a16="http://schemas.microsoft.com/office/drawing/2014/main" val="2454780307"/>
                    </a:ext>
                  </a:extLst>
                </a:gridCol>
              </a:tblGrid>
              <a:tr h="1001083"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Ascites Total Protein</a:t>
                      </a:r>
                    </a:p>
                    <a:p>
                      <a:pPr algn="ctr"/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(&gt;2.5 g/dL)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Ascites Total Protein</a:t>
                      </a:r>
                    </a:p>
                    <a:p>
                      <a:pPr algn="ctr"/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(&lt;2.5 g/dL)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5626737"/>
                  </a:ext>
                </a:extLst>
              </a:tr>
              <a:tr h="1001083">
                <a:tc>
                  <a:txBody>
                    <a:bodyPr/>
                    <a:lstStyle/>
                    <a:p>
                      <a:r>
                        <a:rPr lang="en-IN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Occurs with Peritoneal Involvement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Malignancy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Tuberculosis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Cirrhosis</a:t>
                      </a:r>
                    </a:p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(Deposition of fibrous tissue in the sinusoids </a:t>
                      </a: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Sinusoids less leaky to macromolecules)</a:t>
                      </a:r>
                      <a:endParaRPr lang="en-I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924199"/>
                  </a:ext>
                </a:extLst>
              </a:tr>
              <a:tr h="1001083">
                <a:tc>
                  <a:txBody>
                    <a:bodyPr/>
                    <a:lstStyle/>
                    <a:p>
                      <a:r>
                        <a:rPr lang="en-IN" sz="2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Occurs in Post-sinusoidal or Post-hepatic Sinusoidal hypertension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Budd-Chiari syndrome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Heart failure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When Ascitic fluid protein is very low &lt;1.5 g/dL  Increased risk for developing SBP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686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6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345E73-8A97-BC5E-6412-125E476C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 Paracentesis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CC99-48AD-BFB7-88C4-591D30B29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ascites-to-albumin gradient (SAAG)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Serum albumin level – Ascites fluid albumin level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Correlates with the hepatic sinusoidal pressure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SAAG &gt;1.1 g/dL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Indicates Portal hypertension  Cirrhosis, Heart failure, Budd-Chiari syndrome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SAAG &lt;1.1 g/dL  Consider infectious or malignant causes of ascites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08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-up of a chart&#10;&#10;AI-generated content may be incorrect.">
            <a:extLst>
              <a:ext uri="{FF2B5EF4-FFF2-40B4-BE49-F238E27FC236}">
                <a16:creationId xmlns:a16="http://schemas.microsoft.com/office/drawing/2014/main" id="{AD3B90F0-0696-5740-EDB5-10C358EDC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8" y="1754666"/>
            <a:ext cx="11696958" cy="374261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26695E-B1F8-4204-6502-15537AF60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Paracentesis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62FD4F5-9143-E888-BF90-4B79CF5F3554}"/>
              </a:ext>
            </a:extLst>
          </p:cNvPr>
          <p:cNvSpPr/>
          <p:nvPr/>
        </p:nvSpPr>
        <p:spPr>
          <a:xfrm>
            <a:off x="478971" y="1839686"/>
            <a:ext cx="914400" cy="28302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8535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A67DBA-0C7D-0983-3112-E9F629075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BA4323-E0BB-9D68-B653-4DCDA780D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 Paracentesis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B484F-FBA1-7519-CF25-E3B917446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057400"/>
            <a:ext cx="9724031" cy="432162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cell counts with Differential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Sterile ascites  Ascitic fluid WBC count &lt;100/mm</a:t>
            </a:r>
            <a:r>
              <a:rPr lang="en-IN" sz="2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 mononuclear cell predominance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 PMN cell count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Peritoneal infection, intra-abdominal inflammatory conditions (diverticulitis, cholecystitis)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SBP  PMN cell count &gt;250/mm</a:t>
            </a:r>
            <a:r>
              <a:rPr lang="en-IN" sz="2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High level of RBCs in ascitic fluid  Traumatic tap, HCC, ruptured omental varix, recent invasive procedures (liver biopsy)</a:t>
            </a:r>
          </a:p>
        </p:txBody>
      </p:sp>
    </p:spTree>
    <p:extLst>
      <p:ext uri="{BB962C8B-B14F-4D97-AF65-F5344CB8AC3E}">
        <p14:creationId xmlns:p14="http://schemas.microsoft.com/office/powerpoint/2010/main" val="2683863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A51E0B-ACAD-9049-DD69-9723599D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 Paracentesis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BE564-A93C-A7C6-809A-1AC21642D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2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Ascites Bacteriological culture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Negative in approximately 50% of patients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Both aerobic and anaerobic cultures to be performed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Recommended method: Inoculation of ascitic fluid directly into blood culture bottles at the bedside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771499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BA9697-DF48-986D-9A3E-5A3CFE00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E2ECE56-C076-BD71-D016-FA9CC6D619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32117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725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2F89692-8339-A77F-14AC-165BBE473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377803"/>
              </p:ext>
            </p:extLst>
          </p:nvPr>
        </p:nvGraphicFramePr>
        <p:xfrm>
          <a:off x="315685" y="266252"/>
          <a:ext cx="11560629" cy="6355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9310">
                  <a:extLst>
                    <a:ext uri="{9D8B030D-6E8A-4147-A177-3AD203B41FA5}">
                      <a16:colId xmlns:a16="http://schemas.microsoft.com/office/drawing/2014/main" val="1435078424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1714617482"/>
                    </a:ext>
                  </a:extLst>
                </a:gridCol>
                <a:gridCol w="4977494">
                  <a:extLst>
                    <a:ext uri="{9D8B030D-6E8A-4147-A177-3AD203B41FA5}">
                      <a16:colId xmlns:a16="http://schemas.microsoft.com/office/drawing/2014/main" val="289949476"/>
                    </a:ext>
                  </a:extLst>
                </a:gridCol>
              </a:tblGrid>
              <a:tr h="4716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Differential Diagnosis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30957"/>
                  </a:ext>
                </a:extLst>
              </a:tr>
              <a:tr h="35279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Cardiac ascites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 to heart failure/ constrictive pericarditis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C/F: Jugular venous distension, Elevated serum BNP, E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chocardiographic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findings ,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Paradoxical pulse, and Radiological demonstration of a calcified pericardium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Ascites protein &gt;2.5 g/dL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SAAG &gt;1.1 mg/dL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Right and left heart catheterization and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transjugular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liver biopsy with measurements of hepatic venous pressure gradient – to differentiate between cardiac and cirrhotic ascites.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27547"/>
                  </a:ext>
                </a:extLst>
              </a:tr>
              <a:tr h="2167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Malignant ascites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Symptoms and localizing signs due to the primary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tumour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 enlarged and nodular on examination after paracentesis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Resemble the characteristics of cirrhotic ascites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Fluid cytological exam should be performed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57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677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1D6B95-8AD8-850D-39A6-C2FBBB8E5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79894"/>
              </p:ext>
            </p:extLst>
          </p:nvPr>
        </p:nvGraphicFramePr>
        <p:xfrm>
          <a:off x="370113" y="356052"/>
          <a:ext cx="11484429" cy="6262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058">
                  <a:extLst>
                    <a:ext uri="{9D8B030D-6E8A-4147-A177-3AD203B41FA5}">
                      <a16:colId xmlns:a16="http://schemas.microsoft.com/office/drawing/2014/main" val="3739314952"/>
                    </a:ext>
                  </a:extLst>
                </a:gridCol>
                <a:gridCol w="4804228">
                  <a:extLst>
                    <a:ext uri="{9D8B030D-6E8A-4147-A177-3AD203B41FA5}">
                      <a16:colId xmlns:a16="http://schemas.microsoft.com/office/drawing/2014/main" val="1146134604"/>
                    </a:ext>
                  </a:extLst>
                </a:gridCol>
                <a:gridCol w="3828143">
                  <a:extLst>
                    <a:ext uri="{9D8B030D-6E8A-4147-A177-3AD203B41FA5}">
                      <a16:colId xmlns:a16="http://schemas.microsoft.com/office/drawing/2014/main" val="1010736262"/>
                    </a:ext>
                  </a:extLst>
                </a:gridCol>
              </a:tblGrid>
              <a:tr h="711870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Differential Diagnosis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5503318"/>
                  </a:ext>
                </a:extLst>
              </a:tr>
              <a:tr h="2944422">
                <a:tc>
                  <a:txBody>
                    <a:bodyPr/>
                    <a:lstStyle/>
                    <a:p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Tuberculous ascites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Suspected particularly in patients in endemic areas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C/F: Abdominal pain, weight loss, and pyrexia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Lumps of matted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omentum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may be palpated after paracentesis.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Ascitic fluid analysis: Contains many lymphocytes.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 for Acid fast-bacilli staining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 for </a:t>
                      </a:r>
                      <a:r>
                        <a:rPr lang="en-IN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tuberculosis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PCR analysis and cultures.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841946"/>
                  </a:ext>
                </a:extLst>
              </a:tr>
              <a:tr h="2606170">
                <a:tc>
                  <a:txBody>
                    <a:bodyPr/>
                    <a:lstStyle/>
                    <a:p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Mixed </a:t>
                      </a:r>
                      <a:r>
                        <a:rPr lang="en-IN" sz="2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etiology</a:t>
                      </a:r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ascites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patients with mixed ascites (e.g. Cirrhosis with superimposed peritoneal malignancy or tuberculosis)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Findings of ascites due to cirrhosis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predominate.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AAG is high and the ascites protein is low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31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902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27870D-6385-C537-6C54-8967549110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4316"/>
              </p:ext>
            </p:extLst>
          </p:nvPr>
        </p:nvGraphicFramePr>
        <p:xfrm>
          <a:off x="353785" y="258082"/>
          <a:ext cx="11484429" cy="6321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815">
                  <a:extLst>
                    <a:ext uri="{9D8B030D-6E8A-4147-A177-3AD203B41FA5}">
                      <a16:colId xmlns:a16="http://schemas.microsoft.com/office/drawing/2014/main" val="3891731376"/>
                    </a:ext>
                  </a:extLst>
                </a:gridCol>
                <a:gridCol w="4733471">
                  <a:extLst>
                    <a:ext uri="{9D8B030D-6E8A-4147-A177-3AD203B41FA5}">
                      <a16:colId xmlns:a16="http://schemas.microsoft.com/office/drawing/2014/main" val="2002711044"/>
                    </a:ext>
                  </a:extLst>
                </a:gridCol>
                <a:gridCol w="3828143">
                  <a:extLst>
                    <a:ext uri="{9D8B030D-6E8A-4147-A177-3AD203B41FA5}">
                      <a16:colId xmlns:a16="http://schemas.microsoft.com/office/drawing/2014/main" val="806454012"/>
                    </a:ext>
                  </a:extLst>
                </a:gridCol>
              </a:tblGrid>
              <a:tr h="645432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Differential Diagnosis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Features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Diagnosis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1625402"/>
                  </a:ext>
                </a:extLst>
              </a:tr>
              <a:tr h="1377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Chylous ascites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 from accumulation of fat, predominantly chylomicrons, in the ascitic fluid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common cause: Post‐surgical disruption of lymphatics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common cause of </a:t>
                      </a:r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non‐surgical chylous ascites: Cirrhosis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Milky in appearance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Ascitic fluid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Triglyceride content &gt;200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06772"/>
                  </a:ext>
                </a:extLst>
              </a:tr>
              <a:tr h="1225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Budd-Chiari syndrome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Hepatic</a:t>
                      </a: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venous</a:t>
                      </a: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obstruction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Considered especially if there is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Ascitic fluid protein content and High SAAG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242272"/>
                  </a:ext>
                </a:extLst>
              </a:tr>
              <a:tr h="1644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Pancreatic Ascites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Ascites is rarely gross in pancreatic ascites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Complication of acute pancreatitis </a:t>
                      </a:r>
                    </a:p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pseudocyst rupture, or </a:t>
                      </a:r>
                    </a:p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pancreatic duct disruption</a:t>
                      </a:r>
                    </a:p>
                    <a:p>
                      <a:pPr lvl="1">
                        <a:lnSpc>
                          <a:spcPct val="100000"/>
                        </a:lnSpc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Ascitic fluid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Amylase content: Very high</a:t>
                      </a:r>
                      <a:endParaRPr lang="fr-F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97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735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D782-0537-A18C-59E8-0C166950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288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Cirrhotic Ascites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9FD280-133D-6007-CF60-A2D67B23B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959298"/>
              </p:ext>
            </p:extLst>
          </p:nvPr>
        </p:nvGraphicFramePr>
        <p:xfrm>
          <a:off x="838200" y="1293221"/>
          <a:ext cx="10602686" cy="520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943">
                  <a:extLst>
                    <a:ext uri="{9D8B030D-6E8A-4147-A177-3AD203B41FA5}">
                      <a16:colId xmlns:a16="http://schemas.microsoft.com/office/drawing/2014/main" val="1347183959"/>
                    </a:ext>
                  </a:extLst>
                </a:gridCol>
                <a:gridCol w="7739743">
                  <a:extLst>
                    <a:ext uri="{9D8B030D-6E8A-4147-A177-3AD203B41FA5}">
                      <a16:colId xmlns:a16="http://schemas.microsoft.com/office/drawing/2014/main" val="3110245686"/>
                    </a:ext>
                  </a:extLst>
                </a:gridCol>
              </a:tblGrid>
              <a:tr h="4259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Ascites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382596"/>
                  </a:ext>
                </a:extLst>
              </a:tr>
              <a:tr h="757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ascites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(Subclinical Ascites)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Dietary sodium restriction (1.5-2 g sodium/day)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567153"/>
                  </a:ext>
                </a:extLst>
              </a:tr>
              <a:tr h="1419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Moderate ascites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(Symptomatic Ascites)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Dietary sodium restriction +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Diuretic therapy</a:t>
                      </a:r>
                    </a:p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Spironolactone - start at 100 mg/day, maximum of 400 mg/day ±</a:t>
                      </a:r>
                    </a:p>
                    <a:p>
                      <a:pPr lvl="1"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Furosemide – start at 40 mg/day, maximum of 160 mg/day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1074"/>
                  </a:ext>
                </a:extLst>
              </a:tr>
              <a:tr h="425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ascites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Paracentesis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12169"/>
                  </a:ext>
                </a:extLst>
              </a:tr>
              <a:tr h="10884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Tense ascites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Urgent Paracentesis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(Risk of eversion and rupture of umbilical hernia, shock, renal failure, sepsis, high mortality)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074913"/>
                  </a:ext>
                </a:extLst>
              </a:tr>
              <a:tr h="10884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Refractory ascites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Repeated Large Volume Paracentesis (LVP)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TIPS (</a:t>
                      </a:r>
                      <a:r>
                        <a:rPr lang="en-IN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Transjugular</a:t>
                      </a: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Intrahepatic Portosystemic Shunting)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Peritoneovenous</a:t>
                      </a:r>
                      <a:r>
                        <a:rPr lang="en-I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(LeVeen) shunt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73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F3110D-DED2-4613-37C7-39B3AFF1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3457"/>
            <a:ext cx="5323715" cy="656119"/>
          </a:xfrm>
        </p:spPr>
        <p:txBody>
          <a:bodyPr anchor="b">
            <a:normAutofit/>
          </a:bodyPr>
          <a:lstStyle/>
          <a:p>
            <a:r>
              <a:rPr lang="en-I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Ascites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04B68-CC36-5B01-1F7E-0C777C05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88" y="5242289"/>
            <a:ext cx="6749645" cy="121175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cause of Ascites: Portal Hypertension in Cirrhosis Liver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diagram of a pie chart with Crust in the background&#10;&#10;AI-generated content may be incorrect.">
            <a:extLst>
              <a:ext uri="{FF2B5EF4-FFF2-40B4-BE49-F238E27FC236}">
                <a16:creationId xmlns:a16="http://schemas.microsoft.com/office/drawing/2014/main" id="{906703A9-2D01-A325-D121-3EB72649A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1707701"/>
            <a:ext cx="4559701" cy="344257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46D406-7C81-B68D-7E50-EF7CB5F70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15558"/>
              </p:ext>
            </p:extLst>
          </p:nvPr>
        </p:nvGraphicFramePr>
        <p:xfrm>
          <a:off x="532479" y="1861458"/>
          <a:ext cx="6845954" cy="32748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22977">
                  <a:extLst>
                    <a:ext uri="{9D8B030D-6E8A-4147-A177-3AD203B41FA5}">
                      <a16:colId xmlns:a16="http://schemas.microsoft.com/office/drawing/2014/main" val="47102893"/>
                    </a:ext>
                  </a:extLst>
                </a:gridCol>
                <a:gridCol w="3422977">
                  <a:extLst>
                    <a:ext uri="{9D8B030D-6E8A-4147-A177-3AD203B41FA5}">
                      <a16:colId xmlns:a16="http://schemas.microsoft.com/office/drawing/2014/main" val="4092682963"/>
                    </a:ext>
                  </a:extLst>
                </a:gridCol>
              </a:tblGrid>
              <a:tr h="822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Conditions directly involving the peritoneum</a:t>
                      </a:r>
                      <a:endParaRPr lang="en-IN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Conditions remote from the peritoneum</a:t>
                      </a:r>
                      <a:endParaRPr lang="en-IN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214977"/>
                  </a:ext>
                </a:extLst>
              </a:tr>
              <a:tr h="2312927">
                <a:tc>
                  <a:txBody>
                    <a:bodyPr/>
                    <a:lstStyle/>
                    <a:p>
                      <a:pPr marL="800100" lvl="1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Infection</a:t>
                      </a:r>
                    </a:p>
                    <a:p>
                      <a:pPr marL="800100" lvl="1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Tuberculosis</a:t>
                      </a:r>
                    </a:p>
                    <a:p>
                      <a:pPr marL="800100" lvl="1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Malignancy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00100" lvl="1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Liver disease</a:t>
                      </a:r>
                    </a:p>
                    <a:p>
                      <a:pPr marL="800100" lvl="1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Heart failure (Cardiac ascites)</a:t>
                      </a:r>
                    </a:p>
                    <a:p>
                      <a:pPr marL="800100" lvl="1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Hypoproteinemia</a:t>
                      </a:r>
                      <a:endParaRPr lang="en-I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013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344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19447-7DBE-A0BB-61AB-78491865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restriction/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1F0A0-FAB3-1A0F-0779-BFCEB1C69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2139860"/>
            <a:ext cx="11329878" cy="3683358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excretion in patients with cirrhosis and ascites:</a:t>
            </a:r>
          </a:p>
          <a:p>
            <a:pPr lvl="1"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Urine:   </a:t>
            </a: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̴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 g/day</a:t>
            </a:r>
          </a:p>
          <a:p>
            <a:pPr lvl="1"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Extrarenal loss:   </a:t>
            </a: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̴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 g/day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taken in excess of 0.75 g will result in ascites, with every gram retaining 200 mL of fluid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recommendation: ‘No added salt’ diet ± Diuretics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‘No added salt’ diet: 1.5-2.0 g/day (70-90 mmol/day)</a:t>
            </a:r>
          </a:p>
        </p:txBody>
      </p:sp>
    </p:spTree>
    <p:extLst>
      <p:ext uri="{BB962C8B-B14F-4D97-AF65-F5344CB8AC3E}">
        <p14:creationId xmlns:p14="http://schemas.microsoft.com/office/powerpoint/2010/main" val="3058471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EAFF8-FD68-9DC2-7835-5BF400F9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0515600" cy="1325563"/>
          </a:xfrm>
        </p:spPr>
        <p:txBody>
          <a:bodyPr/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01AD2-BD8A-5023-86C9-A9E6EF95C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90938"/>
            <a:ext cx="70104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Diuretics – 2 main groups:</a:t>
            </a:r>
          </a:p>
          <a:p>
            <a:pPr>
              <a:lnSpc>
                <a:spcPct val="100000"/>
              </a:lnSpc>
            </a:pP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Na+-K+-2Cl- (NKCC2) cotransporter inhibitors (Ascending limb of Loop of Henle)</a:t>
            </a:r>
          </a:p>
          <a:p>
            <a:pPr lvl="2">
              <a:lnSpc>
                <a:spcPct val="100000"/>
              </a:lnSpc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Furosemide, Bumetanide</a:t>
            </a:r>
          </a:p>
          <a:p>
            <a:pPr lvl="2">
              <a:lnSpc>
                <a:spcPct val="100000"/>
              </a:lnSpc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Not appropriate to use alone (sodium can be reabsorbed in the distal tubule and collecting duct d/t hyperaldosteronism)</a:t>
            </a:r>
          </a:p>
          <a:p>
            <a:pPr>
              <a:lnSpc>
                <a:spcPct val="100000"/>
              </a:lnSpc>
            </a:pPr>
            <a:r>
              <a:rPr lang="en-IN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Aldosterone antagonists (Distal tubule and collecting duct)</a:t>
            </a:r>
          </a:p>
          <a:p>
            <a:pPr lvl="2">
              <a:lnSpc>
                <a:spcPct val="100000"/>
              </a:lnSpc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Spironolactone, amiloride, triamterene</a:t>
            </a:r>
          </a:p>
          <a:p>
            <a:pPr lvl="2">
              <a:lnSpc>
                <a:spcPct val="100000"/>
              </a:lnSpc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First drug of choice</a:t>
            </a:r>
          </a:p>
          <a:p>
            <a:pPr lvl="2">
              <a:lnSpc>
                <a:spcPct val="100000"/>
              </a:lnSpc>
            </a:pP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Conserve potassium, may result in </a:t>
            </a:r>
            <a:r>
              <a:rPr lang="en-IN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hyperkalemia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31BE1-CF45-091C-AAE7-0150ED604592}"/>
              </a:ext>
            </a:extLst>
          </p:cNvPr>
          <p:cNvSpPr txBox="1"/>
          <p:nvPr/>
        </p:nvSpPr>
        <p:spPr>
          <a:xfrm>
            <a:off x="7408089" y="643392"/>
            <a:ext cx="4615543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↑RAAS activity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Hyperaldosteronism </a:t>
            </a:r>
          </a:p>
          <a:p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Avid reabsorption of sodium from distal tubule and collecting duct  Sodium retention in Cirrhosis</a:t>
            </a:r>
          </a:p>
        </p:txBody>
      </p:sp>
      <p:pic>
        <p:nvPicPr>
          <p:cNvPr id="10" name="Picture 9" descr="Diagram of a diagram showing the structure of a human body&#10;&#10;AI-generated content may be incorrect.">
            <a:extLst>
              <a:ext uri="{FF2B5EF4-FFF2-40B4-BE49-F238E27FC236}">
                <a16:creationId xmlns:a16="http://schemas.microsoft.com/office/drawing/2014/main" id="{93295F8A-38BB-79E8-C212-F83B24E06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51314"/>
            <a:ext cx="4231470" cy="401501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314855-E355-64EF-63D3-B70AA7EB7663}"/>
              </a:ext>
            </a:extLst>
          </p:cNvPr>
          <p:cNvSpPr/>
          <p:nvPr/>
        </p:nvSpPr>
        <p:spPr>
          <a:xfrm>
            <a:off x="9715860" y="4680857"/>
            <a:ext cx="767083" cy="3265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6E6035-BF11-37A2-C80A-52C2F37FF7FE}"/>
              </a:ext>
            </a:extLst>
          </p:cNvPr>
          <p:cNvSpPr/>
          <p:nvPr/>
        </p:nvSpPr>
        <p:spPr>
          <a:xfrm>
            <a:off x="10031548" y="2623459"/>
            <a:ext cx="1743722" cy="32657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985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C1D18-D549-368F-84E5-8C412EFB7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257"/>
            <a:ext cx="5464629" cy="432661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Spironolactone alone </a:t>
            </a:r>
            <a:endParaRPr lang="en-IN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dose: 50-100 mg/day</a:t>
            </a:r>
          </a:p>
          <a:p>
            <a:pPr lvl="1">
              <a:lnSpc>
                <a:spcPct val="11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Insufficient clinical response (weight loss &lt;300g/day) after 3-4 days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Increase the dose by 100 mg/day every 4 days to a maximum of 400 mg/day, unless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hyperkalemia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develops</a:t>
            </a:r>
          </a:p>
          <a:p>
            <a:pPr lvl="1">
              <a:lnSpc>
                <a:spcPct val="11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Insufficient response on Spironolactone alone or Associated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Hyperkalemia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Add a Loop diuretic (Furosemide 20-40 mg/day)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D1F9FD-75B3-B01C-8F0C-B2962D00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65A8933-82D0-A539-71DB-019E1DAB7344}"/>
              </a:ext>
            </a:extLst>
          </p:cNvPr>
          <p:cNvSpPr txBox="1">
            <a:spLocks/>
          </p:cNvSpPr>
          <p:nvPr/>
        </p:nvSpPr>
        <p:spPr>
          <a:xfrm>
            <a:off x="6607629" y="2166256"/>
            <a:ext cx="5170714" cy="42454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Spironolactone + Furosemide</a:t>
            </a:r>
            <a:endParaRPr lang="en-IN" sz="2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with a combination of Spironolactone 100 mg + Furosemide 40 mg daily</a:t>
            </a:r>
          </a:p>
          <a:p>
            <a:pPr>
              <a:lnSpc>
                <a:spcPct val="11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dose: Spironolactone 400 mg/day; Furosemide 160 mg/day</a:t>
            </a:r>
          </a:p>
          <a:p>
            <a:pPr>
              <a:lnSpc>
                <a:spcPct val="11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daily weight – Maximum daily weight loss – 0.5 kg/day, with a maximum of 1.0 kg/day in those with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avoid the risk of renal dysfunction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5E65E-D247-FE6E-510E-E2CC7FAC7240}"/>
              </a:ext>
            </a:extLst>
          </p:cNvPr>
          <p:cNvSpPr txBox="1"/>
          <p:nvPr/>
        </p:nvSpPr>
        <p:spPr>
          <a:xfrm>
            <a:off x="838200" y="1515793"/>
            <a:ext cx="465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therapeutic approaches</a:t>
            </a:r>
          </a:p>
        </p:txBody>
      </p:sp>
    </p:spTree>
    <p:extLst>
      <p:ext uri="{BB962C8B-B14F-4D97-AF65-F5344CB8AC3E}">
        <p14:creationId xmlns:p14="http://schemas.microsoft.com/office/powerpoint/2010/main" val="3399371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4EC4A-D582-C4A1-4CBD-01F092F74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Failed Diuretic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C5A0-CB61-8D0E-FD40-3D243B6AC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Non-compliance with sodium restriction should be Ruled Out. 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Non-compliance is suspected when </a:t>
            </a:r>
          </a:p>
          <a:p>
            <a:pPr lvl="1"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24-hour urine sodium excretion is &gt;78 mmol/L (OR)</a:t>
            </a:r>
          </a:p>
          <a:p>
            <a:pPr lvl="1"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 urine sodium concentration &gt; potassium concentration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 out concomitant use of NSAIDs and vasodilators such as ACEIs and ARBs</a:t>
            </a:r>
          </a:p>
        </p:txBody>
      </p:sp>
    </p:spTree>
    <p:extLst>
      <p:ext uri="{BB962C8B-B14F-4D97-AF65-F5344CB8AC3E}">
        <p14:creationId xmlns:p14="http://schemas.microsoft.com/office/powerpoint/2010/main" val="3977268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EB3D5-DC1D-3D27-2317-993077381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6B3D-56EC-C1EC-7B45-312236BB1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154"/>
            <a:ext cx="10515600" cy="854166"/>
          </a:xfrm>
        </p:spPr>
        <p:txBody>
          <a:bodyPr>
            <a:normAutofit/>
          </a:bodyPr>
          <a:lstStyle/>
          <a:p>
            <a:r>
              <a:rPr lang="en-I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Diuretic Therapy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022D9D-3C70-AF9C-C615-D88BECAC2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88015"/>
              </p:ext>
            </p:extLst>
          </p:nvPr>
        </p:nvGraphicFramePr>
        <p:xfrm>
          <a:off x="1502227" y="1637936"/>
          <a:ext cx="8828315" cy="4458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8315">
                  <a:extLst>
                    <a:ext uri="{9D8B030D-6E8A-4147-A177-3AD203B41FA5}">
                      <a16:colId xmlns:a16="http://schemas.microsoft.com/office/drawing/2014/main" val="1114771758"/>
                    </a:ext>
                  </a:extLst>
                </a:gridCol>
              </a:tblGrid>
              <a:tr h="52211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2166015"/>
                  </a:ext>
                </a:extLst>
              </a:tr>
              <a:tr h="522115">
                <a:tc>
                  <a:txBody>
                    <a:bodyPr/>
                    <a:lstStyle/>
                    <a:p>
                      <a:pPr algn="ctr"/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Acute Kidney Injury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372893"/>
                  </a:ext>
                </a:extLst>
              </a:tr>
              <a:tr h="522115">
                <a:tc>
                  <a:txBody>
                    <a:bodyPr/>
                    <a:lstStyle/>
                    <a:p>
                      <a:pPr algn="ctr"/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Encephalopathy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71579"/>
                  </a:ext>
                </a:extLst>
              </a:tr>
              <a:tr h="522115">
                <a:tc>
                  <a:txBody>
                    <a:bodyPr/>
                    <a:lstStyle/>
                    <a:p>
                      <a:pPr algn="ctr"/>
                      <a:r>
                        <a:rPr lang="en-IN" sz="20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Hyperkalemia</a:t>
                      </a:r>
                      <a:endParaRPr lang="en-IN" sz="20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485199"/>
                  </a:ext>
                </a:extLst>
              </a:tr>
              <a:tr h="923743">
                <a:tc>
                  <a:txBody>
                    <a:bodyPr/>
                    <a:lstStyle/>
                    <a:p>
                      <a:pPr algn="ctr"/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Hypovolemic hyponatremia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2272331"/>
                  </a:ext>
                </a:extLst>
              </a:tr>
              <a:tr h="923743">
                <a:tc>
                  <a:txBody>
                    <a:bodyPr/>
                    <a:lstStyle/>
                    <a:p>
                      <a:pPr algn="ctr"/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Painful gynaecomastia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5662507"/>
                  </a:ext>
                </a:extLst>
              </a:tr>
              <a:tr h="522115">
                <a:tc>
                  <a:txBody>
                    <a:bodyPr/>
                    <a:lstStyle/>
                    <a:p>
                      <a:pPr algn="ctr"/>
                      <a:r>
                        <a:rPr lang="en-IN" sz="20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Muscle cramps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6713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881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13F23-96BF-3765-42DF-1E1655A1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Therapeutic (Large-Volume) Paracentesis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AF308-A448-1704-96A0-EB442D7A3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therapy by which ascites is removed through a needle</a:t>
            </a:r>
          </a:p>
          <a:p>
            <a:pPr marL="0" indent="0">
              <a:buNone/>
            </a:pPr>
            <a:r>
              <a:rPr lang="en-IN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Paracentesis Induced Circulatory Dysfunction(PICD)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Leads to faster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reaccumulation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ascites, hyponatremia, renal impairment, and shorter survival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LVP of ≥ 5L, IV 25% albumin at a dose of    </a:t>
            </a:r>
            <a:r>
              <a:rPr lang="en-IN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̴ 6-8 g/L of removed ascites should be given to prevent circulatory dysfunction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arenR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Bleeding (low platelet count &lt;50000, Child-Pugh class C)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Leakage of ascitic fluid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sudden scrotal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40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03AAF-9E72-1EEC-0721-2ED136E8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E90F3-6F01-6C97-565D-03664D646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prognosis in cirrhotic patients with ascites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&lt;50% of the patients survive 2 years after the onset of ascites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liver transplantation in patients with ascites</a:t>
            </a:r>
          </a:p>
        </p:txBody>
      </p:sp>
    </p:spTree>
    <p:extLst>
      <p:ext uri="{BB962C8B-B14F-4D97-AF65-F5344CB8AC3E}">
        <p14:creationId xmlns:p14="http://schemas.microsoft.com/office/powerpoint/2010/main" val="286959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BAC1E-0064-C376-DEB5-51284EE9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 of Ascites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60EE-E259-EB18-A020-9C2FB95B0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Bacterial Peritonitis (SBP)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Hyponatremia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Hepatorenal syndrome (HRS)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Umbilical hernia rupture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Encephalopathy (If TIPS)</a:t>
            </a:r>
          </a:p>
        </p:txBody>
      </p:sp>
    </p:spTree>
    <p:extLst>
      <p:ext uri="{BB962C8B-B14F-4D97-AF65-F5344CB8AC3E}">
        <p14:creationId xmlns:p14="http://schemas.microsoft.com/office/powerpoint/2010/main" val="2083003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99795-4192-51FE-B8F5-B0C7B8EC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 Bacterial Peritonitis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D2B76-3D3D-3303-FDD6-EFC875047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and severe complication of ascites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infection of the ascitic fluid without an intraabdominal source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up to 30% of the hospitalized patients with cirrhosis and ascites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requires a high degree of suspicion</a:t>
            </a:r>
          </a:p>
        </p:txBody>
      </p:sp>
    </p:spTree>
    <p:extLst>
      <p:ext uri="{BB962C8B-B14F-4D97-AF65-F5344CB8AC3E}">
        <p14:creationId xmlns:p14="http://schemas.microsoft.com/office/powerpoint/2010/main" val="1306280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DDF5-06FD-2DF6-6401-C5B636B8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Bacterial Peritonitis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954A4-E88A-8B0C-A03C-BB1A6A1D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043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</a:t>
            </a:r>
          </a:p>
          <a:p>
            <a:pPr lvl="1"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Presumed mechanism: </a:t>
            </a:r>
            <a:r>
              <a:rPr lang="en-I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translocation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gut flora traversing the intestine into the mesenteric lymph nodes, leading to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bacteremia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seeding of the ascitic fluid.</a:t>
            </a:r>
          </a:p>
          <a:p>
            <a:pPr lvl="1"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overactive sympathetic nervous system slows gut motility and facilitates bacterial stasis and overgrowth, facilitating bacterial translocation.</a:t>
            </a:r>
          </a:p>
        </p:txBody>
      </p:sp>
      <p:pic>
        <p:nvPicPr>
          <p:cNvPr id="5" name="Picture 4" descr="A diagram of a structure&#10;&#10;AI-generated content may be incorrect.">
            <a:extLst>
              <a:ext uri="{FF2B5EF4-FFF2-40B4-BE49-F238E27FC236}">
                <a16:creationId xmlns:a16="http://schemas.microsoft.com/office/drawing/2014/main" id="{873FECC4-DF75-29B0-F6D5-1D500A7E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5"/>
          <a:stretch>
            <a:fillRect/>
          </a:stretch>
        </p:blipFill>
        <p:spPr>
          <a:xfrm>
            <a:off x="6901271" y="2514599"/>
            <a:ext cx="5162051" cy="344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A334-2B11-78C7-75E0-CF17579BD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I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Ascites in Cirrhosis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0CD12-D497-3CF2-9F19-48B4D80A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72" y="2484705"/>
            <a:ext cx="7285509" cy="32141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cirrhosis, the development of ascites marks the transition from compensated to decompensated cirrhosis.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Ascites is the most frequent first decompensating event.</a:t>
            </a: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2B6969AB-9572-121C-DFD3-6BDB4964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09" y="834957"/>
            <a:ext cx="3608121" cy="5657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9EF92-F9BC-4C24-5951-602099DB9EA9}"/>
              </a:ext>
            </a:extLst>
          </p:cNvPr>
          <p:cNvSpPr txBox="1"/>
          <p:nvPr/>
        </p:nvSpPr>
        <p:spPr>
          <a:xfrm>
            <a:off x="8338454" y="465625"/>
            <a:ext cx="317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Course of Ascites</a:t>
            </a:r>
          </a:p>
        </p:txBody>
      </p:sp>
    </p:spTree>
    <p:extLst>
      <p:ext uri="{BB962C8B-B14F-4D97-AF65-F5344CB8AC3E}">
        <p14:creationId xmlns:p14="http://schemas.microsoft.com/office/powerpoint/2010/main" val="1738826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9588B3-4FDD-B100-DF59-6BE3E9AE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 Bacterial Peritonitis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E49A-754B-4BAC-1569-8593268F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Suspect SBP when a cirrhotic patient deteriorates, with encephalopathy, acute kidney injury and/or jaundice, with variceal bleeding, previous SBP.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Features: Fever, altered mental status, local abdominal pain and tenderness, elevated WBC count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 Absolute neutrophil count in ascitic fluid &gt;250/µL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SBP – 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a </a:t>
            </a:r>
            <a:r>
              <a:rPr lang="en-I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monobacterial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Causative organisms: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coli, Klebsiella and other gut bacteria – most common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viridans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Staphylococcus aureus, Enterococcus spp.,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Nosocomial and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heathcare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-associated SBP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Gram-positive and multidrug resistant organisms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&gt;2 organisms are identified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consider secondary bacterial peritonitis due to perforated viscus or secondary peritonitis</a:t>
            </a:r>
          </a:p>
        </p:txBody>
      </p:sp>
    </p:spTree>
    <p:extLst>
      <p:ext uri="{BB962C8B-B14F-4D97-AF65-F5344CB8AC3E}">
        <p14:creationId xmlns:p14="http://schemas.microsoft.com/office/powerpoint/2010/main" val="4112898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536B9-DD54-952B-E0E8-3D9645ED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 Bacterial Peritonitis -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D897B-A5C2-8522-45B2-D44BA949D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empirical antibiotics in all patients with ascites showing &gt;250/µL PMN cells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Third-generation Cephalosporin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Cefotaxime 2 gm Q12H for 5-7 days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spectrum antibiotics in nosocomial or healthcare associated SBP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Carbapenams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imipenem/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cilastatin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piperacillin/tazobactam with or without glycopeptides</a:t>
            </a:r>
          </a:p>
          <a:p>
            <a:pPr marL="0" indent="0">
              <a:buNone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Albumin (1.5 g/kg body weight on day 1 and 1.0 g/kg on day 3)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the risk of renal failure and improves survival rates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in those with renal dysfunction at baseline (Sr. Creatinine &gt;1.0 mg/dL and/or BUN&gt;30 mg/dL) and serum bilirubin &gt;4 mg/dL.</a:t>
            </a:r>
          </a:p>
        </p:txBody>
      </p:sp>
    </p:spTree>
    <p:extLst>
      <p:ext uri="{BB962C8B-B14F-4D97-AF65-F5344CB8AC3E}">
        <p14:creationId xmlns:p14="http://schemas.microsoft.com/office/powerpoint/2010/main" val="2148096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5FD547-B131-0E84-B4E0-98A8F70D3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3864F3-BE20-7906-CD0F-4DD994C1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37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 Bacterial Peritonitis - Prophylaxis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05FB-A5F9-AFD2-88A1-81DC684D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a </a:t>
            </a:r>
            <a:r>
              <a:rPr lang="en-I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episode of SBP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Norfloxacin 400 mg/day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Second-line drugs: Ciprofloxacin (500 mg/day), Trimethoprim/sulfamethoxazole (160/800 mg/day)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for Liver transplantation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</a:t>
            </a:r>
            <a:r>
              <a:rPr lang="en-I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GI </a:t>
            </a:r>
            <a:r>
              <a:rPr lang="en-IN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Norfloxacin 400 mg Q12H for at least 7 days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Third-generation cephalosporins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decompensated cirrhosis, a recent infection due to a quinolone‐resistant organism or in those receiving q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uinolone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prophylaxis)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</a:t>
            </a:r>
            <a:r>
              <a:rPr lang="en-I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liver failure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(Child-Pugh score&gt;9, Sr. Bilirubin &gt;3 mg/dL) or </a:t>
            </a:r>
            <a:r>
              <a:rPr lang="en-I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renal function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(Sr. Creatinine&gt;1.2 mg/dL, BUN&gt;25 mg/dL, Sr. Sodium &lt;130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/L):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Norfloxacin prophylaxis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Prophylaxis is not necessary if Ascitic fluid protein &gt;1 g/dL without a past history of SBP</a:t>
            </a:r>
          </a:p>
        </p:txBody>
      </p:sp>
    </p:spTree>
    <p:extLst>
      <p:ext uri="{BB962C8B-B14F-4D97-AF65-F5344CB8AC3E}">
        <p14:creationId xmlns:p14="http://schemas.microsoft.com/office/powerpoint/2010/main" val="2261113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35F2D6-69C8-617B-5DE1-7F2E709F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Hyponatremia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C4073-9AAA-1F3F-DF72-15148D6A3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sodium concentration &lt; 130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in 20-30% of cirrhotic patients with ascites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Hypervolemic/ Dilutional 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 Water retention due to excess vasopressin as a result of baroreceptor stimulation (d/t reduced effective circulating volume)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C/F: Asymptomatic, anorexia, nausea, vomiting, lethargy, seizures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</a:t>
            </a:r>
          </a:p>
          <a:p>
            <a:pPr lvl="1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restriction 1-1.5 L/day</a:t>
            </a:r>
          </a:p>
          <a:p>
            <a:pPr lvl="1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Vaptans (V2-receptor antagonists) – Tolvaptan – Transient effect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prognostic marker – Risk factor for encephalopathy and HRS</a:t>
            </a:r>
          </a:p>
        </p:txBody>
      </p:sp>
    </p:spTree>
    <p:extLst>
      <p:ext uri="{BB962C8B-B14F-4D97-AF65-F5344CB8AC3E}">
        <p14:creationId xmlns:p14="http://schemas.microsoft.com/office/powerpoint/2010/main" val="23571856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E5333-E85A-9502-44C8-4A0C026A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Refractory Ascites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5569A-8683-233F-94B2-AD517791B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Ascites that cannot be mobilized or prevented from recurring by medical therapy</a:t>
            </a:r>
          </a:p>
          <a:p>
            <a:pPr>
              <a:lnSpc>
                <a:spcPct val="100000"/>
              </a:lnSpc>
            </a:pPr>
            <a:r>
              <a:rPr lang="en-I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Diuretic-resistant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Ascites not mobilized despite maximal diuretic dosage</a:t>
            </a:r>
          </a:p>
          <a:p>
            <a:pPr>
              <a:lnSpc>
                <a:spcPct val="100000"/>
              </a:lnSpc>
            </a:pPr>
            <a:r>
              <a:rPr lang="en-I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Diuretic-intractable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Development of diuretic-induced complications that preclude the use of an effective diuretic dosage</a:t>
            </a:r>
          </a:p>
          <a:p>
            <a:pPr>
              <a:lnSpc>
                <a:spcPct val="10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dietary history, use of NSAIDs, ACEIs, ARBs, and patient compliance with the treatment regimen before confirming the diagnosis</a:t>
            </a:r>
          </a:p>
          <a:p>
            <a:pPr>
              <a:lnSpc>
                <a:spcPct val="10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Large volume paracentesis, TIPS,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peritoneovenous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shunting, 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595406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50BCB3-33C9-0B7F-148A-5AE2B0AAE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469229"/>
              </p:ext>
            </p:extLst>
          </p:nvPr>
        </p:nvGraphicFramePr>
        <p:xfrm>
          <a:off x="424542" y="1077684"/>
          <a:ext cx="11342915" cy="5475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972">
                  <a:extLst>
                    <a:ext uri="{9D8B030D-6E8A-4147-A177-3AD203B41FA5}">
                      <a16:colId xmlns:a16="http://schemas.microsoft.com/office/drawing/2014/main" val="301646966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328893227"/>
                    </a:ext>
                  </a:extLst>
                </a:gridCol>
                <a:gridCol w="7282543">
                  <a:extLst>
                    <a:ext uri="{9D8B030D-6E8A-4147-A177-3AD203B41FA5}">
                      <a16:colId xmlns:a16="http://schemas.microsoft.com/office/drawing/2014/main" val="1588461734"/>
                    </a:ext>
                  </a:extLst>
                </a:gridCol>
              </a:tblGrid>
              <a:tr h="461790">
                <a:tc gridSpan="2"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Options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99181"/>
                  </a:ext>
                </a:extLst>
              </a:tr>
              <a:tr h="1187461"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First-line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Serial LVP + 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Recurrence is the rule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Avoid removal of &gt;2L fluid at a time if there is renal dysfunction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865926"/>
                  </a:ext>
                </a:extLst>
              </a:tr>
              <a:tr h="1913132"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Second-line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paracenteses &gt;1-2/month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MELD &lt;15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 effective than LVP in preventing recurrence of ascites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?Survival benefit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precipitate hepatic encephalopathy and/or liver failure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659562"/>
                  </a:ext>
                </a:extLst>
              </a:tr>
              <a:tr h="1913132"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Third-line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Peritoneo</a:t>
                      </a: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-venous (LeVeen) shunt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Non-LVP, non-TIPS candidates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Complications: Frequent blockage, DIC, pulmonary </a:t>
                      </a:r>
                      <a:r>
                        <a:rPr lang="en-IN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edema</a:t>
                      </a: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variceal </a:t>
                      </a:r>
                      <a:r>
                        <a:rPr lang="en-IN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hemorrhage</a:t>
                      </a: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high perioperative mortality.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hinder TIPS placement, may complicate liver transplant surgery due to peritoneal adhesions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59059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B4F3C9C-4D50-AC67-275E-290BE4EFE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2" y="141513"/>
            <a:ext cx="10515600" cy="936171"/>
          </a:xfrm>
        </p:spPr>
        <p:txBody>
          <a:bodyPr>
            <a:normAutofit/>
          </a:bodyPr>
          <a:lstStyle/>
          <a:p>
            <a:r>
              <a:rPr lang="en-I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of Refractory Ascites</a:t>
            </a:r>
          </a:p>
        </p:txBody>
      </p:sp>
    </p:spTree>
    <p:extLst>
      <p:ext uri="{BB962C8B-B14F-4D97-AF65-F5344CB8AC3E}">
        <p14:creationId xmlns:p14="http://schemas.microsoft.com/office/powerpoint/2010/main" val="3755264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49B156-CFA2-D607-A341-1918B474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Treatment of Refractory Ascites</a:t>
            </a:r>
          </a:p>
        </p:txBody>
      </p:sp>
      <p:pic>
        <p:nvPicPr>
          <p:cNvPr id="5" name="Content Placeholder 4" descr="A diagram of a treatment&#10;&#10;AI-generated content may be incorrect.">
            <a:extLst>
              <a:ext uri="{FF2B5EF4-FFF2-40B4-BE49-F238E27FC236}">
                <a16:creationId xmlns:a16="http://schemas.microsoft.com/office/drawing/2014/main" id="{EF688BBC-0337-EA02-F0C6-346DFAFB6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01"/>
          <a:stretch>
            <a:fillRect/>
          </a:stretch>
        </p:blipFill>
        <p:spPr>
          <a:xfrm>
            <a:off x="4502428" y="1353958"/>
            <a:ext cx="7225748" cy="41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5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F5754-DACD-9DD1-06EE-D70D2C58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Hepatorenal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0BB8-3BC3-CF8D-1D8C-1EDCEB52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complication of cirrhosis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renal failure in the absence of any identifiable renal pathology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rather than structural disturbance in the renal function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 Intense splanchnic and peripheral vasodilatation with consequent renal vasoconstriction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Diagnosed by excluding other forms of renal failure such as prerenal azotaemia, acute tubular necrosis, or other structural kidney injury</a:t>
            </a:r>
          </a:p>
        </p:txBody>
      </p:sp>
    </p:spTree>
    <p:extLst>
      <p:ext uri="{BB962C8B-B14F-4D97-AF65-F5344CB8AC3E}">
        <p14:creationId xmlns:p14="http://schemas.microsoft.com/office/powerpoint/2010/main" val="3896624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71947-510B-302A-8966-DC23DC9C6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C316-FCE9-4078-1414-CA03A936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Hepatorenal syndrome – Pathogenesis</a:t>
            </a:r>
          </a:p>
        </p:txBody>
      </p:sp>
      <p:pic>
        <p:nvPicPr>
          <p:cNvPr id="5" name="Content Placeholder 4" descr="A diagram of a patient's flow&#10;&#10;AI-generated content may be incorrect.">
            <a:extLst>
              <a:ext uri="{FF2B5EF4-FFF2-40B4-BE49-F238E27FC236}">
                <a16:creationId xmlns:a16="http://schemas.microsoft.com/office/drawing/2014/main" id="{16163CC3-43F0-B2A0-6D4B-F55AF6F24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8" y="1599467"/>
            <a:ext cx="10330542" cy="52585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5A60D-F045-F642-BA2F-087AC7DCA94C}"/>
              </a:ext>
            </a:extLst>
          </p:cNvPr>
          <p:cNvSpPr txBox="1"/>
          <p:nvPr/>
        </p:nvSpPr>
        <p:spPr>
          <a:xfrm>
            <a:off x="9372600" y="2331997"/>
            <a:ext cx="2601686" cy="15550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precipitant of HRS:</a:t>
            </a:r>
          </a:p>
          <a:p>
            <a:pPr>
              <a:lnSpc>
                <a:spcPct val="150000"/>
              </a:lnSpc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</a:t>
            </a:r>
          </a:p>
        </p:txBody>
      </p:sp>
    </p:spTree>
    <p:extLst>
      <p:ext uri="{BB962C8B-B14F-4D97-AF65-F5344CB8AC3E}">
        <p14:creationId xmlns:p14="http://schemas.microsoft.com/office/powerpoint/2010/main" val="23777459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9D1A2A-3658-F9E5-F6F3-9945F31B9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6C592-4C66-DD45-5F52-E1645C69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Hepatorenal syndrome – Clinical types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302877-BC0F-02D5-D08D-059E26E90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00188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3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D6DAE-8865-6F6E-6C56-6CC9E465D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96D561-19DF-801D-E934-E5790EC0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7221398" cy="1640180"/>
          </a:xfrm>
        </p:spPr>
        <p:txBody>
          <a:bodyPr anchor="b">
            <a:normAutofit/>
          </a:bodyPr>
          <a:lstStyle/>
          <a:p>
            <a:r>
              <a:rPr lang="en-IN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  <a:br>
              <a:rPr lang="en-IN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Ascites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7C07B-70A6-45F7-9DEF-6BE775BE5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928257"/>
            <a:ext cx="5929422" cy="30153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mechanisms of ascites formation in cirrhosis are complex.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Sinusoidal hypertension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and water retention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(Vasodilation theory)</a:t>
            </a:r>
          </a:p>
        </p:txBody>
      </p:sp>
      <p:pic>
        <p:nvPicPr>
          <p:cNvPr id="4" name="Content Placeholder 4" descr="Diagram of a diagram of a human body&#10;&#10;AI-generated content may be incorrect.">
            <a:extLst>
              <a:ext uri="{FF2B5EF4-FFF2-40B4-BE49-F238E27FC236}">
                <a16:creationId xmlns:a16="http://schemas.microsoft.com/office/drawing/2014/main" id="{328496D5-8A0C-EB6B-983C-D404BD913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80" y="806824"/>
            <a:ext cx="3621427" cy="51367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863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B58F13-4A5C-C174-4C33-9ADA2BA10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E4AD9-B64A-9B58-6097-3C6D387E0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Hepatorenal syndrome – Diagnostic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1996-E8BB-5FE3-F6DC-CD3CF4448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3" y="2013857"/>
            <a:ext cx="10061487" cy="4408714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Cirrhosis with ascites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AKI according to ICA-AKI criteria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(based on KDIGO): Increase in serum creatinine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≥0.3 mg/dL (≥26.5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μmol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/L) within 48 hours; OR 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percentage increase in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≥50% from baseline, which is known or presumed to have occurred within the prior 7 days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response after at least 48 hours of diuretic withdrawal and volume expansion with albumin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g/kg of body weight per day up to a maximum of 100 g/day)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shock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current or recent use of nephrotoxic drugs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NSAIDs, aminoglycosides, iodinated contrast, etc.)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drugs that have reduced mean arterial pressure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(e.g. vasodilators)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of evidence of structural kidney injury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indicated by: Proteinuria &gt; 500 mg/day,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Microhaematuria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50 RBCs per high power field, and/or Abnormal renal ultrasonography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82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0B1AA-63E9-732A-B95C-9681E9CBE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C8D74-1EE7-7FE2-ADE1-F6615D1E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Hepatorenal syndrome – 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782FF-4838-3749-8ACD-42512D19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Advanced liver disease (Child-Pugh class C)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Ascites (Mostly refractory)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Low serum sodium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Low mean arterial pressure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Very low fractional excretion of sodium (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FeNa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FeNa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&lt;0.1% is highly suggestive of HRS</a:t>
            </a:r>
          </a:p>
        </p:txBody>
      </p:sp>
    </p:spTree>
    <p:extLst>
      <p:ext uri="{BB962C8B-B14F-4D97-AF65-F5344CB8AC3E}">
        <p14:creationId xmlns:p14="http://schemas.microsoft.com/office/powerpoint/2010/main" val="2756046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4B50E-4277-95AE-3777-6ECC5B2BB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F2452-06B6-DF3C-B16C-8B09F526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Hepatorenal syndrome –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C1796-BBEA-8BE9-B6F6-447470F48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2" y="2386037"/>
            <a:ext cx="12080992" cy="3683358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Stop Diuretics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Intravascular volume expansion with IV albumin at a dose of 1g/kg body weight up to a maximum of 100 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dose can be repeated in 12 hours if serum creatinine has not improved and if the patient is not anuric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Stop potentially nephrotoxic drugs, vasodilators, and non-selective beta blockers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Search for any source of sepsis; start broad-spectrum antibiotics if infection is strongly suspected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Renal replacement therapy – if severe volume overload, acidosis, or </a:t>
            </a:r>
            <a:r>
              <a:rPr lang="en-I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hyperkalemia</a:t>
            </a:r>
            <a:endParaRPr lang="en-IN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Vasoconstrictors (</a:t>
            </a:r>
            <a:r>
              <a:rPr lang="en-I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terlipressin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norepinephrine, </a:t>
            </a:r>
            <a:r>
              <a:rPr lang="en-IN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octreotide+midodrine</a:t>
            </a: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a bridge to liver transplantation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Liver transplantation – Only definitive therapy for HRS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Other options: TIPS, Extracorporeal albumin dialysis (MARS)</a:t>
            </a:r>
          </a:p>
        </p:txBody>
      </p:sp>
    </p:spTree>
    <p:extLst>
      <p:ext uri="{BB962C8B-B14F-4D97-AF65-F5344CB8AC3E}">
        <p14:creationId xmlns:p14="http://schemas.microsoft.com/office/powerpoint/2010/main" val="3265926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19C75-1EEB-84F6-E9DB-64486ACF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b="1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D467-CFB9-FEF5-BEE8-26D12F53D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Ascites is most commonly caused by portal hypertension due to cirrhosis, but always consider other causes like malignancy, TB, and heart failure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RAAS and sympathetic nervous system activation in cirrhosis contribute to sodium retention and fluid accumulation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paracentesis is mandatory in all new-onset ascites and in any cirrhotic patient with clinical deterioration (Rule out SBP)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First-line management includes: Salt restriction, Diuretics (spironolactone ± furosemide), Therapeutic paracentesis if tense ascites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Refractory ascites may require: Repeated large-volume paracentesis with albumin, TIPS, Liver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312792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F9E3F-DF8B-DECA-A726-8DAE2B430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D069-2AC8-DD4C-9391-02AFC721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Harrison’s Principles of Internal Medicine, 21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Sherlock’s Diseases of the Liver and Biliary system, 13</a:t>
            </a:r>
            <a:r>
              <a:rPr lang="en-I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5740509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2A35A-89E8-246F-7A88-29A15B41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584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27F5A-D831-F5B7-6E83-779A6C7C1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5121E-A991-0D0F-A34B-21B25DD2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1875953"/>
            <a:ext cx="7772399" cy="384265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cirrhosis, the source of ascites is mainly the hepatic sinusoids. </a:t>
            </a:r>
          </a:p>
          <a:p>
            <a:pPr>
              <a:lnSpc>
                <a:spcPct val="16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hypertension is the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that determines leakage of ascites into the peritoneal space.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CE8B45-472B-4718-810F-CB5C1CF11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Ascites Formation</a:t>
            </a:r>
            <a:br>
              <a:rPr lang="en-I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Sinusoidal Hypertension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98D20A-7804-E02F-703F-47D5AA3D148D}"/>
              </a:ext>
            </a:extLst>
          </p:cNvPr>
          <p:cNvSpPr/>
          <p:nvPr/>
        </p:nvSpPr>
        <p:spPr>
          <a:xfrm>
            <a:off x="8773886" y="2307771"/>
            <a:ext cx="3048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Regenerative nodules and fibrosis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F3AC15-10E9-42E0-BB98-B9EE589790FD}"/>
              </a:ext>
            </a:extLst>
          </p:cNvPr>
          <p:cNvSpPr/>
          <p:nvPr/>
        </p:nvSpPr>
        <p:spPr>
          <a:xfrm>
            <a:off x="8773886" y="1027906"/>
            <a:ext cx="3048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Cirrhosis Liver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51E3D1-6D3A-281F-FF70-4C73F4ACA840}"/>
              </a:ext>
            </a:extLst>
          </p:cNvPr>
          <p:cNvSpPr/>
          <p:nvPr/>
        </p:nvSpPr>
        <p:spPr>
          <a:xfrm>
            <a:off x="8773886" y="3587636"/>
            <a:ext cx="3048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venous outflow block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76B94D-1040-6953-685A-902496196298}"/>
              </a:ext>
            </a:extLst>
          </p:cNvPr>
          <p:cNvSpPr/>
          <p:nvPr/>
        </p:nvSpPr>
        <p:spPr>
          <a:xfrm>
            <a:off x="8773886" y="4867501"/>
            <a:ext cx="3048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Sinusoidal Hypertension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52C1E1-F50C-D5B2-71B1-841ABB2C1454}"/>
              </a:ext>
            </a:extLst>
          </p:cNvPr>
          <p:cNvCxnSpPr>
            <a:stCxn id="9" idx="2"/>
            <a:endCxn id="8" idx="0"/>
          </p:cNvCxnSpPr>
          <p:nvPr/>
        </p:nvCxnSpPr>
        <p:spPr>
          <a:xfrm>
            <a:off x="10297886" y="1942306"/>
            <a:ext cx="0" cy="365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772E9B-AC70-FEF0-BC2B-212075CFC507}"/>
              </a:ext>
            </a:extLst>
          </p:cNvPr>
          <p:cNvCxnSpPr/>
          <p:nvPr/>
        </p:nvCxnSpPr>
        <p:spPr>
          <a:xfrm>
            <a:off x="10297886" y="3222171"/>
            <a:ext cx="0" cy="365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D8D8EC-4D57-CD97-879C-CD72FD17E6D2}"/>
              </a:ext>
            </a:extLst>
          </p:cNvPr>
          <p:cNvCxnSpPr/>
          <p:nvPr/>
        </p:nvCxnSpPr>
        <p:spPr>
          <a:xfrm>
            <a:off x="10297886" y="4502036"/>
            <a:ext cx="0" cy="365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9867B05-595D-6169-9993-A56FA0837F00}"/>
              </a:ext>
            </a:extLst>
          </p:cNvPr>
          <p:cNvSpPr txBox="1"/>
          <p:nvPr/>
        </p:nvSpPr>
        <p:spPr>
          <a:xfrm>
            <a:off x="707571" y="4227245"/>
            <a:ext cx="7750629" cy="1554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Hepatic Venous Pressure Gradient (HVPG) ≥ 10 mmHg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Defined as ‘Clinically significant Portal Hypertension’</a:t>
            </a:r>
          </a:p>
          <a:p>
            <a:pPr>
              <a:lnSpc>
                <a:spcPct val="15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Predicts the development of complications of cirrhosis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5C002-66D3-359E-E701-422A801BD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B4C8-B1E6-4F57-9FA8-543D7DF15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4" y="2158982"/>
            <a:ext cx="9971313" cy="384265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cirrhosis and ascites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Normal regulation of sodium balance is lost</a:t>
            </a:r>
          </a:p>
          <a:p>
            <a:pPr>
              <a:lnSpc>
                <a:spcPct val="16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Avid/ Inappropriate retention of sodium</a:t>
            </a:r>
          </a:p>
          <a:p>
            <a:pPr>
              <a:lnSpc>
                <a:spcPct val="16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Urinary sodium excretion &lt;5 mmol/day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6A8FF7-08D2-5338-99DD-A8B793550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Ascites Formation</a:t>
            </a:r>
            <a:br>
              <a:rPr lang="en-I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and water retention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35D80489-C877-0DF2-6F7F-33D95307AB4C}"/>
              </a:ext>
            </a:extLst>
          </p:cNvPr>
          <p:cNvSpPr/>
          <p:nvPr/>
        </p:nvSpPr>
        <p:spPr>
          <a:xfrm>
            <a:off x="2770414" y="4746172"/>
            <a:ext cx="6498771" cy="852697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Vasodilation theory – Explains Sodium retention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947B88E-7CB8-7BD1-358B-3F586FFC0616}"/>
              </a:ext>
            </a:extLst>
          </p:cNvPr>
          <p:cNvSpPr/>
          <p:nvPr/>
        </p:nvSpPr>
        <p:spPr>
          <a:xfrm>
            <a:off x="2035629" y="4813291"/>
            <a:ext cx="609600" cy="71845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072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0BADA-51B4-6A28-9A7F-6F75B2990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B40AE7-6833-DAB2-D679-AA832644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Ascites Formation</a:t>
            </a:r>
            <a:br>
              <a:rPr lang="en-I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Vasodilation Theory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789A7D3F-C92B-F12F-2489-1D9F74E4A5CB}"/>
              </a:ext>
            </a:extLst>
          </p:cNvPr>
          <p:cNvSpPr/>
          <p:nvPr/>
        </p:nvSpPr>
        <p:spPr>
          <a:xfrm>
            <a:off x="849085" y="1973719"/>
            <a:ext cx="5246915" cy="80554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Hypertension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1AD8B50C-5844-FF8A-8606-E97D7517AA2C}"/>
              </a:ext>
            </a:extLst>
          </p:cNvPr>
          <p:cNvSpPr/>
          <p:nvPr/>
        </p:nvSpPr>
        <p:spPr>
          <a:xfrm>
            <a:off x="849085" y="3113314"/>
            <a:ext cx="5246915" cy="80554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Release of VEGF, Angiotensin, shear stress, inflammatory cytokines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74357437-76F3-03D3-131C-E54BEB226C35}"/>
              </a:ext>
            </a:extLst>
          </p:cNvPr>
          <p:cNvSpPr/>
          <p:nvPr/>
        </p:nvSpPr>
        <p:spPr>
          <a:xfrm>
            <a:off x="849085" y="4259727"/>
            <a:ext cx="5246915" cy="80554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Nitric Oxide (NO) synthesis 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F8E6C0F7-B60B-696B-A30D-04FC5402D320}"/>
              </a:ext>
            </a:extLst>
          </p:cNvPr>
          <p:cNvSpPr/>
          <p:nvPr/>
        </p:nvSpPr>
        <p:spPr>
          <a:xfrm>
            <a:off x="838200" y="5406140"/>
            <a:ext cx="5246915" cy="805542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Arterial Vasodilation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5DD828-5CC3-FAB6-1337-4ED68CF2B9F6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3472543" y="2779261"/>
            <a:ext cx="0" cy="334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260E0A-39E6-39F1-65AA-51193B62A0F3}"/>
              </a:ext>
            </a:extLst>
          </p:cNvPr>
          <p:cNvCxnSpPr/>
          <p:nvPr/>
        </p:nvCxnSpPr>
        <p:spPr>
          <a:xfrm>
            <a:off x="3472542" y="3925674"/>
            <a:ext cx="0" cy="334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EE4833-3A7D-6DEA-E069-7637B24CCB8B}"/>
              </a:ext>
            </a:extLst>
          </p:cNvPr>
          <p:cNvCxnSpPr/>
          <p:nvPr/>
        </p:nvCxnSpPr>
        <p:spPr>
          <a:xfrm>
            <a:off x="3450770" y="5072087"/>
            <a:ext cx="0" cy="334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diagram of a flowchart&#10;&#10;AI-generated content may be incorrect.">
            <a:extLst>
              <a:ext uri="{FF2B5EF4-FFF2-40B4-BE49-F238E27FC236}">
                <a16:creationId xmlns:a16="http://schemas.microsoft.com/office/drawing/2014/main" id="{35A9951B-2777-2EEE-60A0-CF19827B5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b="5206"/>
          <a:stretch>
            <a:fillRect/>
          </a:stretch>
        </p:blipFill>
        <p:spPr>
          <a:xfrm>
            <a:off x="7570185" y="365125"/>
            <a:ext cx="4470377" cy="635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25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1C61FE-0CB1-C7B6-F14C-4295BB17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4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0077F-C870-7573-C0F7-DCE1AB31C844}"/>
              </a:ext>
            </a:extLst>
          </p:cNvPr>
          <p:cNvSpPr/>
          <p:nvPr/>
        </p:nvSpPr>
        <p:spPr>
          <a:xfrm>
            <a:off x="3842655" y="2810665"/>
            <a:ext cx="3526971" cy="63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Angiotensin II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88DEA6-C026-563B-96A1-22164B4CEED4}"/>
              </a:ext>
            </a:extLst>
          </p:cNvPr>
          <p:cNvSpPr/>
          <p:nvPr/>
        </p:nvSpPr>
        <p:spPr>
          <a:xfrm>
            <a:off x="446314" y="3964059"/>
            <a:ext cx="2601687" cy="63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Aldosterone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53C8DA-D6C8-21EB-A6F7-1E17E06A907C}"/>
              </a:ext>
            </a:extLst>
          </p:cNvPr>
          <p:cNvSpPr/>
          <p:nvPr/>
        </p:nvSpPr>
        <p:spPr>
          <a:xfrm>
            <a:off x="4675412" y="1756683"/>
            <a:ext cx="1861458" cy="63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Renin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3B4643-6F87-528D-E7D6-FE8D0AFCBEEC}"/>
              </a:ext>
            </a:extLst>
          </p:cNvPr>
          <p:cNvSpPr/>
          <p:nvPr/>
        </p:nvSpPr>
        <p:spPr>
          <a:xfrm>
            <a:off x="6232066" y="3964058"/>
            <a:ext cx="2601686" cy="63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Potent vasoconstrictor</a:t>
            </a:r>
          </a:p>
          <a:p>
            <a:pPr algn="ctr"/>
            <a:r>
              <a:rPr lang="en-IN" dirty="0"/>
              <a:t>(Venules and arterioles)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1025AF-8B82-9054-8D4C-6437F96EC8C0}"/>
              </a:ext>
            </a:extLst>
          </p:cNvPr>
          <p:cNvSpPr/>
          <p:nvPr/>
        </p:nvSpPr>
        <p:spPr>
          <a:xfrm>
            <a:off x="3374569" y="3964058"/>
            <a:ext cx="2601686" cy="63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Non-osmotic release of ADH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7F410A-8C4D-527C-CAAC-BD23DC35E9D5}"/>
              </a:ext>
            </a:extLst>
          </p:cNvPr>
          <p:cNvSpPr/>
          <p:nvPr/>
        </p:nvSpPr>
        <p:spPr>
          <a:xfrm>
            <a:off x="446314" y="5123739"/>
            <a:ext cx="2601686" cy="63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Sodium and water retention</a:t>
            </a:r>
            <a:endParaRPr lang="en-I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EC9AB1-A37D-4F47-2F79-8CC29FF21C3F}"/>
              </a:ext>
            </a:extLst>
          </p:cNvPr>
          <p:cNvSpPr/>
          <p:nvPr/>
        </p:nvSpPr>
        <p:spPr>
          <a:xfrm>
            <a:off x="9062356" y="3964058"/>
            <a:ext cx="2683330" cy="63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Potent  activator of the adrenergic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A77106-E729-3367-07BC-D2AC769A71E4}"/>
              </a:ext>
            </a:extLst>
          </p:cNvPr>
          <p:cNvSpPr/>
          <p:nvPr/>
        </p:nvSpPr>
        <p:spPr>
          <a:xfrm>
            <a:off x="3374569" y="5123739"/>
            <a:ext cx="2601686" cy="63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Hyponatremia</a:t>
            </a:r>
            <a:endParaRPr lang="en-I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18C183-7949-E402-F20C-18E5149863A5}"/>
              </a:ext>
            </a:extLst>
          </p:cNvPr>
          <p:cNvSpPr/>
          <p:nvPr/>
        </p:nvSpPr>
        <p:spPr>
          <a:xfrm>
            <a:off x="7843157" y="5086575"/>
            <a:ext cx="2601686" cy="63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Renal Vasoconstriction &amp; Hypoperfusion</a:t>
            </a:r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2F1E3-2146-FC16-841E-EFDD0A176BBC}"/>
              </a:ext>
            </a:extLst>
          </p:cNvPr>
          <p:cNvSpPr/>
          <p:nvPr/>
        </p:nvSpPr>
        <p:spPr>
          <a:xfrm>
            <a:off x="7843157" y="6054115"/>
            <a:ext cx="2601686" cy="637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Hepatorenal syndrome (HRS)</a:t>
            </a:r>
            <a:endParaRPr lang="en-IN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58262D-E9E0-84F9-B16C-03909026F6C9}"/>
              </a:ext>
            </a:extLst>
          </p:cNvPr>
          <p:cNvCxnSpPr>
            <a:stCxn id="9" idx="2"/>
            <a:endCxn id="6" idx="0"/>
          </p:cNvCxnSpPr>
          <p:nvPr/>
        </p:nvCxnSpPr>
        <p:spPr>
          <a:xfrm>
            <a:off x="5606141" y="2393952"/>
            <a:ext cx="0" cy="4167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ED035C-DDCF-5CDE-DC9B-AA29CE5F1D9B}"/>
              </a:ext>
            </a:extLst>
          </p:cNvPr>
          <p:cNvCxnSpPr>
            <a:stCxn id="6" idx="2"/>
          </p:cNvCxnSpPr>
          <p:nvPr/>
        </p:nvCxnSpPr>
        <p:spPr>
          <a:xfrm flipH="1">
            <a:off x="5606140" y="3447934"/>
            <a:ext cx="1" cy="198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561E191-680B-D63E-BA75-F7B0EC5B7A77}"/>
              </a:ext>
            </a:extLst>
          </p:cNvPr>
          <p:cNvCxnSpPr>
            <a:cxnSpLocks/>
          </p:cNvCxnSpPr>
          <p:nvPr/>
        </p:nvCxnSpPr>
        <p:spPr>
          <a:xfrm>
            <a:off x="1747157" y="3646720"/>
            <a:ext cx="86568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ED0CDD2-3E77-078A-7AA3-5D4A2586013A}"/>
              </a:ext>
            </a:extLst>
          </p:cNvPr>
          <p:cNvCxnSpPr>
            <a:endCxn id="7" idx="0"/>
          </p:cNvCxnSpPr>
          <p:nvPr/>
        </p:nvCxnSpPr>
        <p:spPr>
          <a:xfrm>
            <a:off x="1747157" y="3646720"/>
            <a:ext cx="1" cy="317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0EB6D6-E5AD-1979-FBEE-40012487FECD}"/>
              </a:ext>
            </a:extLst>
          </p:cNvPr>
          <p:cNvCxnSpPr>
            <a:endCxn id="13" idx="0"/>
          </p:cNvCxnSpPr>
          <p:nvPr/>
        </p:nvCxnSpPr>
        <p:spPr>
          <a:xfrm>
            <a:off x="4675412" y="3646720"/>
            <a:ext cx="0" cy="317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01F3292-FE08-EB27-0FB9-C888D53B0463}"/>
              </a:ext>
            </a:extLst>
          </p:cNvPr>
          <p:cNvCxnSpPr>
            <a:endCxn id="11" idx="0"/>
          </p:cNvCxnSpPr>
          <p:nvPr/>
        </p:nvCxnSpPr>
        <p:spPr>
          <a:xfrm>
            <a:off x="7532909" y="3646720"/>
            <a:ext cx="0" cy="317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96D0367-7DC6-923C-EEAE-9361832660B3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0390406" y="3646720"/>
            <a:ext cx="13615" cy="317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4D08A2D-4F37-9980-52D5-42F06885CB41}"/>
              </a:ext>
            </a:extLst>
          </p:cNvPr>
          <p:cNvCxnSpPr>
            <a:stCxn id="7" idx="2"/>
            <a:endCxn id="14" idx="0"/>
          </p:cNvCxnSpPr>
          <p:nvPr/>
        </p:nvCxnSpPr>
        <p:spPr>
          <a:xfrm flipH="1">
            <a:off x="1747157" y="4601328"/>
            <a:ext cx="1" cy="5224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79D40F0-AE1C-68BA-C686-FF52F4CC102E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4675412" y="4601327"/>
            <a:ext cx="0" cy="5224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97CC06-802B-5113-D006-EF32D178850B}"/>
              </a:ext>
            </a:extLst>
          </p:cNvPr>
          <p:cNvCxnSpPr>
            <a:stCxn id="11" idx="2"/>
          </p:cNvCxnSpPr>
          <p:nvPr/>
        </p:nvCxnSpPr>
        <p:spPr>
          <a:xfrm>
            <a:off x="7532909" y="4601327"/>
            <a:ext cx="0" cy="166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F0851A-A011-9913-AA4E-20B32A089649}"/>
              </a:ext>
            </a:extLst>
          </p:cNvPr>
          <p:cNvCxnSpPr/>
          <p:nvPr/>
        </p:nvCxnSpPr>
        <p:spPr>
          <a:xfrm>
            <a:off x="10384965" y="4601323"/>
            <a:ext cx="0" cy="166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7F8E25-1642-9D86-0D55-671D26198B90}"/>
              </a:ext>
            </a:extLst>
          </p:cNvPr>
          <p:cNvCxnSpPr/>
          <p:nvPr/>
        </p:nvCxnSpPr>
        <p:spPr>
          <a:xfrm>
            <a:off x="7532909" y="4767945"/>
            <a:ext cx="28643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ED64105-594E-6DC7-1B64-906E5B807BDE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9144000" y="4767945"/>
            <a:ext cx="0" cy="3186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D8C782E-711B-F78A-66D5-9AC910AD46D0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>
            <a:off x="9144000" y="5723844"/>
            <a:ext cx="0" cy="330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E1EF6A9-45D3-C334-227E-7B7DD37637A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0444843" y="5405210"/>
            <a:ext cx="15512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B2A8003-FF1A-99F7-1021-08F91C1415D8}"/>
              </a:ext>
            </a:extLst>
          </p:cNvPr>
          <p:cNvCxnSpPr>
            <a:cxnSpLocks/>
          </p:cNvCxnSpPr>
          <p:nvPr/>
        </p:nvCxnSpPr>
        <p:spPr>
          <a:xfrm flipV="1">
            <a:off x="11996057" y="2041912"/>
            <a:ext cx="0" cy="33632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7943366-8077-63EF-A613-048EE382C72A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6536870" y="2041912"/>
            <a:ext cx="5459187" cy="33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Diagram of a diagram of a blood vessel&#10;&#10;AI-generated content may be incorrect.">
            <a:extLst>
              <a:ext uri="{FF2B5EF4-FFF2-40B4-BE49-F238E27FC236}">
                <a16:creationId xmlns:a16="http://schemas.microsoft.com/office/drawing/2014/main" id="{3E511751-20DF-6C7A-78B1-49DAF23BC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4" y="1253977"/>
            <a:ext cx="3490055" cy="21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36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33B0FCB-0082-44BE-B1A8-571F51736CA1}">
  <we:reference id="wa200005566" version="3.0.0.3" store="en-US" storeType="OMEX"/>
  <we:alternateReferences>
    <we:reference id="wa200005566" version="3.0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3546</Words>
  <Application>Microsoft Office PowerPoint</Application>
  <PresentationFormat>Widescreen</PresentationFormat>
  <Paragraphs>445</Paragraphs>
  <Slides>55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Aptos</vt:lpstr>
      <vt:lpstr>Aptos Display</vt:lpstr>
      <vt:lpstr>Arial</vt:lpstr>
      <vt:lpstr>Calibri</vt:lpstr>
      <vt:lpstr>Times New Roman</vt:lpstr>
      <vt:lpstr>Wingdings</vt:lpstr>
      <vt:lpstr>Office Theme</vt:lpstr>
      <vt:lpstr>ASCITES</vt:lpstr>
      <vt:lpstr>ASCITES</vt:lpstr>
      <vt:lpstr>Causes of Ascites</vt:lpstr>
      <vt:lpstr>Ascites in Cirrhosis</vt:lpstr>
      <vt:lpstr>Pathogenesis Mechanisms of Ascites Formation</vt:lpstr>
      <vt:lpstr>Mechanisms of Ascites Formation Sinusoidal Hypertension</vt:lpstr>
      <vt:lpstr>Mechanisms of Ascites Formation Sodium and water retention</vt:lpstr>
      <vt:lpstr>Mechanisms of Ascites Formation Vasodilation Theory</vt:lpstr>
      <vt:lpstr>Pathogenesis</vt:lpstr>
      <vt:lpstr>Pathogenesis</vt:lpstr>
      <vt:lpstr>Ascites - Clinical Features </vt:lpstr>
      <vt:lpstr>Ascites - Clinical Features </vt:lpstr>
      <vt:lpstr>Ascites – Physical Examination</vt:lpstr>
      <vt:lpstr>Ascites – Associated Conditions</vt:lpstr>
      <vt:lpstr>Umbilical Hernia</vt:lpstr>
      <vt:lpstr>Hepatic Hydrothorax</vt:lpstr>
      <vt:lpstr>Peripheral edema</vt:lpstr>
      <vt:lpstr>Diagnosis</vt:lpstr>
      <vt:lpstr>Diagnostic Paracentesis</vt:lpstr>
      <vt:lpstr>Diagnostic Paracentesis</vt:lpstr>
      <vt:lpstr>Diagnostic Paracentesis</vt:lpstr>
      <vt:lpstr>Diagnostic Paracentesis</vt:lpstr>
      <vt:lpstr>Diagnostic Paracentesis</vt:lpstr>
      <vt:lpstr>Diagnostic Paracentesis</vt:lpstr>
      <vt:lpstr>Differential Diagnosis</vt:lpstr>
      <vt:lpstr>PowerPoint Presentation</vt:lpstr>
      <vt:lpstr>PowerPoint Presentation</vt:lpstr>
      <vt:lpstr>PowerPoint Presentation</vt:lpstr>
      <vt:lpstr>Treatment of Cirrhotic Ascites</vt:lpstr>
      <vt:lpstr>Sodium restriction/ Diet</vt:lpstr>
      <vt:lpstr>Diuretics</vt:lpstr>
      <vt:lpstr>Diuretics</vt:lpstr>
      <vt:lpstr>Failed Diuretic Therapy</vt:lpstr>
      <vt:lpstr>Complications of Diuretic Therapy</vt:lpstr>
      <vt:lpstr>Therapeutic (Large-Volume) Paracentesis</vt:lpstr>
      <vt:lpstr>Prognosis</vt:lpstr>
      <vt:lpstr>Complications of Ascites</vt:lpstr>
      <vt:lpstr>Spontaneous Bacterial Peritonitis</vt:lpstr>
      <vt:lpstr>Spontaneous Bacterial Peritonitis</vt:lpstr>
      <vt:lpstr>Spontaneous Bacterial Peritonitis</vt:lpstr>
      <vt:lpstr>Spontaneous Bacterial Peritonitis - Treatment</vt:lpstr>
      <vt:lpstr>Spontaneous Bacterial Peritonitis - Prophylaxis</vt:lpstr>
      <vt:lpstr>Hyponatremia</vt:lpstr>
      <vt:lpstr>Refractory Ascites</vt:lpstr>
      <vt:lpstr>Treatment of Refractory Ascites</vt:lpstr>
      <vt:lpstr>Treatment of Refractory Ascites</vt:lpstr>
      <vt:lpstr>Hepatorenal syndrome</vt:lpstr>
      <vt:lpstr>Hepatorenal syndrome – Pathogenesis</vt:lpstr>
      <vt:lpstr>Hepatorenal syndrome – Clinical types</vt:lpstr>
      <vt:lpstr>Hepatorenal syndrome – Diagnostic criteria</vt:lpstr>
      <vt:lpstr>Hepatorenal syndrome – Clinical Features</vt:lpstr>
      <vt:lpstr>Hepatorenal syndrome – Treatment</vt:lpstr>
      <vt:lpstr>Take Home Points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455</cp:revision>
  <dcterms:created xsi:type="dcterms:W3CDTF">2025-07-19T02:05:17Z</dcterms:created>
  <dcterms:modified xsi:type="dcterms:W3CDTF">2025-07-26T02:23:11Z</dcterms:modified>
</cp:coreProperties>
</file>