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82" r:id="rId14"/>
    <p:sldId id="280" r:id="rId15"/>
    <p:sldId id="283" r:id="rId16"/>
    <p:sldId id="268" r:id="rId17"/>
    <p:sldId id="269" r:id="rId18"/>
    <p:sldId id="270" r:id="rId19"/>
    <p:sldId id="276" r:id="rId20"/>
    <p:sldId id="278" r:id="rId21"/>
    <p:sldId id="271" r:id="rId22"/>
    <p:sldId id="275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9283B2-C085-49AB-BD84-B2FEB6B07C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6EF7F1-2F0D-43B1-9980-5BB6FAE4F6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600200"/>
          </a:xfrm>
        </p:spPr>
        <p:txBody>
          <a:bodyPr/>
          <a:lstStyle/>
          <a:p>
            <a:r>
              <a:rPr lang="en-US" sz="2800" dirty="0" smtClean="0"/>
              <a:t>FROM  TOXICOLOGY             </a:t>
            </a:r>
            <a:br>
              <a:rPr lang="en-US" sz="2800" dirty="0" smtClean="0"/>
            </a:br>
            <a:r>
              <a:rPr lang="en-US" sz="2800" dirty="0" smtClean="0"/>
              <a:t>CHIEF-DR.MURALIDHARAN M.D</a:t>
            </a:r>
            <a:br>
              <a:rPr lang="en-US" sz="2800" dirty="0" smtClean="0"/>
            </a:br>
            <a:r>
              <a:rPr lang="en-US" sz="2800" dirty="0" smtClean="0"/>
              <a:t>       ASST PROF DR.SARVANAMADHAV M.D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304800"/>
            <a:ext cx="6781800" cy="1981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AN INTERESTING CASE OF SNAKE BITE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243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Trunk muscle power normal</a:t>
            </a:r>
          </a:p>
          <a:p>
            <a:r>
              <a:rPr lang="en-US" dirty="0" smtClean="0"/>
              <a:t>Abdominal reflex –present</a:t>
            </a:r>
          </a:p>
          <a:p>
            <a:r>
              <a:rPr lang="en-US" dirty="0" err="1" smtClean="0"/>
              <a:t>Beevors</a:t>
            </a:r>
            <a:r>
              <a:rPr lang="en-US" dirty="0" smtClean="0"/>
              <a:t> sign -absent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9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19872"/>
              </p:ext>
            </p:extLst>
          </p:nvPr>
        </p:nvGraphicFramePr>
        <p:xfrm>
          <a:off x="381000" y="228600"/>
          <a:ext cx="822960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SUPERFICIAL</a:t>
                      </a:r>
                      <a:r>
                        <a:rPr lang="en-US" dirty="0" smtClean="0"/>
                        <a:t>:</a:t>
                      </a:r>
                    </a:p>
                    <a:p>
                      <a:r>
                        <a:rPr lang="en-US" dirty="0" smtClean="0"/>
                        <a:t>Abdominal</a:t>
                      </a:r>
                      <a:r>
                        <a:rPr lang="en-US" baseline="0" dirty="0" smtClean="0"/>
                        <a:t> reflex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Cremasteric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perianal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present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present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DEEP</a:t>
                      </a:r>
                      <a:r>
                        <a:rPr lang="en-US" baseline="0" dirty="0" smtClean="0"/>
                        <a:t> TENDON REFLEX:</a:t>
                      </a:r>
                    </a:p>
                    <a:p>
                      <a:r>
                        <a:rPr lang="en-US" baseline="0" dirty="0" smtClean="0"/>
                        <a:t>Biceps jerk</a:t>
                      </a:r>
                    </a:p>
                    <a:p>
                      <a:r>
                        <a:rPr lang="en-US" baseline="0" dirty="0" smtClean="0"/>
                        <a:t>Triceps  jerk</a:t>
                      </a:r>
                    </a:p>
                    <a:p>
                      <a:r>
                        <a:rPr lang="en-US" baseline="0" dirty="0" smtClean="0"/>
                        <a:t>Supinator jerk</a:t>
                      </a:r>
                    </a:p>
                    <a:p>
                      <a:r>
                        <a:rPr lang="en-US" baseline="0" dirty="0" smtClean="0"/>
                        <a:t>Knee jerk</a:t>
                      </a:r>
                    </a:p>
                    <a:p>
                      <a:r>
                        <a:rPr lang="en-US" baseline="0" dirty="0" smtClean="0"/>
                        <a:t>Ankle jerk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+</a:t>
                      </a:r>
                    </a:p>
                    <a:p>
                      <a:r>
                        <a:rPr lang="en-US" dirty="0" smtClean="0"/>
                        <a:t>      +</a:t>
                      </a:r>
                    </a:p>
                    <a:p>
                      <a:r>
                        <a:rPr lang="en-US" baseline="0" dirty="0" smtClean="0"/>
                        <a:t>      +</a:t>
                      </a:r>
                    </a:p>
                    <a:p>
                      <a:r>
                        <a:rPr lang="en-US" baseline="0" dirty="0" smtClean="0"/>
                        <a:t>      -</a:t>
                      </a:r>
                    </a:p>
                    <a:p>
                      <a:r>
                        <a:rPr lang="en-US" baseline="0" dirty="0" smtClean="0"/>
                        <a:t>   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+</a:t>
                      </a:r>
                    </a:p>
                    <a:p>
                      <a:r>
                        <a:rPr lang="en-US" dirty="0" smtClean="0"/>
                        <a:t>          +</a:t>
                      </a:r>
                    </a:p>
                    <a:p>
                      <a:r>
                        <a:rPr lang="en-US" baseline="0" dirty="0" smtClean="0"/>
                        <a:t>          +</a:t>
                      </a:r>
                    </a:p>
                    <a:p>
                      <a:r>
                        <a:rPr lang="en-US" baseline="0" dirty="0" smtClean="0"/>
                        <a:t>          -</a:t>
                      </a:r>
                    </a:p>
                    <a:p>
                      <a:r>
                        <a:rPr lang="en-US" baseline="0" dirty="0" smtClean="0"/>
                        <a:t>          -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7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600200"/>
          </a:xfrm>
        </p:spPr>
        <p:txBody>
          <a:bodyPr/>
          <a:lstStyle/>
          <a:p>
            <a:r>
              <a:rPr lang="en-US" sz="3200" dirty="0" smtClean="0"/>
              <a:t>All sensations </a:t>
            </a:r>
            <a:r>
              <a:rPr lang="en-US" sz="3200" dirty="0" smtClean="0"/>
              <a:t>below L1 </a:t>
            </a:r>
            <a:r>
              <a:rPr lang="en-US" sz="3200" dirty="0" smtClean="0"/>
              <a:t>dermatome </a:t>
            </a:r>
            <a:r>
              <a:rPr lang="en-US" sz="3200" dirty="0" smtClean="0"/>
              <a:t>level </a:t>
            </a:r>
            <a:r>
              <a:rPr lang="en-US" sz="3200" dirty="0" smtClean="0"/>
              <a:t>are absent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77555"/>
              </p:ext>
            </p:extLst>
          </p:nvPr>
        </p:nvGraphicFramePr>
        <p:xfrm>
          <a:off x="457200" y="152400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Spinothalamic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Crude touch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Pain</a:t>
                      </a:r>
                    </a:p>
                    <a:p>
                      <a:r>
                        <a:rPr lang="en-US" baseline="0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Posterior column</a:t>
                      </a:r>
                    </a:p>
                    <a:p>
                      <a:r>
                        <a:rPr lang="en-US" dirty="0" smtClean="0"/>
                        <a:t>Fine</a:t>
                      </a:r>
                      <a:r>
                        <a:rPr lang="en-US" baseline="0" dirty="0" smtClean="0"/>
                        <a:t> touch</a:t>
                      </a:r>
                    </a:p>
                    <a:p>
                      <a:r>
                        <a:rPr lang="en-US" baseline="0" dirty="0" smtClean="0"/>
                        <a:t>Vibration</a:t>
                      </a:r>
                    </a:p>
                    <a:p>
                      <a:r>
                        <a:rPr lang="en-US" baseline="0" dirty="0" smtClean="0"/>
                        <a:t>Position sense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</a:p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7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Autonomic nervous  system:</a:t>
            </a:r>
          </a:p>
          <a:p>
            <a:r>
              <a:rPr lang="en-US" dirty="0"/>
              <a:t>Bladder: urinary retention</a:t>
            </a:r>
          </a:p>
          <a:p>
            <a:pPr marL="0" indent="0">
              <a:buNone/>
            </a:pPr>
            <a:r>
              <a:rPr lang="en-US" dirty="0"/>
              <a:t>    Bladder </a:t>
            </a:r>
            <a:r>
              <a:rPr lang="en-US" dirty="0" err="1"/>
              <a:t>catheterised</a:t>
            </a:r>
            <a:r>
              <a:rPr lang="en-US" dirty="0"/>
              <a:t> drained around 1200ml of urine </a:t>
            </a:r>
          </a:p>
          <a:p>
            <a:pPr marL="0" indent="0">
              <a:buNone/>
            </a:pPr>
            <a:r>
              <a:rPr lang="en-US" dirty="0"/>
              <a:t>     Loss of bowel </a:t>
            </a:r>
            <a:r>
              <a:rPr lang="en-US" dirty="0" err="1"/>
              <a:t>control,constipation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No sweating disturbances and palpitation</a:t>
            </a:r>
          </a:p>
          <a:p>
            <a:endParaRPr lang="en-US" dirty="0"/>
          </a:p>
          <a:p>
            <a:r>
              <a:rPr lang="en-US" dirty="0"/>
              <a:t>NO MENINGEAL 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CVS: S1 S2+</a:t>
            </a:r>
          </a:p>
          <a:p>
            <a:pPr marL="0" indent="0">
              <a:buNone/>
            </a:pPr>
            <a:r>
              <a:rPr lang="en-US" dirty="0" smtClean="0"/>
              <a:t>            NO MURMUR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RS: B/LAE+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NVBS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PA: SOFT BS+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non tender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ECG: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9302" y="38099"/>
            <a:ext cx="5486399" cy="75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8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23052"/>
              </p:ext>
            </p:extLst>
          </p:nvPr>
        </p:nvGraphicFramePr>
        <p:xfrm>
          <a:off x="457200" y="1600200"/>
          <a:ext cx="5486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36131"/>
              </p:ext>
            </p:extLst>
          </p:nvPr>
        </p:nvGraphicFramePr>
        <p:xfrm>
          <a:off x="609600" y="38506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914400"/>
                <a:gridCol w="9144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LFT-</a:t>
            </a:r>
          </a:p>
          <a:p>
            <a:pPr marL="0" indent="0">
              <a:buNone/>
            </a:pPr>
            <a:r>
              <a:rPr lang="en-US" dirty="0" smtClean="0"/>
              <a:t>         T.BILIRUBIN-0.6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DIRECT-0.3</a:t>
            </a:r>
          </a:p>
          <a:p>
            <a:pPr marL="0" indent="0">
              <a:buNone/>
            </a:pPr>
            <a:r>
              <a:rPr lang="en-US" dirty="0" smtClean="0"/>
              <a:t>         INDIRECT -0.3</a:t>
            </a:r>
          </a:p>
          <a:p>
            <a:pPr marL="0" indent="0">
              <a:buNone/>
            </a:pPr>
            <a:r>
              <a:rPr lang="en-US" dirty="0" smtClean="0"/>
              <a:t>         SGOT-27</a:t>
            </a:r>
          </a:p>
          <a:p>
            <a:pPr marL="0" indent="0">
              <a:buNone/>
            </a:pPr>
            <a:r>
              <a:rPr lang="en-US" dirty="0" smtClean="0"/>
              <a:t>          SGPT-32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ALT-59</a:t>
            </a:r>
          </a:p>
          <a:p>
            <a:pPr marL="0" indent="0">
              <a:buNone/>
            </a:pPr>
            <a:r>
              <a:rPr lang="en-US" dirty="0" smtClean="0"/>
              <a:t>PT-17.2</a:t>
            </a:r>
          </a:p>
          <a:p>
            <a:pPr marL="0" indent="0">
              <a:buNone/>
            </a:pPr>
            <a:r>
              <a:rPr lang="en-US" dirty="0" smtClean="0"/>
              <a:t>INR-1.2</a:t>
            </a:r>
          </a:p>
          <a:p>
            <a:pPr marL="0" indent="0">
              <a:buNone/>
            </a:pPr>
            <a:r>
              <a:rPr lang="en-US" dirty="0" smtClean="0"/>
              <a:t>APTT-31.7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VCTC-NEGATIVE</a:t>
            </a:r>
          </a:p>
          <a:p>
            <a:r>
              <a:rPr lang="en-US" dirty="0" smtClean="0"/>
              <a:t>VIRALMARKERS-NEGATIVE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0457"/>
              </p:ext>
            </p:extLst>
          </p:nvPr>
        </p:nvGraphicFramePr>
        <p:xfrm>
          <a:off x="990600" y="33934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38200"/>
                <a:gridCol w="9906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dirty="0" smtClean="0"/>
                        <a:t> electrolytes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CSF 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SUGAR:139 mg(cbg-262mg/dl)</a:t>
            </a:r>
          </a:p>
          <a:p>
            <a:r>
              <a:rPr lang="en-US" dirty="0" smtClean="0"/>
              <a:t>PROTEIN:485 mg</a:t>
            </a:r>
          </a:p>
          <a:p>
            <a:r>
              <a:rPr lang="en-US" dirty="0" smtClean="0"/>
              <a:t>CELLS: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Total cell count:2 cells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POLYMORPH-1 CELL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LYMPHOCYTE:1CELL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430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41 year old male patient presented to </a:t>
            </a:r>
            <a:r>
              <a:rPr lang="en-US" dirty="0" err="1" smtClean="0"/>
              <a:t>udumalpet</a:t>
            </a:r>
            <a:r>
              <a:rPr lang="en-US" dirty="0" smtClean="0"/>
              <a:t> GH with alleged h/o snake bite over left </a:t>
            </a:r>
            <a:r>
              <a:rPr lang="en-US" dirty="0" err="1" smtClean="0"/>
              <a:t>lowerlimb</a:t>
            </a:r>
            <a:r>
              <a:rPr lang="en-US" dirty="0" smtClean="0"/>
              <a:t> for which he was given 10 vials of </a:t>
            </a:r>
            <a:r>
              <a:rPr lang="en-US" dirty="0" err="1" smtClean="0"/>
              <a:t>asv</a:t>
            </a:r>
            <a:r>
              <a:rPr lang="en-US" dirty="0" smtClean="0"/>
              <a:t> and </a:t>
            </a:r>
            <a:r>
              <a:rPr lang="en-US" dirty="0" err="1" smtClean="0"/>
              <a:t>pt</a:t>
            </a:r>
            <a:r>
              <a:rPr lang="en-US" dirty="0" smtClean="0"/>
              <a:t> developed cellulitis f/b compartment syndrome treated by </a:t>
            </a:r>
            <a:r>
              <a:rPr lang="en-US" dirty="0" err="1" smtClean="0"/>
              <a:t>fasciotomy</a:t>
            </a:r>
            <a:r>
              <a:rPr lang="en-US" dirty="0" smtClean="0"/>
              <a:t> and  was referred to </a:t>
            </a:r>
            <a:r>
              <a:rPr lang="en-US" dirty="0" err="1" smtClean="0"/>
              <a:t>grh</a:t>
            </a:r>
            <a:r>
              <a:rPr lang="en-US" dirty="0" smtClean="0"/>
              <a:t> for AKI management</a:t>
            </a:r>
          </a:p>
          <a:p>
            <a:r>
              <a:rPr lang="en-US" dirty="0" smtClean="0"/>
              <a:t>During course of hospital stay </a:t>
            </a:r>
            <a:r>
              <a:rPr lang="en-US" dirty="0" smtClean="0"/>
              <a:t>in </a:t>
            </a:r>
            <a:r>
              <a:rPr lang="en-US" dirty="0" smtClean="0"/>
              <a:t>GRH </a:t>
            </a:r>
            <a:r>
              <a:rPr lang="en-US" dirty="0" smtClean="0"/>
              <a:t>On </a:t>
            </a:r>
            <a:r>
              <a:rPr lang="en-US" dirty="0" smtClean="0"/>
              <a:t>day 4 </a:t>
            </a:r>
            <a:r>
              <a:rPr lang="en-US" dirty="0" err="1" smtClean="0"/>
              <a:t>pt</a:t>
            </a:r>
            <a:r>
              <a:rPr lang="en-US" dirty="0" smtClean="0"/>
              <a:t> developed h/o  low back ache  f/b </a:t>
            </a:r>
            <a:r>
              <a:rPr lang="en-US" dirty="0" err="1" smtClean="0"/>
              <a:t>pt</a:t>
            </a:r>
            <a:r>
              <a:rPr lang="en-US" dirty="0" smtClean="0"/>
              <a:t> developed </a:t>
            </a:r>
            <a:r>
              <a:rPr lang="en-US" dirty="0" err="1" smtClean="0"/>
              <a:t>b/l</a:t>
            </a:r>
            <a:r>
              <a:rPr lang="en-US" dirty="0" smtClean="0"/>
              <a:t> lower limb weakness</a:t>
            </a:r>
          </a:p>
        </p:txBody>
      </p:sp>
    </p:spTree>
    <p:extLst>
      <p:ext uri="{BB962C8B-B14F-4D97-AF65-F5344CB8AC3E}">
        <p14:creationId xmlns:p14="http://schemas.microsoft.com/office/powerpoint/2010/main" val="25206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Mri</a:t>
            </a:r>
            <a:r>
              <a:rPr lang="en-US" dirty="0" smtClean="0"/>
              <a:t> brain: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5791199" cy="5791200"/>
          </a:xfrm>
        </p:spPr>
      </p:pic>
    </p:spTree>
    <p:extLst>
      <p:ext uri="{BB962C8B-B14F-4D97-AF65-F5344CB8AC3E}">
        <p14:creationId xmlns:p14="http://schemas.microsoft.com/office/powerpoint/2010/main" val="6578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MRI SPINE: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5486400" cy="5562600"/>
          </a:xfrm>
        </p:spPr>
      </p:pic>
    </p:spTree>
    <p:extLst>
      <p:ext uri="{BB962C8B-B14F-4D97-AF65-F5344CB8AC3E}">
        <p14:creationId xmlns:p14="http://schemas.microsoft.com/office/powerpoint/2010/main" val="4092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8492" y="45508"/>
            <a:ext cx="6034617" cy="6705601"/>
          </a:xfrm>
        </p:spPr>
      </p:pic>
    </p:spTree>
    <p:extLst>
      <p:ext uri="{BB962C8B-B14F-4D97-AF65-F5344CB8AC3E}">
        <p14:creationId xmlns:p14="http://schemas.microsoft.com/office/powerpoint/2010/main" val="3970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676400" y="0"/>
            <a:ext cx="1295400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821124" cy="6477000"/>
          </a:xfrm>
        </p:spPr>
      </p:pic>
      <p:sp>
        <p:nvSpPr>
          <p:cNvPr id="9" name="Left Arrow 8"/>
          <p:cNvSpPr/>
          <p:nvPr/>
        </p:nvSpPr>
        <p:spPr>
          <a:xfrm>
            <a:off x="2145792" y="2209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32" y="1676400"/>
            <a:ext cx="5586412" cy="434340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705600" y="3581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NEUROMEDICINEOPINION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OPINION: </a:t>
            </a:r>
          </a:p>
          <a:p>
            <a:r>
              <a:rPr lang="en-US" dirty="0"/>
              <a:t> </a:t>
            </a:r>
            <a:r>
              <a:rPr lang="en-US" dirty="0" smtClean="0"/>
              <a:t>             post snake bite/transverse myelitis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start on </a:t>
            </a:r>
            <a:r>
              <a:rPr lang="en-US" dirty="0" err="1" smtClean="0"/>
              <a:t>inj.methyprednisolone</a:t>
            </a:r>
            <a:r>
              <a:rPr lang="en-US" dirty="0" smtClean="0"/>
              <a:t> 500mg iv  for 5 days</a:t>
            </a:r>
          </a:p>
          <a:p>
            <a:pPr marL="0" indent="0">
              <a:buNone/>
            </a:pPr>
            <a:r>
              <a:rPr lang="en-US" dirty="0" smtClean="0"/>
              <a:t>            f/b </a:t>
            </a:r>
            <a:r>
              <a:rPr lang="en-US" dirty="0" err="1" smtClean="0"/>
              <a:t>tab.prednisolone</a:t>
            </a:r>
            <a:r>
              <a:rPr lang="en-US" dirty="0" smtClean="0"/>
              <a:t> 5mg 6-0-0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WAS TREATED WITH</a:t>
            </a:r>
          </a:p>
          <a:p>
            <a:r>
              <a:rPr lang="en-US" dirty="0" smtClean="0"/>
              <a:t>INJ.METHYL PREDNISOLONE 500MG IV OD for 5 days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F/B</a:t>
            </a:r>
          </a:p>
          <a:p>
            <a:r>
              <a:rPr lang="en-US" dirty="0" smtClean="0"/>
              <a:t>T.PREDNIOSOLONE 5MG 6-0-0</a:t>
            </a:r>
          </a:p>
          <a:p>
            <a:r>
              <a:rPr lang="en-US" dirty="0" smtClean="0"/>
              <a:t>And patient had 6 cycles hemodialysis for AKI</a:t>
            </a:r>
          </a:p>
          <a:p>
            <a:r>
              <a:rPr lang="en-US" dirty="0" smtClean="0"/>
              <a:t>And 3 cycles of </a:t>
            </a:r>
            <a:r>
              <a:rPr lang="en-US" dirty="0" err="1" smtClean="0"/>
              <a:t>plasmapharesis</a:t>
            </a:r>
            <a:r>
              <a:rPr lang="en-US" dirty="0" smtClean="0"/>
              <a:t>  was done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HOPI: H/O back ache-sudden onset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dull aching pain</a:t>
            </a:r>
          </a:p>
          <a:p>
            <a:r>
              <a:rPr lang="en-US" dirty="0" smtClean="0"/>
              <a:t>H/O B/L lower limb weakness-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sudden onset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rapidly progressive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involving both proximal and distal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muscles</a:t>
            </a:r>
          </a:p>
          <a:p>
            <a:pPr marL="0" indent="0">
              <a:buNone/>
            </a:pPr>
            <a:r>
              <a:rPr lang="en-US" dirty="0" smtClean="0"/>
              <a:t>H/O loss of any form of sensation of both the lower </a:t>
            </a:r>
            <a:r>
              <a:rPr lang="en-US" dirty="0" smtClean="0"/>
              <a:t>limbs</a:t>
            </a:r>
          </a:p>
          <a:p>
            <a:pPr marL="0" indent="0">
              <a:buNone/>
            </a:pPr>
            <a:r>
              <a:rPr lang="en-US" dirty="0" smtClean="0"/>
              <a:t>H/O not able to feel cloth sensation</a:t>
            </a:r>
          </a:p>
          <a:p>
            <a:pPr marL="0" indent="0">
              <a:buNone/>
            </a:pPr>
            <a:r>
              <a:rPr lang="en-US" dirty="0" smtClean="0"/>
              <a:t>H/O not able to feel pain or touch sensation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H/O Bowel  incontinence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H/O urinary retention</a:t>
            </a:r>
          </a:p>
          <a:p>
            <a:pPr marL="0" indent="0">
              <a:buNone/>
            </a:pPr>
            <a:r>
              <a:rPr lang="en-US" dirty="0" smtClean="0"/>
              <a:t>NO H/O trauma</a:t>
            </a:r>
          </a:p>
          <a:p>
            <a:pPr marL="0" indent="0">
              <a:buNone/>
            </a:pPr>
            <a:r>
              <a:rPr lang="en-US" dirty="0" smtClean="0"/>
              <a:t>No h/o previous chronic medical illness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0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h/o altered </a:t>
            </a:r>
            <a:r>
              <a:rPr lang="en-US" dirty="0" smtClean="0"/>
              <a:t>sensorium</a:t>
            </a:r>
          </a:p>
          <a:p>
            <a:r>
              <a:rPr lang="en-US" dirty="0" smtClean="0"/>
              <a:t>No h/o involuntary movements</a:t>
            </a:r>
            <a:endParaRPr lang="en-US" dirty="0" smtClean="0"/>
          </a:p>
          <a:p>
            <a:r>
              <a:rPr lang="en-US" dirty="0" smtClean="0"/>
              <a:t>No h/o fever</a:t>
            </a:r>
          </a:p>
          <a:p>
            <a:r>
              <a:rPr lang="en-US" dirty="0" smtClean="0"/>
              <a:t>NO h/o breathlessness</a:t>
            </a:r>
          </a:p>
          <a:p>
            <a:r>
              <a:rPr lang="en-US" dirty="0" smtClean="0"/>
              <a:t>No h/o visual disturbance</a:t>
            </a:r>
          </a:p>
          <a:p>
            <a:r>
              <a:rPr lang="en-US" dirty="0" smtClean="0"/>
              <a:t>No h/o recent vaccination</a:t>
            </a:r>
          </a:p>
          <a:p>
            <a:r>
              <a:rPr lang="en-US" dirty="0"/>
              <a:t> </a:t>
            </a:r>
            <a:r>
              <a:rPr lang="en-US" dirty="0" smtClean="0"/>
              <a:t>NO h/o recent UTI or respiratory tract infections</a:t>
            </a:r>
          </a:p>
          <a:p>
            <a:r>
              <a:rPr lang="en-US" dirty="0" smtClean="0"/>
              <a:t>No h/o prior </a:t>
            </a:r>
            <a:r>
              <a:rPr lang="en-US" dirty="0" smtClean="0"/>
              <a:t>radiations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Past history: </a:t>
            </a:r>
            <a:r>
              <a:rPr lang="en-US" dirty="0" smtClean="0"/>
              <a:t>no </a:t>
            </a:r>
            <a:r>
              <a:rPr lang="en-US" dirty="0" err="1" smtClean="0"/>
              <a:t>comorbities</a:t>
            </a:r>
            <a:endParaRPr lang="en-US" dirty="0" smtClean="0"/>
          </a:p>
          <a:p>
            <a:r>
              <a:rPr lang="en-US" dirty="0" smtClean="0"/>
              <a:t>No h/o recent vaccination</a:t>
            </a:r>
          </a:p>
          <a:p>
            <a:r>
              <a:rPr lang="en-US" dirty="0" smtClean="0"/>
              <a:t>No h/o chronic medical illness in past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 err="1" smtClean="0"/>
              <a:t>history:consumes</a:t>
            </a:r>
            <a:r>
              <a:rPr lang="en-US" dirty="0" smtClean="0"/>
              <a:t> mixed diet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non </a:t>
            </a:r>
            <a:r>
              <a:rPr lang="en-US" dirty="0" err="1" smtClean="0"/>
              <a:t>alocholic</a:t>
            </a:r>
            <a:r>
              <a:rPr lang="en-US" dirty="0" smtClean="0"/>
              <a:t> or smoker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previously normal bowel and</a:t>
            </a:r>
          </a:p>
          <a:p>
            <a:pPr marL="0" indent="0">
              <a:buNone/>
            </a:pPr>
            <a:r>
              <a:rPr lang="en-US" dirty="0" smtClean="0"/>
              <a:t>                                 bladder habits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normal sleep pattern</a:t>
            </a:r>
          </a:p>
          <a:p>
            <a:endParaRPr lang="en-US" dirty="0" smtClean="0"/>
          </a:p>
          <a:p>
            <a:r>
              <a:rPr lang="en-US" dirty="0" smtClean="0"/>
              <a:t>Treatment history:</a:t>
            </a:r>
          </a:p>
          <a:p>
            <a:r>
              <a:rPr lang="en-US" dirty="0" smtClean="0"/>
              <a:t>Treated for snake bite with 10 vials of </a:t>
            </a:r>
            <a:r>
              <a:rPr lang="en-US" dirty="0" err="1" smtClean="0"/>
              <a:t>asv</a:t>
            </a:r>
            <a:endParaRPr lang="en-US" dirty="0" smtClean="0"/>
          </a:p>
          <a:p>
            <a:r>
              <a:rPr lang="en-US" dirty="0" err="1" smtClean="0"/>
              <a:t>Fasciotomy</a:t>
            </a:r>
            <a:r>
              <a:rPr lang="en-US" dirty="0" smtClean="0"/>
              <a:t> for cellulitis and compression syndrome</a:t>
            </a:r>
          </a:p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hd</a:t>
            </a:r>
            <a:r>
              <a:rPr lang="en-US" dirty="0" smtClean="0"/>
              <a:t>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 examination:</a:t>
            </a:r>
          </a:p>
          <a:p>
            <a:r>
              <a:rPr lang="en-US" dirty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conscious </a:t>
            </a:r>
          </a:p>
          <a:p>
            <a:r>
              <a:rPr lang="en-US" dirty="0" smtClean="0"/>
              <a:t>Oriented</a:t>
            </a:r>
          </a:p>
          <a:p>
            <a:r>
              <a:rPr lang="en-US" dirty="0" smtClean="0"/>
              <a:t>Comfortable at rest and cooperative</a:t>
            </a:r>
          </a:p>
          <a:p>
            <a:r>
              <a:rPr lang="en-US" dirty="0" smtClean="0"/>
              <a:t>Moderately built</a:t>
            </a:r>
          </a:p>
          <a:p>
            <a:r>
              <a:rPr lang="en-US" dirty="0"/>
              <a:t> </a:t>
            </a:r>
            <a:r>
              <a:rPr lang="en-US" dirty="0" smtClean="0"/>
              <a:t>afebrile</a:t>
            </a:r>
          </a:p>
          <a:p>
            <a:endParaRPr lang="en-US" dirty="0" smtClean="0"/>
          </a:p>
          <a:p>
            <a:r>
              <a:rPr lang="en-US" dirty="0" smtClean="0"/>
              <a:t>No pallor</a:t>
            </a:r>
          </a:p>
          <a:p>
            <a:r>
              <a:rPr lang="en-US" dirty="0" smtClean="0"/>
              <a:t>No icterus </a:t>
            </a:r>
          </a:p>
          <a:p>
            <a:r>
              <a:rPr lang="en-US" dirty="0" smtClean="0"/>
              <a:t>No cyanosis</a:t>
            </a:r>
          </a:p>
          <a:p>
            <a:r>
              <a:rPr lang="en-US" dirty="0" smtClean="0"/>
              <a:t>No clubbing </a:t>
            </a:r>
          </a:p>
          <a:p>
            <a:r>
              <a:rPr lang="en-US" dirty="0" smtClean="0"/>
              <a:t>No lymphadenopathy</a:t>
            </a:r>
          </a:p>
          <a:p>
            <a:r>
              <a:rPr lang="en-US" dirty="0" smtClean="0"/>
              <a:t>No pedal edema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neuro</a:t>
            </a:r>
            <a:r>
              <a:rPr lang="en-US" dirty="0" smtClean="0"/>
              <a:t> cutaneous  markers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Vitals:</a:t>
            </a:r>
          </a:p>
          <a:p>
            <a:endParaRPr lang="en-US" dirty="0" smtClean="0"/>
          </a:p>
          <a:p>
            <a:r>
              <a:rPr lang="en-US" dirty="0" smtClean="0"/>
              <a:t>BP:110/70mmhg left upper arm in supine position</a:t>
            </a:r>
          </a:p>
          <a:p>
            <a:r>
              <a:rPr lang="en-US" dirty="0" smtClean="0"/>
              <a:t>PR:85/MIN regular rhythm, normal </a:t>
            </a:r>
            <a:r>
              <a:rPr lang="en-US" dirty="0" err="1" smtClean="0"/>
              <a:t>voulme</a:t>
            </a:r>
            <a:r>
              <a:rPr lang="en-US" dirty="0" smtClean="0"/>
              <a:t> ,no specific character , felt equally in all peripheral vessels, no radio radial and radio femoral delay </a:t>
            </a:r>
          </a:p>
          <a:p>
            <a:r>
              <a:rPr lang="en-US" dirty="0" smtClean="0"/>
              <a:t>SPO2:99%RA</a:t>
            </a:r>
          </a:p>
          <a:p>
            <a:r>
              <a:rPr lang="en-US" dirty="0" smtClean="0"/>
              <a:t>RR:18 /min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CNS:</a:t>
            </a:r>
          </a:p>
          <a:p>
            <a:r>
              <a:rPr lang="en-US" dirty="0" smtClean="0"/>
              <a:t>Higher mental functions: normal</a:t>
            </a:r>
          </a:p>
          <a:p>
            <a:r>
              <a:rPr lang="en-US" dirty="0" smtClean="0"/>
              <a:t>Cranial nerves </a:t>
            </a:r>
            <a:r>
              <a:rPr lang="en-US" dirty="0" err="1" smtClean="0"/>
              <a:t>examination:normal</a:t>
            </a:r>
            <a:endParaRPr lang="en-US" dirty="0" smtClean="0"/>
          </a:p>
          <a:p>
            <a:r>
              <a:rPr lang="en-US" dirty="0" smtClean="0"/>
              <a:t>Cerebellum: </a:t>
            </a:r>
            <a:r>
              <a:rPr lang="en-US" dirty="0" smtClean="0"/>
              <a:t>normal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17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system: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30293"/>
              </p:ext>
            </p:extLst>
          </p:nvPr>
        </p:nvGraphicFramePr>
        <p:xfrm>
          <a:off x="0" y="-198783"/>
          <a:ext cx="9144000" cy="772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35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27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TONE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UL</a:t>
                      </a:r>
                    </a:p>
                    <a:p>
                      <a:r>
                        <a:rPr lang="en-US" sz="1400" dirty="0" smtClean="0"/>
                        <a:t>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NORMAL</a:t>
                      </a:r>
                    </a:p>
                    <a:p>
                      <a:r>
                        <a:rPr lang="en-US" sz="1400" dirty="0" smtClean="0"/>
                        <a:t>FLACCID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NORMAL</a:t>
                      </a:r>
                    </a:p>
                    <a:p>
                      <a:r>
                        <a:rPr lang="en-US" sz="1400" dirty="0" smtClean="0"/>
                        <a:t>FLACCID</a:t>
                      </a:r>
                      <a:endParaRPr lang="en-US" sz="1400" dirty="0"/>
                    </a:p>
                  </a:txBody>
                  <a:tcPr/>
                </a:tc>
              </a:tr>
              <a:tr h="56083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</a:p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NECK MUSCLE WEAKNESS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UL</a:t>
                      </a:r>
                    </a:p>
                    <a:p>
                      <a:r>
                        <a:rPr lang="en-US" sz="1400" dirty="0" smtClean="0"/>
                        <a:t>LL:</a:t>
                      </a:r>
                    </a:p>
                    <a:p>
                      <a:r>
                        <a:rPr lang="en-US" sz="1400" dirty="0" smtClean="0"/>
                        <a:t>HIP</a:t>
                      </a:r>
                    </a:p>
                    <a:p>
                      <a:r>
                        <a:rPr lang="en-US" sz="1400" dirty="0" smtClean="0"/>
                        <a:t>FLEXION-EXTENSION</a:t>
                      </a:r>
                    </a:p>
                    <a:p>
                      <a:r>
                        <a:rPr lang="en-US" sz="1400" dirty="0" smtClean="0"/>
                        <a:t>ABDUCTION</a:t>
                      </a:r>
                      <a:r>
                        <a:rPr lang="en-US" sz="1400" baseline="0" dirty="0" smtClean="0"/>
                        <a:t> –ADDUCTION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KNEE FLEXION-EXTESNION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 ANKLE</a:t>
                      </a:r>
                    </a:p>
                    <a:p>
                      <a:r>
                        <a:rPr lang="en-US" sz="1400" baseline="0" dirty="0" smtClean="0"/>
                        <a:t>DORSI-PLANTAR</a:t>
                      </a:r>
                    </a:p>
                    <a:p>
                      <a:r>
                        <a:rPr lang="en-US" sz="1400" baseline="0" dirty="0" smtClean="0"/>
                        <a:t>FLEXION</a:t>
                      </a:r>
                    </a:p>
                    <a:p>
                      <a:r>
                        <a:rPr lang="en-US" sz="1400" baseline="0" dirty="0" smtClean="0"/>
                        <a:t>INVERSION EVERSION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dirty="0" smtClean="0"/>
                        <a:t>TRUNK</a:t>
                      </a:r>
                      <a:r>
                        <a:rPr lang="en-US" sz="1400" baseline="0" dirty="0" smtClean="0"/>
                        <a:t> MUSCLE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BEEVORS  SIGN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dirty="0" smtClean="0"/>
                        <a:t>MOTOR LEVEL</a:t>
                      </a:r>
                      <a:r>
                        <a:rPr lang="en-US" sz="1400" b="1" baseline="0" dirty="0" smtClean="0"/>
                        <a:t> LOCALISING TO L1</a:t>
                      </a:r>
                      <a:endParaRPr lang="en-US" sz="1400" b="1" dirty="0" smtClean="0"/>
                    </a:p>
                    <a:p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5/5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GOOD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ABSENT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5/5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0/5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GOOD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ABSENT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509</TotalTime>
  <Words>693</Words>
  <Application>Microsoft Office PowerPoint</Application>
  <PresentationFormat>On-screen Show (4:3)</PresentationFormat>
  <Paragraphs>321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FROM  TOXICOLOGY              CHIEF-DR.MURALIDHARAN M.D        ASST PROF DR.SARVANAMADHAV M.D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</vt:lpstr>
      <vt:lpstr>PowerPoint Presentation</vt:lpstr>
      <vt:lpstr>PowerPoint Presentation</vt:lpstr>
      <vt:lpstr>All sensations below L1 dermatome level are absent</vt:lpstr>
      <vt:lpstr>PowerPoint Presentation</vt:lpstr>
      <vt:lpstr>Systemic examination:</vt:lpstr>
      <vt:lpstr>ECG:</vt:lpstr>
      <vt:lpstr>INVESTIGATIONS:</vt:lpstr>
      <vt:lpstr>PowerPoint Presentation</vt:lpstr>
      <vt:lpstr>PowerPoint Presentation</vt:lpstr>
      <vt:lpstr>CSF analysis:</vt:lpstr>
      <vt:lpstr>Mri brain:</vt:lpstr>
      <vt:lpstr>MRI SPINE:</vt:lpstr>
      <vt:lpstr>PowerPoint Presentation</vt:lpstr>
      <vt:lpstr>PowerPoint Presentation</vt:lpstr>
      <vt:lpstr>NEUROMEDICINEOPINION</vt:lpstr>
      <vt:lpstr>TREATMENT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2023-11-22T16:19:05Z</dcterms:created>
  <dcterms:modified xsi:type="dcterms:W3CDTF">2023-11-28T15:19:25Z</dcterms:modified>
</cp:coreProperties>
</file>