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1.xml><?xml version="1.0" encoding="utf-8"?>
<a:tblStyleLst xmlns:a="http://schemas.openxmlformats.org/drawingml/2006/main" xmlns:r="http://schemas.openxmlformats.org/officeDocument/2006/relationships" def="{90651C3A-4460-11DB-9652-00E08161165F}">
  <a:tblStyle styleId="{E957873B-18F1-482B-B15E-D46B5F67E7D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band1H>
    <a:band2H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band2H>
    <a:band1V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band1V>
    <a:band2V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band2V>
    <a:lastCol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lastCol>
    <a:firstCol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firstCol>
    <a:lastRow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lastRow>
    <a:seCell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seCell>
    <a:swCell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swCell>
    <a:firstRow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firstRow>
    <a:neCell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neCell>
    <a:nwCell>
      <a:tcTxStyle/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nwCell>
  </a:tblStyle>
</a:tblStyleLst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tableStyles" Target="tableStyles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c6f75fce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c6f75fc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6dc78514823561cc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6dc78514823561cc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c6f75fceb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c6f75fceb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6dc78514823561cc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6dc78514823561cc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6dc78514823561cc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6dc78514823561cc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c6f75fceb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c6f75fceb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c6f75fceb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c6f75fceb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6dc78514823561cc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6dc78514823561cc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c6f75fce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c6f75fce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6dc78514823561cc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6dc78514823561cc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c6f75fce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c6f75fce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c6f75fceb_0_1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c6f75fce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c6f75fceb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c6f75fceb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7c317cce553dfaaf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7c317cce553dfaaf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3dab34cd4836afb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73dab34cd4836afb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6dc78514823561cc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6dc78514823561cc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lnSpcReduction="10000"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"/>
          <p:cNvSpPr txBox="1"/>
          <p:nvPr>
            <p:ph type="ctrTitle"/>
          </p:nvPr>
        </p:nvSpPr>
        <p:spPr>
          <a:xfrm>
            <a:off x="1891353" y="896407"/>
            <a:ext cx="5361300" cy="14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/>
              <a:t>Interesting Case Of Pancytopenia </a:t>
            </a:r>
            <a:endParaRPr/>
          </a:p>
        </p:txBody>
      </p:sp>
      <p:sp>
        <p:nvSpPr>
          <p:cNvPr id="218" name="Google Shape;218;p1"/>
          <p:cNvSpPr txBox="1"/>
          <p:nvPr/>
        </p:nvSpPr>
        <p:spPr>
          <a:xfrm>
            <a:off x="1694395" y="2344498"/>
            <a:ext cx="7449600" cy="20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1" sz="6000" u="none" cap="none" strike="noStrike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1" lang="en" sz="2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       </a:t>
            </a:r>
            <a:r>
              <a:rPr i="1" lang="en" sz="2500">
                <a:latin typeface="Corbel"/>
                <a:ea typeface="Corbel"/>
                <a:cs typeface="Corbel"/>
                <a:sym typeface="Corbel"/>
              </a:rPr>
              <a:t>ASSOCIATE PROFESSOR </a:t>
            </a:r>
            <a:endParaRPr b="0" i="1" sz="2500" u="none" cap="none" strike="noStrike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1" lang="en" sz="2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                                 - DR.MURALIDHARAN M.D</a:t>
            </a:r>
            <a:endParaRPr b="0" i="1" sz="2400" u="none" cap="none" strike="noStrike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1" lang="en" sz="2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ASSISTANT PROFESSOR - DR.SARAVANA MADHAV M.D</a:t>
            </a:r>
            <a:endParaRPr b="0" i="1" sz="2400" u="none" cap="none" strike="noStrike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1" lang="en" sz="2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                    PRESENTOR - DR.MANJIMA ANISH PG</a:t>
            </a:r>
            <a:r>
              <a:rPr i="1" lang="en" sz="2400">
                <a:latin typeface="Corbel"/>
                <a:ea typeface="Corbel"/>
                <a:cs typeface="Corbel"/>
                <a:sym typeface="Corbel"/>
              </a:rPr>
              <a:t> M6</a:t>
            </a:r>
            <a:endParaRPr b="0" i="1" sz="2400" u="none" cap="none" strike="noStrike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/>
          <p:nvPr/>
        </p:nvSpPr>
        <p:spPr>
          <a:xfrm>
            <a:off x="482249" y="247200"/>
            <a:ext cx="8179500" cy="46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Sr.LDH - </a:t>
            </a:r>
            <a:r>
              <a:rPr lang="en" sz="3000">
                <a:latin typeface="Corbel"/>
                <a:ea typeface="Corbel"/>
                <a:cs typeface="Corbel"/>
                <a:sym typeface="Corbel"/>
              </a:rPr>
              <a:t>2835</a:t>
            </a:r>
            <a:r>
              <a:rPr lang="en" sz="3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U/ L</a:t>
            </a:r>
            <a:endParaRPr sz="30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PT INR - 12/0.8</a:t>
            </a:r>
            <a:endParaRPr sz="30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Urea / creatinine - </a:t>
            </a:r>
            <a:r>
              <a:rPr lang="en" sz="3000">
                <a:latin typeface="Corbel"/>
                <a:ea typeface="Corbel"/>
                <a:cs typeface="Corbel"/>
                <a:sym typeface="Corbel"/>
              </a:rPr>
              <a:t>23</a:t>
            </a:r>
            <a:r>
              <a:rPr lang="en" sz="3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/0.7</a:t>
            </a:r>
            <a:endParaRPr sz="30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Na +/ k +  - 137/ 3.3</a:t>
            </a:r>
            <a:endParaRPr sz="30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CRP - </a:t>
            </a:r>
            <a:r>
              <a:rPr lang="en" sz="3000">
                <a:latin typeface="Corbel"/>
                <a:ea typeface="Corbel"/>
                <a:cs typeface="Corbel"/>
                <a:sym typeface="Corbel"/>
              </a:rPr>
              <a:t>8</a:t>
            </a:r>
            <a:r>
              <a:rPr lang="en" sz="3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8.6 mg/ dl</a:t>
            </a:r>
            <a:endParaRPr sz="30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VCTC / VM - negative </a:t>
            </a:r>
            <a:endParaRPr sz="30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000">
                <a:latin typeface="Corbel"/>
                <a:ea typeface="Corbel"/>
                <a:cs typeface="Corbel"/>
                <a:sym typeface="Corbel"/>
              </a:rPr>
              <a:t>Sr FERRITIN -16357</a:t>
            </a:r>
            <a:endParaRPr sz="30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000">
                <a:latin typeface="Corbel"/>
                <a:ea typeface="Corbel"/>
                <a:cs typeface="Corbel"/>
                <a:sym typeface="Corbel"/>
              </a:rPr>
              <a:t>Triglycerides -256</a:t>
            </a:r>
            <a:endParaRPr sz="3000"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3"/>
          <p:cNvSpPr txBox="1"/>
          <p:nvPr/>
        </p:nvSpPr>
        <p:spPr>
          <a:xfrm>
            <a:off x="498990" y="1363507"/>
            <a:ext cx="9144000" cy="35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Malaria RApid Antigen Test -NEGATIVE.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IgM scrub , lepto -NEGATIVE 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IgM Dengue    —EQUIVOCAL.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Blood,Urine Culture &amp;Sensitivity -No Growth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ANA -NEGATIVE.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RF -NEGATIVE.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/>
          <p:cNvSpPr txBox="1"/>
          <p:nvPr>
            <p:ph type="title"/>
          </p:nvPr>
        </p:nvSpPr>
        <p:spPr>
          <a:xfrm>
            <a:off x="819150" y="1049874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</a:rPr>
              <a:t>ECHO</a:t>
            </a:r>
            <a:endParaRPr sz="3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</a:rPr>
              <a:t>No RWMA</a:t>
            </a:r>
            <a:endParaRPr sz="3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</a:rPr>
              <a:t>LVef 67%</a:t>
            </a:r>
            <a:endParaRPr sz="3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</a:rPr>
              <a:t>Normal Study.</a:t>
            </a:r>
            <a:endParaRPr sz="3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/>
          <p:nvPr/>
        </p:nvSpPr>
        <p:spPr>
          <a:xfrm>
            <a:off x="1706150" y="466925"/>
            <a:ext cx="9144000" cy="9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PERIPHERAL SMEAR</a:t>
            </a:r>
            <a:endParaRPr sz="4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5"/>
          <p:cNvSpPr txBox="1"/>
          <p:nvPr/>
        </p:nvSpPr>
        <p:spPr>
          <a:xfrm>
            <a:off x="424620" y="1392433"/>
            <a:ext cx="9144000" cy="35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RBC are normocytic, normochromic.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 hemoparasites seen.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WBC count appears decreased on smear ; occasional activated lymphocytes are present.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Platelets decreased with occasional Giant Platelets 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/>
          <p:nvPr/>
        </p:nvSpPr>
        <p:spPr>
          <a:xfrm>
            <a:off x="1890685" y="384450"/>
            <a:ext cx="5802000" cy="437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   USG abdomen &amp; PELVIS </a:t>
            </a:r>
            <a:endParaRPr sz="3600">
              <a:solidFill>
                <a:srgbClr val="1E293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2400"/>
              <a:buFont typeface="Calibri"/>
              <a:buChar char="•"/>
            </a:pPr>
            <a:r>
              <a:rPr b="0" i="0" lang="en" sz="24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Liver: 11.3 cm, altered echotexture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342900" marR="0" rtl="0" algn="l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2400"/>
              <a:buFont typeface="Calibri"/>
              <a:buChar char="•"/>
            </a:pPr>
            <a:r>
              <a:rPr b="0" i="0" lang="en" sz="24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GB: Distended, mild wall oedema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342900" marR="0" rtl="0" algn="l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2400"/>
              <a:buFont typeface="Calibri"/>
              <a:buChar char="•"/>
            </a:pPr>
            <a:r>
              <a:rPr b="0" i="0" lang="en" sz="24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Spleen: ~14 cm  (SPLENOMEGALY ↑)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342900" marR="0" rtl="0" algn="l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2400"/>
              <a:buFont typeface="Calibri"/>
              <a:buChar char="•"/>
            </a:pPr>
            <a:r>
              <a:rPr b="0" i="0" lang="en" sz="24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RK 12×4.5 cm  |  LK 10.2×5.5 cm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342900" marR="0" rtl="0" algn="l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2400"/>
              <a:buFont typeface="Calibri"/>
              <a:buChar char="•"/>
            </a:pPr>
            <a:r>
              <a:rPr b="0" i="0" lang="en" sz="24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Bladder: Distended, echoes+, mucoid marginalitis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342900" marR="0" rtl="0" algn="l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2400"/>
              <a:buFont typeface="Calibri"/>
              <a:buChar char="•"/>
            </a:pPr>
            <a:r>
              <a:rPr b="0" i="0" lang="en" sz="24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Free fluid present in abdomen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342900" marR="0" rtl="0" algn="l">
              <a:spcBef>
                <a:spcPts val="200"/>
              </a:spcBef>
              <a:spcAft>
                <a:spcPts val="0"/>
              </a:spcAft>
              <a:buClr>
                <a:srgbClr val="1E293B"/>
              </a:buClr>
              <a:buSzPts val="2400"/>
              <a:buFont typeface="Calibri"/>
              <a:buChar char="•"/>
            </a:pPr>
            <a:r>
              <a:rPr b="0" i="0" lang="en" sz="24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No ascites / bowel dilatation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rgbClr val="E63946"/>
              </a:buClr>
              <a:buSzPts val="1200"/>
              <a:buFont typeface="Calibri"/>
              <a:buNone/>
            </a:pPr>
            <a:r>
              <a:rPr b="1" i="0" lang="en" sz="2400" u="none" cap="none" strike="noStrike">
                <a:solidFill>
                  <a:srgbClr val="E63946"/>
                </a:solidFill>
                <a:latin typeface="Calibri"/>
                <a:ea typeface="Calibri"/>
                <a:cs typeface="Calibri"/>
                <a:sym typeface="Calibri"/>
              </a:rPr>
              <a:t>IMP: Altered liver echo → hepatitis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rgbClr val="E63946"/>
              </a:buClr>
              <a:buSzPts val="1200"/>
              <a:buFont typeface="Calibri"/>
              <a:buNone/>
            </a:pPr>
            <a:r>
              <a:rPr b="1" i="0" lang="en" sz="2400" u="none" cap="none" strike="noStrike">
                <a:solidFill>
                  <a:srgbClr val="E63946"/>
                </a:solidFill>
                <a:latin typeface="Calibri"/>
                <a:ea typeface="Calibri"/>
                <a:cs typeface="Calibri"/>
                <a:sym typeface="Calibri"/>
              </a:rPr>
              <a:t>       Mild–moderate splenomegaly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rgbClr val="E63946"/>
              </a:buClr>
              <a:buSzPts val="1200"/>
              <a:buFont typeface="Calibri"/>
              <a:buNone/>
            </a:pPr>
            <a:r>
              <a:rPr b="1" i="0" lang="en" sz="2400" u="none" cap="none" strike="noStrike">
                <a:solidFill>
                  <a:srgbClr val="E63946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"/>
          <p:cNvSpPr txBox="1"/>
          <p:nvPr/>
        </p:nvSpPr>
        <p:spPr>
          <a:xfrm>
            <a:off x="613692" y="323397"/>
            <a:ext cx="9144000" cy="9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BONE MARROW ASPIRATION </a:t>
            </a:r>
            <a:endParaRPr sz="4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7"/>
          <p:cNvSpPr txBox="1"/>
          <p:nvPr/>
        </p:nvSpPr>
        <p:spPr>
          <a:xfrm>
            <a:off x="-1" y="1248911"/>
            <a:ext cx="9144000" cy="35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Bone marrow with megakaryocytic hyperplasia and peripheral platelet sequestration.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Occasional Hemophagocytes.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Features are Suggestive of Immune thrombocytopenic purpura(ITP), Hemophagocytic lymphohistiocytosis(HLH).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6000"/>
              <a:t>Let's discuss…..</a:t>
            </a:r>
            <a:endParaRPr sz="6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/>
        </p:nvSpPr>
        <p:spPr>
          <a:xfrm>
            <a:off x="433400" y="297950"/>
            <a:ext cx="8706000" cy="46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17 yr male brought to GRH madurai with complaints of 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Fever since 6 days , 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high grade 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Intermittent associated with chills and rigor.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/>
          <p:nvPr/>
        </p:nvSpPr>
        <p:spPr>
          <a:xfrm>
            <a:off x="478692" y="356401"/>
            <a:ext cx="7797900" cy="40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Loose stools since 4 days,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non foul smelling,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2 episodes associated with blood.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Vomiting since 4 days,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non bilious 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non projectile.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/>
          <p:nvPr/>
        </p:nvSpPr>
        <p:spPr>
          <a:xfrm>
            <a:off x="184870" y="495005"/>
            <a:ext cx="9505200" cy="46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c/o cough with expectoration.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  dysuria , increased frequency ,loin pain.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 Yellowish discoloration of skin.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  skin rash, eschar.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 joint pain, swelling.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 headache, altered sensorium.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 evening rise of temperature,night sweats, significant weight loss.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6"/>
          <p:cNvSpPr txBox="1"/>
          <p:nvPr/>
        </p:nvSpPr>
        <p:spPr>
          <a:xfrm>
            <a:off x="1" y="3107514"/>
            <a:ext cx="9144000" cy="13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17"/>
          <p:cNvCxnSpPr/>
          <p:nvPr/>
        </p:nvCxnSpPr>
        <p:spPr>
          <a:xfrm>
            <a:off x="418675" y="1811883"/>
            <a:ext cx="270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1" name="Google Shape;151;p17"/>
          <p:cNvCxnSpPr/>
          <p:nvPr/>
        </p:nvCxnSpPr>
        <p:spPr>
          <a:xfrm>
            <a:off x="5012725" y="1811883"/>
            <a:ext cx="270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17"/>
          <p:cNvSpPr txBox="1"/>
          <p:nvPr/>
        </p:nvSpPr>
        <p:spPr>
          <a:xfrm>
            <a:off x="-4576" y="2038636"/>
            <a:ext cx="9144000" cy="3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7"/>
          <p:cNvSpPr txBox="1"/>
          <p:nvPr/>
        </p:nvSpPr>
        <p:spPr>
          <a:xfrm>
            <a:off x="-4576" y="2038636"/>
            <a:ext cx="9144000" cy="3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7"/>
          <p:cNvSpPr txBox="1"/>
          <p:nvPr/>
        </p:nvSpPr>
        <p:spPr>
          <a:xfrm>
            <a:off x="-1" y="402787"/>
            <a:ext cx="9144000" cy="52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PAST HISTORY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Not ak/c/o sHTN,T2DM,hypothyroidism,PTB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PERSONAL HISTORY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Mixed diet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Non smoker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Non alcoholic 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"/>
          <p:cNvSpPr txBox="1"/>
          <p:nvPr/>
        </p:nvSpPr>
        <p:spPr>
          <a:xfrm>
            <a:off x="269661" y="421585"/>
            <a:ext cx="9144000" cy="46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      General Examination 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                   conscious,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                   oriented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Febrile,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                 dehydration.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No pallor,Icterus,pedel edema,clubbing.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    not tachypneic,not dyspneic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               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"/>
          <p:cNvSpPr txBox="1"/>
          <p:nvPr/>
        </p:nvSpPr>
        <p:spPr>
          <a:xfrm>
            <a:off x="1878187" y="594458"/>
            <a:ext cx="4806900" cy="40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VITALS  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Bp 90/60 mmhg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 110bpm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Spo2 98%RA,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RR 14/ min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cbg 130mg/dl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Temperature 101°F</a:t>
            </a:r>
            <a:endParaRPr sz="3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/>
          <p:nvPr/>
        </p:nvSpPr>
        <p:spPr>
          <a:xfrm>
            <a:off x="464100" y="381300"/>
            <a:ext cx="8520600" cy="46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Corbel"/>
                <a:ea typeface="Corbel"/>
                <a:cs typeface="Corbel"/>
                <a:sym typeface="Corbel"/>
              </a:rPr>
              <a:t>Systemic examination</a:t>
            </a:r>
            <a:endParaRPr b="1" sz="30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3000">
                <a:latin typeface="Corbel"/>
                <a:ea typeface="Corbel"/>
                <a:cs typeface="Corbel"/>
                <a:sym typeface="Corbel"/>
              </a:rPr>
              <a:t>      </a:t>
            </a:r>
            <a:r>
              <a:rPr lang="en" sz="2400">
                <a:latin typeface="Corbel"/>
                <a:ea typeface="Corbel"/>
                <a:cs typeface="Corbel"/>
                <a:sym typeface="Corbel"/>
              </a:rPr>
              <a:t>CVS  -S1 S2 + No murmur</a:t>
            </a:r>
            <a:endParaRPr sz="24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latin typeface="Corbel"/>
                <a:ea typeface="Corbel"/>
                <a:cs typeface="Corbel"/>
                <a:sym typeface="Corbel"/>
              </a:rPr>
              <a:t>        RS.   - BAE + , No added sounds</a:t>
            </a:r>
            <a:endParaRPr sz="24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latin typeface="Corbel"/>
                <a:ea typeface="Corbel"/>
                <a:cs typeface="Corbel"/>
                <a:sym typeface="Corbel"/>
              </a:rPr>
              <a:t>        P/A   - soft , non tender ,Spleen just palpable.   </a:t>
            </a:r>
            <a:endParaRPr sz="24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latin typeface="Corbel"/>
                <a:ea typeface="Corbel"/>
                <a:cs typeface="Corbel"/>
                <a:sym typeface="Corbel"/>
              </a:rPr>
              <a:t>        CNS - conscious oriented </a:t>
            </a:r>
            <a:endParaRPr sz="24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latin typeface="Corbel"/>
                <a:ea typeface="Corbel"/>
                <a:cs typeface="Corbel"/>
                <a:sym typeface="Corbel"/>
              </a:rPr>
              <a:t>                   NFND , B/L Pupil 3 mm equally reacting to light</a:t>
            </a:r>
            <a:endParaRPr sz="24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latin typeface="Corbel"/>
                <a:ea typeface="Corbel"/>
                <a:cs typeface="Corbel"/>
                <a:sym typeface="Corbel"/>
              </a:rPr>
              <a:t>  </a:t>
            </a:r>
            <a:endParaRPr sz="24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1"/>
          <p:cNvSpPr txBox="1"/>
          <p:nvPr/>
        </p:nvSpPr>
        <p:spPr>
          <a:xfrm>
            <a:off x="311700" y="948926"/>
            <a:ext cx="85206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    </a:t>
            </a:r>
            <a:endParaRPr sz="18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5" name="Google Shape;175;p21"/>
          <p:cNvSpPr txBox="1"/>
          <p:nvPr/>
        </p:nvSpPr>
        <p:spPr>
          <a:xfrm>
            <a:off x="0" y="271437"/>
            <a:ext cx="85206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rbel"/>
                <a:ea typeface="Corbel"/>
                <a:cs typeface="Corbel"/>
                <a:sym typeface="Corbel"/>
              </a:rPr>
              <a:t>                    </a:t>
            </a:r>
            <a:r>
              <a:rPr lang="en" sz="3600">
                <a:latin typeface="Corbel"/>
                <a:ea typeface="Corbel"/>
                <a:cs typeface="Corbel"/>
                <a:sym typeface="Corbel"/>
              </a:rPr>
              <a:t>INVESTIGATIONS.</a:t>
            </a:r>
            <a:endParaRPr sz="36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    </a:t>
            </a:r>
            <a:endParaRPr sz="18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aphicFrame>
        <p:nvGraphicFramePr>
          <p:cNvPr id="176" name="Google Shape;176;p21"/>
          <p:cNvGraphicFramePr/>
          <p:nvPr/>
        </p:nvGraphicFramePr>
        <p:xfrm>
          <a:off x="923700" y="1235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{E957873B-18F1-482B-B15E-D46B5F67E7D0}</a:tableStyleId>
              </a:tblPr>
              <a:tblGrid>
                <a:gridCol w="1318100"/>
                <a:gridCol w="1318100"/>
                <a:gridCol w="1318100"/>
                <a:gridCol w="1318100"/>
                <a:gridCol w="1318100"/>
                <a:gridCol w="1318100"/>
              </a:tblGrid>
              <a:tr h="997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orbel"/>
                        <a:buNone/>
                      </a:pPr>
                      <a:r>
                        <a:rPr b="1" lang="en" sz="2400" u="none" cap="none" strike="noStrike"/>
                        <a:t>Hb</a:t>
                      </a:r>
                      <a:endParaRPr b="1" sz="2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orbel"/>
                        <a:buNone/>
                      </a:pPr>
                      <a:r>
                        <a:rPr b="1" lang="en" sz="2400" u="none" cap="none" strike="noStrike"/>
                        <a:t>Tc</a:t>
                      </a:r>
                      <a:endParaRPr b="1" sz="2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orbel"/>
                        <a:buNone/>
                      </a:pPr>
                      <a:r>
                        <a:rPr b="1" lang="en" sz="2400" u="none" cap="none" strike="noStrike"/>
                        <a:t>Plt</a:t>
                      </a:r>
                      <a:endParaRPr b="1" sz="2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orbel"/>
                        <a:buNone/>
                      </a:pPr>
                      <a:r>
                        <a:rPr b="1" lang="en" sz="2400" u="none" cap="none" strike="noStrike"/>
                        <a:t>TB/DB</a:t>
                      </a:r>
                      <a:endParaRPr b="1" sz="2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orbel"/>
                        <a:buNone/>
                      </a:pPr>
                      <a:r>
                        <a:rPr b="1" lang="en" sz="2400" u="none" cap="none" strike="noStrike"/>
                        <a:t>SGOT/PT</a:t>
                      </a:r>
                      <a:endParaRPr b="1" sz="2400" u="none" cap="none" strike="noStrike"/>
                    </a:p>
                  </a:txBody>
                  <a:tcPr marT="91425" marB="91425" marR="91425" marL="91425"/>
                </a:tc>
              </a:tr>
              <a:tr h="431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 u="none" cap="none" strike="noStrike"/>
                        <a:t>3.</a:t>
                      </a:r>
                      <a:r>
                        <a:rPr lang="en" sz="1350"/>
                        <a:t>6</a:t>
                      </a:r>
                      <a:r>
                        <a:rPr lang="en" sz="1350" u="none" cap="none" strike="noStrike"/>
                        <a:t>.26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12.2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13000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/>
                        <a:t>35*103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2/0.6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289/63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31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4</a:t>
                      </a:r>
                      <a:r>
                        <a:rPr lang="en" sz="1350" u="none" cap="none" strike="noStrike"/>
                        <a:t>.6.26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11.4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6500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13*103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1.6/0.5</a:t>
                      </a:r>
                      <a:endParaRPr sz="135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358/98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1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5</a:t>
                      </a:r>
                      <a:r>
                        <a:rPr lang="en" sz="1350" u="none" cap="none" strike="noStrike"/>
                        <a:t>.6.26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2100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20*103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2.3/1.1</a:t>
                      </a:r>
                      <a:endParaRPr sz="135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 u="none" cap="none" strike="noStrike"/>
                        <a:t>4</a:t>
                      </a:r>
                      <a:r>
                        <a:rPr lang="en" sz="1350"/>
                        <a:t>35/100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896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7</a:t>
                      </a:r>
                      <a:r>
                        <a:rPr lang="en" sz="1350" u="none" cap="none" strike="noStrike"/>
                        <a:t>.6.26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1900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/>
                        <a:t>15*103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2.9/1.5</a:t>
                      </a:r>
                      <a:endParaRPr sz="135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637/236</a:t>
                      </a:r>
                      <a:endParaRPr sz="1350" u="none" cap="none" strike="noStrike"/>
                    </a:p>
                  </a:txBody>
                  <a:tcPr marT="91425" marB="91425" marR="91425" marL="91425"/>
                </a:tc>
              </a:tr>
              <a:tr h="536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8</a:t>
                      </a:r>
                      <a:r>
                        <a:rPr lang="en" sz="1350" u="none" cap="none" strike="noStrike"/>
                        <a:t>.6.26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10.1</a:t>
                      </a:r>
                      <a:endParaRPr sz="135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2900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29*103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2/1.5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Corbel"/>
                        <a:buNone/>
                      </a:pPr>
                      <a:r>
                        <a:rPr lang="en" sz="1350"/>
                        <a:t>709/186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77" name="Google Shape;177;p21"/>
          <p:cNvSpPr txBox="1"/>
          <p:nvPr/>
        </p:nvSpPr>
        <p:spPr>
          <a:xfrm flipH="1" rot="10800000">
            <a:off x="4575" y="1651981"/>
            <a:ext cx="9144000" cy="3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