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9" r:id="rId5"/>
    <p:sldId id="292" r:id="rId6"/>
    <p:sldId id="259" r:id="rId7"/>
    <p:sldId id="260" r:id="rId8"/>
    <p:sldId id="262" r:id="rId9"/>
    <p:sldId id="264" r:id="rId10"/>
    <p:sldId id="265" r:id="rId11"/>
    <p:sldId id="267" r:id="rId12"/>
    <p:sldId id="269" r:id="rId13"/>
    <p:sldId id="270" r:id="rId14"/>
    <p:sldId id="290" r:id="rId15"/>
    <p:sldId id="268" r:id="rId16"/>
    <p:sldId id="276" r:id="rId17"/>
    <p:sldId id="272" r:id="rId18"/>
    <p:sldId id="273" r:id="rId19"/>
    <p:sldId id="274" r:id="rId20"/>
    <p:sldId id="275" r:id="rId21"/>
    <p:sldId id="285" r:id="rId22"/>
    <p:sldId id="281" r:id="rId23"/>
    <p:sldId id="294" r:id="rId24"/>
    <p:sldId id="295" r:id="rId25"/>
    <p:sldId id="283" r:id="rId26"/>
    <p:sldId id="287" r:id="rId27"/>
    <p:sldId id="293" r:id="rId28"/>
    <p:sldId id="288" r:id="rId29"/>
    <p:sldId id="286" r:id="rId30"/>
    <p:sldId id="291" r:id="rId31"/>
    <p:sldId id="280" r:id="rId32"/>
    <p:sldId id="279" r:id="rId33"/>
    <p:sldId id="296" r:id="rId34"/>
    <p:sldId id="277" r:id="rId35"/>
    <p:sldId id="27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4"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sorterViewPr>
    <p:cViewPr>
      <p:scale>
        <a:sx n="66" d="100"/>
        <a:sy n="66" d="100"/>
      </p:scale>
      <p:origin x="0" y="32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1BCB5-ED25-48D5-A83C-2B60476204A4}" type="doc">
      <dgm:prSet loTypeId="urn:microsoft.com/office/officeart/2005/8/layout/vList3" loCatId="list" qsTypeId="urn:microsoft.com/office/officeart/2005/8/quickstyle/simple1" qsCatId="simple" csTypeId="urn:microsoft.com/office/officeart/2005/8/colors/colorful1" csCatId="colorful"/>
      <dgm:spPr/>
      <dgm:t>
        <a:bodyPr/>
        <a:lstStyle/>
        <a:p>
          <a:endParaRPr lang="en-IN"/>
        </a:p>
      </dgm:t>
    </dgm:pt>
    <dgm:pt modelId="{4F831561-721D-4438-934B-B4948997D160}">
      <dgm:prSet/>
      <dgm:spPr/>
      <dgm:t>
        <a:bodyPr/>
        <a:lstStyle/>
        <a:p>
          <a:pPr rtl="0"/>
          <a:r>
            <a:rPr lang="en-IN" b="0" i="0" dirty="0" smtClean="0"/>
            <a:t>CREATINE PHOSPHOKINASE – 1179 U/L</a:t>
          </a:r>
          <a:endParaRPr lang="en-IN" dirty="0"/>
        </a:p>
      </dgm:t>
    </dgm:pt>
    <dgm:pt modelId="{776E987E-82E4-42C0-A5D0-9E382D0D127A}" type="parTrans" cxnId="{91ECC86B-9EFF-4534-8268-68A3F0065F39}">
      <dgm:prSet/>
      <dgm:spPr/>
      <dgm:t>
        <a:bodyPr/>
        <a:lstStyle/>
        <a:p>
          <a:endParaRPr lang="en-IN"/>
        </a:p>
      </dgm:t>
    </dgm:pt>
    <dgm:pt modelId="{4C78A5E4-AE40-4A00-9F1D-FD26BF75D085}" type="sibTrans" cxnId="{91ECC86B-9EFF-4534-8268-68A3F0065F39}">
      <dgm:prSet/>
      <dgm:spPr/>
      <dgm:t>
        <a:bodyPr/>
        <a:lstStyle/>
        <a:p>
          <a:endParaRPr lang="en-IN"/>
        </a:p>
      </dgm:t>
    </dgm:pt>
    <dgm:pt modelId="{644302F9-8860-4975-99F2-AC60D4A56721}">
      <dgm:prSet/>
      <dgm:spPr/>
      <dgm:t>
        <a:bodyPr/>
        <a:lstStyle/>
        <a:p>
          <a:pPr rtl="0"/>
          <a:r>
            <a:rPr lang="en-IN" b="0" i="0" dirty="0" smtClean="0"/>
            <a:t>HIV – NON REACTIVE</a:t>
          </a:r>
          <a:endParaRPr lang="en-IN" dirty="0"/>
        </a:p>
      </dgm:t>
    </dgm:pt>
    <dgm:pt modelId="{C4E83E85-A38F-4004-A411-AD691432AA8D}" type="parTrans" cxnId="{517C1700-83AD-4788-89CC-F91E661E55E3}">
      <dgm:prSet/>
      <dgm:spPr/>
      <dgm:t>
        <a:bodyPr/>
        <a:lstStyle/>
        <a:p>
          <a:endParaRPr lang="en-IN"/>
        </a:p>
      </dgm:t>
    </dgm:pt>
    <dgm:pt modelId="{1C29EC02-FCDA-43D4-ACC0-69B7037D62C2}" type="sibTrans" cxnId="{517C1700-83AD-4788-89CC-F91E661E55E3}">
      <dgm:prSet/>
      <dgm:spPr/>
      <dgm:t>
        <a:bodyPr/>
        <a:lstStyle/>
        <a:p>
          <a:endParaRPr lang="en-IN"/>
        </a:p>
      </dgm:t>
    </dgm:pt>
    <dgm:pt modelId="{15FF8A7E-3EF9-4FDD-937E-F863953E2315}">
      <dgm:prSet/>
      <dgm:spPr/>
      <dgm:t>
        <a:bodyPr/>
        <a:lstStyle/>
        <a:p>
          <a:pPr rtl="0"/>
          <a:r>
            <a:rPr lang="en-IN" b="0" i="0" dirty="0" smtClean="0"/>
            <a:t>THYROID FUNCTION TESTS – NORMAL</a:t>
          </a:r>
          <a:endParaRPr lang="en-IN" dirty="0"/>
        </a:p>
      </dgm:t>
    </dgm:pt>
    <dgm:pt modelId="{A3E965CB-93C4-4AA1-84A3-D128FFBAB6E7}" type="parTrans" cxnId="{EFC6869D-2C8A-4CA6-B654-D4E2C87C6E7F}">
      <dgm:prSet/>
      <dgm:spPr/>
      <dgm:t>
        <a:bodyPr/>
        <a:lstStyle/>
        <a:p>
          <a:endParaRPr lang="en-IN"/>
        </a:p>
      </dgm:t>
    </dgm:pt>
    <dgm:pt modelId="{38C19085-0677-4838-A604-6DB463D2E9FD}" type="sibTrans" cxnId="{EFC6869D-2C8A-4CA6-B654-D4E2C87C6E7F}">
      <dgm:prSet/>
      <dgm:spPr/>
      <dgm:t>
        <a:bodyPr/>
        <a:lstStyle/>
        <a:p>
          <a:endParaRPr lang="en-IN"/>
        </a:p>
      </dgm:t>
    </dgm:pt>
    <dgm:pt modelId="{B17AD4CB-0BA8-40DC-8540-3B588562F843}">
      <dgm:prSet/>
      <dgm:spPr/>
      <dgm:t>
        <a:bodyPr/>
        <a:lstStyle/>
        <a:p>
          <a:pPr rtl="0"/>
          <a:r>
            <a:rPr lang="en-IN" b="0" i="0" dirty="0" smtClean="0"/>
            <a:t>Echo – normal study</a:t>
          </a:r>
          <a:endParaRPr lang="en-IN" dirty="0"/>
        </a:p>
      </dgm:t>
    </dgm:pt>
    <dgm:pt modelId="{A352BBE2-CD43-422F-8FEF-FD7322A8C0CA}" type="parTrans" cxnId="{D5BFDE30-AE42-49A7-9209-5244665EEEEE}">
      <dgm:prSet/>
      <dgm:spPr/>
      <dgm:t>
        <a:bodyPr/>
        <a:lstStyle/>
        <a:p>
          <a:endParaRPr lang="en-IN"/>
        </a:p>
      </dgm:t>
    </dgm:pt>
    <dgm:pt modelId="{E7AB3389-9AF1-4866-93C7-F1DF1C1BB15F}" type="sibTrans" cxnId="{D5BFDE30-AE42-49A7-9209-5244665EEEEE}">
      <dgm:prSet/>
      <dgm:spPr/>
      <dgm:t>
        <a:bodyPr/>
        <a:lstStyle/>
        <a:p>
          <a:endParaRPr lang="en-IN"/>
        </a:p>
      </dgm:t>
    </dgm:pt>
    <dgm:pt modelId="{D693B805-0215-47B6-8FC7-6DD44E1AF1C1}">
      <dgm:prSet/>
      <dgm:spPr/>
      <dgm:t>
        <a:bodyPr/>
        <a:lstStyle/>
        <a:p>
          <a:pPr rtl="0"/>
          <a:r>
            <a:rPr lang="en-IN" b="0" i="0" dirty="0" smtClean="0"/>
            <a:t>ANA - negative</a:t>
          </a:r>
          <a:endParaRPr lang="en-IN" b="0" i="0" dirty="0"/>
        </a:p>
      </dgm:t>
    </dgm:pt>
    <dgm:pt modelId="{7AA600EA-3F1A-403A-A6C2-07D8E9639787}" type="parTrans" cxnId="{78B22902-2CAF-4F02-A017-859BFBCA875F}">
      <dgm:prSet/>
      <dgm:spPr/>
      <dgm:t>
        <a:bodyPr/>
        <a:lstStyle/>
        <a:p>
          <a:endParaRPr lang="en-IN"/>
        </a:p>
      </dgm:t>
    </dgm:pt>
    <dgm:pt modelId="{6E03F986-724C-4146-92FA-BD9285040F88}" type="sibTrans" cxnId="{78B22902-2CAF-4F02-A017-859BFBCA875F}">
      <dgm:prSet/>
      <dgm:spPr/>
      <dgm:t>
        <a:bodyPr/>
        <a:lstStyle/>
        <a:p>
          <a:endParaRPr lang="en-IN"/>
        </a:p>
      </dgm:t>
    </dgm:pt>
    <dgm:pt modelId="{FE0251A6-3033-4864-866D-2D0016CA038F}" type="pres">
      <dgm:prSet presAssocID="{7911BCB5-ED25-48D5-A83C-2B60476204A4}" presName="linearFlow" presStyleCnt="0">
        <dgm:presLayoutVars>
          <dgm:dir/>
          <dgm:resizeHandles val="exact"/>
        </dgm:presLayoutVars>
      </dgm:prSet>
      <dgm:spPr/>
      <dgm:t>
        <a:bodyPr/>
        <a:lstStyle/>
        <a:p>
          <a:endParaRPr lang="en-IN"/>
        </a:p>
      </dgm:t>
    </dgm:pt>
    <dgm:pt modelId="{6F04D5F9-9B95-4AB9-8C50-D7D64EF4601B}" type="pres">
      <dgm:prSet presAssocID="{4F831561-721D-4438-934B-B4948997D160}" presName="composite" presStyleCnt="0"/>
      <dgm:spPr/>
    </dgm:pt>
    <dgm:pt modelId="{C12EC80C-4F98-4CAB-8040-017ECA7C7DC4}" type="pres">
      <dgm:prSet presAssocID="{4F831561-721D-4438-934B-B4948997D160}" presName="imgShp" presStyleLbl="fgImgPlace1" presStyleIdx="0" presStyleCnt="5"/>
      <dgm:spPr>
        <a:blipFill rotWithShape="0">
          <a:blip xmlns:r="http://schemas.openxmlformats.org/officeDocument/2006/relationships" r:embed="rId1"/>
          <a:stretch>
            <a:fillRect/>
          </a:stretch>
        </a:blipFill>
      </dgm:spPr>
      <dgm:t>
        <a:bodyPr/>
        <a:lstStyle/>
        <a:p>
          <a:endParaRPr lang="en-IN"/>
        </a:p>
      </dgm:t>
    </dgm:pt>
    <dgm:pt modelId="{D1B22B9F-DF2B-4506-8785-D0AA4C577879}" type="pres">
      <dgm:prSet presAssocID="{4F831561-721D-4438-934B-B4948997D160}" presName="txShp" presStyleLbl="node1" presStyleIdx="0" presStyleCnt="5">
        <dgm:presLayoutVars>
          <dgm:bulletEnabled val="1"/>
        </dgm:presLayoutVars>
      </dgm:prSet>
      <dgm:spPr/>
      <dgm:t>
        <a:bodyPr/>
        <a:lstStyle/>
        <a:p>
          <a:endParaRPr lang="en-IN"/>
        </a:p>
      </dgm:t>
    </dgm:pt>
    <dgm:pt modelId="{B10F5FE9-5D54-4331-925D-0E44C29477E6}" type="pres">
      <dgm:prSet presAssocID="{4C78A5E4-AE40-4A00-9F1D-FD26BF75D085}" presName="spacing" presStyleCnt="0"/>
      <dgm:spPr/>
    </dgm:pt>
    <dgm:pt modelId="{04A6D47C-DC30-4FAF-A61A-46E17701D88F}" type="pres">
      <dgm:prSet presAssocID="{644302F9-8860-4975-99F2-AC60D4A56721}" presName="composite" presStyleCnt="0"/>
      <dgm:spPr/>
    </dgm:pt>
    <dgm:pt modelId="{C854E25C-06F8-4062-9584-C6D78FC9CE4D}" type="pres">
      <dgm:prSet presAssocID="{644302F9-8860-4975-99F2-AC60D4A56721}" presName="imgShp" presStyleLbl="fgImgPlace1" presStyleIdx="1" presStyleCnt="5"/>
      <dgm:spPr>
        <a:blipFill rotWithShape="0">
          <a:blip xmlns:r="http://schemas.openxmlformats.org/officeDocument/2006/relationships" r:embed="rId2"/>
          <a:stretch>
            <a:fillRect/>
          </a:stretch>
        </a:blipFill>
      </dgm:spPr>
    </dgm:pt>
    <dgm:pt modelId="{6E36FF44-AE8D-4F1B-BD5D-A8E79FF87A13}" type="pres">
      <dgm:prSet presAssocID="{644302F9-8860-4975-99F2-AC60D4A56721}" presName="txShp" presStyleLbl="node1" presStyleIdx="1" presStyleCnt="5">
        <dgm:presLayoutVars>
          <dgm:bulletEnabled val="1"/>
        </dgm:presLayoutVars>
      </dgm:prSet>
      <dgm:spPr/>
      <dgm:t>
        <a:bodyPr/>
        <a:lstStyle/>
        <a:p>
          <a:endParaRPr lang="en-IN"/>
        </a:p>
      </dgm:t>
    </dgm:pt>
    <dgm:pt modelId="{BA4CC96C-C32C-4837-AD63-318BD1264721}" type="pres">
      <dgm:prSet presAssocID="{1C29EC02-FCDA-43D4-ACC0-69B7037D62C2}" presName="spacing" presStyleCnt="0"/>
      <dgm:spPr/>
    </dgm:pt>
    <dgm:pt modelId="{9B4E2898-9F56-4391-8AE8-01D8E2AA331A}" type="pres">
      <dgm:prSet presAssocID="{15FF8A7E-3EF9-4FDD-937E-F863953E2315}" presName="composite" presStyleCnt="0"/>
      <dgm:spPr/>
    </dgm:pt>
    <dgm:pt modelId="{5E01869A-D8DE-4233-9B49-30943DB169B4}" type="pres">
      <dgm:prSet presAssocID="{15FF8A7E-3EF9-4FDD-937E-F863953E2315}" presName="imgShp" presStyleLbl="fgImgPlace1" presStyleIdx="2" presStyleCnt="5"/>
      <dgm:spPr>
        <a:blipFill rotWithShape="0">
          <a:blip xmlns:r="http://schemas.openxmlformats.org/officeDocument/2006/relationships" r:embed="rId3"/>
          <a:stretch>
            <a:fillRect/>
          </a:stretch>
        </a:blipFill>
      </dgm:spPr>
    </dgm:pt>
    <dgm:pt modelId="{2AF39B4B-3DDA-47CD-B2DA-08D50B7D1A7E}" type="pres">
      <dgm:prSet presAssocID="{15FF8A7E-3EF9-4FDD-937E-F863953E2315}" presName="txShp" presStyleLbl="node1" presStyleIdx="2" presStyleCnt="5">
        <dgm:presLayoutVars>
          <dgm:bulletEnabled val="1"/>
        </dgm:presLayoutVars>
      </dgm:prSet>
      <dgm:spPr/>
      <dgm:t>
        <a:bodyPr/>
        <a:lstStyle/>
        <a:p>
          <a:endParaRPr lang="en-IN"/>
        </a:p>
      </dgm:t>
    </dgm:pt>
    <dgm:pt modelId="{CAF93EA6-E1FD-4DB5-B265-9A4EEEBCDFE3}" type="pres">
      <dgm:prSet presAssocID="{38C19085-0677-4838-A604-6DB463D2E9FD}" presName="spacing" presStyleCnt="0"/>
      <dgm:spPr/>
    </dgm:pt>
    <dgm:pt modelId="{C3E58734-056E-40E5-9B4B-5985A7AFB738}" type="pres">
      <dgm:prSet presAssocID="{B17AD4CB-0BA8-40DC-8540-3B588562F843}" presName="composite" presStyleCnt="0"/>
      <dgm:spPr/>
    </dgm:pt>
    <dgm:pt modelId="{45EFBDEC-F5D2-47BF-842E-018463B4810D}" type="pres">
      <dgm:prSet presAssocID="{B17AD4CB-0BA8-40DC-8540-3B588562F843}" presName="imgShp" presStyleLbl="fgImgPlace1" presStyleIdx="3" presStyleCnt="5"/>
      <dgm:spPr>
        <a:blipFill rotWithShape="0">
          <a:blip xmlns:r="http://schemas.openxmlformats.org/officeDocument/2006/relationships" r:embed="rId4"/>
          <a:stretch>
            <a:fillRect/>
          </a:stretch>
        </a:blipFill>
      </dgm:spPr>
    </dgm:pt>
    <dgm:pt modelId="{9D618249-FD91-45C3-A808-1E075412A261}" type="pres">
      <dgm:prSet presAssocID="{B17AD4CB-0BA8-40DC-8540-3B588562F843}" presName="txShp" presStyleLbl="node1" presStyleIdx="3" presStyleCnt="5">
        <dgm:presLayoutVars>
          <dgm:bulletEnabled val="1"/>
        </dgm:presLayoutVars>
      </dgm:prSet>
      <dgm:spPr/>
      <dgm:t>
        <a:bodyPr/>
        <a:lstStyle/>
        <a:p>
          <a:endParaRPr lang="en-IN"/>
        </a:p>
      </dgm:t>
    </dgm:pt>
    <dgm:pt modelId="{B91EBDE8-B9FC-4CF4-98D0-1113D12A1084}" type="pres">
      <dgm:prSet presAssocID="{E7AB3389-9AF1-4866-93C7-F1DF1C1BB15F}" presName="spacing" presStyleCnt="0"/>
      <dgm:spPr/>
    </dgm:pt>
    <dgm:pt modelId="{055577CB-719C-4599-BAF6-2153C0B070E9}" type="pres">
      <dgm:prSet presAssocID="{D693B805-0215-47B6-8FC7-6DD44E1AF1C1}" presName="composite" presStyleCnt="0"/>
      <dgm:spPr/>
    </dgm:pt>
    <dgm:pt modelId="{198A0AD5-3EBC-46AC-8497-DF3AF6CB0BA2}" type="pres">
      <dgm:prSet presAssocID="{D693B805-0215-47B6-8FC7-6DD44E1AF1C1}" presName="imgShp" presStyleLbl="fgImgPlace1" presStyleIdx="4" presStyleCnt="5"/>
      <dgm:spPr>
        <a:blipFill rotWithShape="0">
          <a:blip xmlns:r="http://schemas.openxmlformats.org/officeDocument/2006/relationships" r:embed="rId5"/>
          <a:stretch>
            <a:fillRect/>
          </a:stretch>
        </a:blipFill>
      </dgm:spPr>
    </dgm:pt>
    <dgm:pt modelId="{6C5915FD-8D56-41E4-A4FA-C5B0D808D703}" type="pres">
      <dgm:prSet presAssocID="{D693B805-0215-47B6-8FC7-6DD44E1AF1C1}" presName="txShp" presStyleLbl="node1" presStyleIdx="4" presStyleCnt="5">
        <dgm:presLayoutVars>
          <dgm:bulletEnabled val="1"/>
        </dgm:presLayoutVars>
      </dgm:prSet>
      <dgm:spPr/>
      <dgm:t>
        <a:bodyPr/>
        <a:lstStyle/>
        <a:p>
          <a:endParaRPr lang="en-IN"/>
        </a:p>
      </dgm:t>
    </dgm:pt>
  </dgm:ptLst>
  <dgm:cxnLst>
    <dgm:cxn modelId="{78B22902-2CAF-4F02-A017-859BFBCA875F}" srcId="{7911BCB5-ED25-48D5-A83C-2B60476204A4}" destId="{D693B805-0215-47B6-8FC7-6DD44E1AF1C1}" srcOrd="4" destOrd="0" parTransId="{7AA600EA-3F1A-403A-A6C2-07D8E9639787}" sibTransId="{6E03F986-724C-4146-92FA-BD9285040F88}"/>
    <dgm:cxn modelId="{6D95138F-7449-4AFD-8012-362BAA9C3571}" type="presOf" srcId="{644302F9-8860-4975-99F2-AC60D4A56721}" destId="{6E36FF44-AE8D-4F1B-BD5D-A8E79FF87A13}" srcOrd="0" destOrd="0" presId="urn:microsoft.com/office/officeart/2005/8/layout/vList3"/>
    <dgm:cxn modelId="{D5BFDE30-AE42-49A7-9209-5244665EEEEE}" srcId="{7911BCB5-ED25-48D5-A83C-2B60476204A4}" destId="{B17AD4CB-0BA8-40DC-8540-3B588562F843}" srcOrd="3" destOrd="0" parTransId="{A352BBE2-CD43-422F-8FEF-FD7322A8C0CA}" sibTransId="{E7AB3389-9AF1-4866-93C7-F1DF1C1BB15F}"/>
    <dgm:cxn modelId="{2D246632-7ED4-4062-8A08-8D9B8EFBCF85}" type="presOf" srcId="{7911BCB5-ED25-48D5-A83C-2B60476204A4}" destId="{FE0251A6-3033-4864-866D-2D0016CA038F}" srcOrd="0" destOrd="0" presId="urn:microsoft.com/office/officeart/2005/8/layout/vList3"/>
    <dgm:cxn modelId="{E20FA208-BA5B-4E92-8D21-4D93DECA77DB}" type="presOf" srcId="{D693B805-0215-47B6-8FC7-6DD44E1AF1C1}" destId="{6C5915FD-8D56-41E4-A4FA-C5B0D808D703}" srcOrd="0" destOrd="0" presId="urn:microsoft.com/office/officeart/2005/8/layout/vList3"/>
    <dgm:cxn modelId="{1DDB4C67-6CDD-403B-8BFD-12A173C2241A}" type="presOf" srcId="{15FF8A7E-3EF9-4FDD-937E-F863953E2315}" destId="{2AF39B4B-3DDA-47CD-B2DA-08D50B7D1A7E}" srcOrd="0" destOrd="0" presId="urn:microsoft.com/office/officeart/2005/8/layout/vList3"/>
    <dgm:cxn modelId="{91ECC86B-9EFF-4534-8268-68A3F0065F39}" srcId="{7911BCB5-ED25-48D5-A83C-2B60476204A4}" destId="{4F831561-721D-4438-934B-B4948997D160}" srcOrd="0" destOrd="0" parTransId="{776E987E-82E4-42C0-A5D0-9E382D0D127A}" sibTransId="{4C78A5E4-AE40-4A00-9F1D-FD26BF75D085}"/>
    <dgm:cxn modelId="{517C1700-83AD-4788-89CC-F91E661E55E3}" srcId="{7911BCB5-ED25-48D5-A83C-2B60476204A4}" destId="{644302F9-8860-4975-99F2-AC60D4A56721}" srcOrd="1" destOrd="0" parTransId="{C4E83E85-A38F-4004-A411-AD691432AA8D}" sibTransId="{1C29EC02-FCDA-43D4-ACC0-69B7037D62C2}"/>
    <dgm:cxn modelId="{EFC6869D-2C8A-4CA6-B654-D4E2C87C6E7F}" srcId="{7911BCB5-ED25-48D5-A83C-2B60476204A4}" destId="{15FF8A7E-3EF9-4FDD-937E-F863953E2315}" srcOrd="2" destOrd="0" parTransId="{A3E965CB-93C4-4AA1-84A3-D128FFBAB6E7}" sibTransId="{38C19085-0677-4838-A604-6DB463D2E9FD}"/>
    <dgm:cxn modelId="{D53E740A-93DB-4593-8492-B902411DFE48}" type="presOf" srcId="{4F831561-721D-4438-934B-B4948997D160}" destId="{D1B22B9F-DF2B-4506-8785-D0AA4C577879}" srcOrd="0" destOrd="0" presId="urn:microsoft.com/office/officeart/2005/8/layout/vList3"/>
    <dgm:cxn modelId="{0DCD6AF6-FAE4-48B0-833C-9B65BF5DC13E}" type="presOf" srcId="{B17AD4CB-0BA8-40DC-8540-3B588562F843}" destId="{9D618249-FD91-45C3-A808-1E075412A261}" srcOrd="0" destOrd="0" presId="urn:microsoft.com/office/officeart/2005/8/layout/vList3"/>
    <dgm:cxn modelId="{60BAB48D-479E-48BC-97E3-7F1AE90181E6}" type="presParOf" srcId="{FE0251A6-3033-4864-866D-2D0016CA038F}" destId="{6F04D5F9-9B95-4AB9-8C50-D7D64EF4601B}" srcOrd="0" destOrd="0" presId="urn:microsoft.com/office/officeart/2005/8/layout/vList3"/>
    <dgm:cxn modelId="{936AA759-C7A0-4220-993F-9D48568F4EFA}" type="presParOf" srcId="{6F04D5F9-9B95-4AB9-8C50-D7D64EF4601B}" destId="{C12EC80C-4F98-4CAB-8040-017ECA7C7DC4}" srcOrd="0" destOrd="0" presId="urn:microsoft.com/office/officeart/2005/8/layout/vList3"/>
    <dgm:cxn modelId="{277B8B05-42EF-437A-9EBD-3C98FD5411B2}" type="presParOf" srcId="{6F04D5F9-9B95-4AB9-8C50-D7D64EF4601B}" destId="{D1B22B9F-DF2B-4506-8785-D0AA4C577879}" srcOrd="1" destOrd="0" presId="urn:microsoft.com/office/officeart/2005/8/layout/vList3"/>
    <dgm:cxn modelId="{53927E89-CFF7-42E0-B6C5-F4024DD244EE}" type="presParOf" srcId="{FE0251A6-3033-4864-866D-2D0016CA038F}" destId="{B10F5FE9-5D54-4331-925D-0E44C29477E6}" srcOrd="1" destOrd="0" presId="urn:microsoft.com/office/officeart/2005/8/layout/vList3"/>
    <dgm:cxn modelId="{C63C4E1B-2EDF-443D-80E8-CC55756DFE69}" type="presParOf" srcId="{FE0251A6-3033-4864-866D-2D0016CA038F}" destId="{04A6D47C-DC30-4FAF-A61A-46E17701D88F}" srcOrd="2" destOrd="0" presId="urn:microsoft.com/office/officeart/2005/8/layout/vList3"/>
    <dgm:cxn modelId="{0B37D733-3664-41F0-82B7-D406DFF10D9E}" type="presParOf" srcId="{04A6D47C-DC30-4FAF-A61A-46E17701D88F}" destId="{C854E25C-06F8-4062-9584-C6D78FC9CE4D}" srcOrd="0" destOrd="0" presId="urn:microsoft.com/office/officeart/2005/8/layout/vList3"/>
    <dgm:cxn modelId="{A3C92909-26C8-4646-B993-F97E1A2507A7}" type="presParOf" srcId="{04A6D47C-DC30-4FAF-A61A-46E17701D88F}" destId="{6E36FF44-AE8D-4F1B-BD5D-A8E79FF87A13}" srcOrd="1" destOrd="0" presId="urn:microsoft.com/office/officeart/2005/8/layout/vList3"/>
    <dgm:cxn modelId="{1418D4CD-6CAC-453E-9743-FDE96FB7FE94}" type="presParOf" srcId="{FE0251A6-3033-4864-866D-2D0016CA038F}" destId="{BA4CC96C-C32C-4837-AD63-318BD1264721}" srcOrd="3" destOrd="0" presId="urn:microsoft.com/office/officeart/2005/8/layout/vList3"/>
    <dgm:cxn modelId="{A272D8F2-E944-4567-B8DE-84AE1BAF7672}" type="presParOf" srcId="{FE0251A6-3033-4864-866D-2D0016CA038F}" destId="{9B4E2898-9F56-4391-8AE8-01D8E2AA331A}" srcOrd="4" destOrd="0" presId="urn:microsoft.com/office/officeart/2005/8/layout/vList3"/>
    <dgm:cxn modelId="{A753A4C8-777B-4200-9896-0996B90CDD71}" type="presParOf" srcId="{9B4E2898-9F56-4391-8AE8-01D8E2AA331A}" destId="{5E01869A-D8DE-4233-9B49-30943DB169B4}" srcOrd="0" destOrd="0" presId="urn:microsoft.com/office/officeart/2005/8/layout/vList3"/>
    <dgm:cxn modelId="{1CB9E8D2-99B5-4FBD-9097-5F8810CFE4CA}" type="presParOf" srcId="{9B4E2898-9F56-4391-8AE8-01D8E2AA331A}" destId="{2AF39B4B-3DDA-47CD-B2DA-08D50B7D1A7E}" srcOrd="1" destOrd="0" presId="urn:microsoft.com/office/officeart/2005/8/layout/vList3"/>
    <dgm:cxn modelId="{E73A2BAF-E695-4EE8-B95D-646E21E88130}" type="presParOf" srcId="{FE0251A6-3033-4864-866D-2D0016CA038F}" destId="{CAF93EA6-E1FD-4DB5-B265-9A4EEEBCDFE3}" srcOrd="5" destOrd="0" presId="urn:microsoft.com/office/officeart/2005/8/layout/vList3"/>
    <dgm:cxn modelId="{59AF6574-B16D-4497-8BB4-BE483935554B}" type="presParOf" srcId="{FE0251A6-3033-4864-866D-2D0016CA038F}" destId="{C3E58734-056E-40E5-9B4B-5985A7AFB738}" srcOrd="6" destOrd="0" presId="urn:microsoft.com/office/officeart/2005/8/layout/vList3"/>
    <dgm:cxn modelId="{FF9609A6-A71A-47AB-B6B2-A655126AACD5}" type="presParOf" srcId="{C3E58734-056E-40E5-9B4B-5985A7AFB738}" destId="{45EFBDEC-F5D2-47BF-842E-018463B4810D}" srcOrd="0" destOrd="0" presId="urn:microsoft.com/office/officeart/2005/8/layout/vList3"/>
    <dgm:cxn modelId="{8338EB07-7BA6-42F7-BCEF-30D84AC587DA}" type="presParOf" srcId="{C3E58734-056E-40E5-9B4B-5985A7AFB738}" destId="{9D618249-FD91-45C3-A808-1E075412A261}" srcOrd="1" destOrd="0" presId="urn:microsoft.com/office/officeart/2005/8/layout/vList3"/>
    <dgm:cxn modelId="{7205308B-7D77-49C7-AABC-F0B68AE52948}" type="presParOf" srcId="{FE0251A6-3033-4864-866D-2D0016CA038F}" destId="{B91EBDE8-B9FC-4CF4-98D0-1113D12A1084}" srcOrd="7" destOrd="0" presId="urn:microsoft.com/office/officeart/2005/8/layout/vList3"/>
    <dgm:cxn modelId="{49CD8243-CD8B-4C38-82D5-E1E1746FB8CB}" type="presParOf" srcId="{FE0251A6-3033-4864-866D-2D0016CA038F}" destId="{055577CB-719C-4599-BAF6-2153C0B070E9}" srcOrd="8" destOrd="0" presId="urn:microsoft.com/office/officeart/2005/8/layout/vList3"/>
    <dgm:cxn modelId="{BF11E878-4F84-4B33-BF9D-5055EE0A8FE9}" type="presParOf" srcId="{055577CB-719C-4599-BAF6-2153C0B070E9}" destId="{198A0AD5-3EBC-46AC-8497-DF3AF6CB0BA2}" srcOrd="0" destOrd="0" presId="urn:microsoft.com/office/officeart/2005/8/layout/vList3"/>
    <dgm:cxn modelId="{DF1A45E7-7273-403E-8584-51B78AB107E9}" type="presParOf" srcId="{055577CB-719C-4599-BAF6-2153C0B070E9}" destId="{6C5915FD-8D56-41E4-A4FA-C5B0D808D703}"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10/5/2016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pPr/>
              <a:t>10/5/2016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pPr/>
              <a:t>10/5/2016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pPr/>
              <a:t>10/5/2016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pPr/>
              <a:t>10/5/2016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pPr/>
              <a:t>10/5/2016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pPr/>
              <a:t>10/5/2016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pPr/>
              <a:t>10/5/2016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pPr/>
              <a:t>10/5/2016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pPr/>
              <a:t>10/5/2016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pPr/>
              <a:t>10/5/2016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pPr/>
              <a:t>10/5/2016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pPr/>
              <a:t>10/5/2016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pPr/>
              <a:t>10/5/2016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pPr/>
              <a:t>10/5/2016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pPr/>
              <a:t>10/5/2016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pPr/>
              <a:t>10/5/2016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pPr/>
              <a:t>10/5/2016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694982"/>
          </a:xfrm>
        </p:spPr>
        <p:txBody>
          <a:bodyPr/>
          <a:lstStyle/>
          <a:p>
            <a:r>
              <a:rPr lang="en-IN" sz="6000" dirty="0" smtClean="0"/>
              <a:t>AN INTERESTING CASE OF DERMATOMYOSITIS</a:t>
            </a:r>
            <a:endParaRPr lang="en-IN" sz="6000" dirty="0"/>
          </a:p>
        </p:txBody>
      </p:sp>
      <p:sp>
        <p:nvSpPr>
          <p:cNvPr id="3" name="Subtitle 2"/>
          <p:cNvSpPr>
            <a:spLocks noGrp="1"/>
          </p:cNvSpPr>
          <p:nvPr>
            <p:ph type="subTitle" idx="1"/>
          </p:nvPr>
        </p:nvSpPr>
        <p:spPr>
          <a:xfrm>
            <a:off x="1154955" y="3309870"/>
            <a:ext cx="8825658" cy="2328930"/>
          </a:xfrm>
        </p:spPr>
        <p:txBody>
          <a:bodyPr>
            <a:normAutofit fontScale="77500" lnSpcReduction="20000"/>
          </a:bodyPr>
          <a:lstStyle/>
          <a:p>
            <a:r>
              <a:rPr lang="en-IN" sz="2800" dirty="0" smtClean="0"/>
              <a:t>CHIEF         -PROF.DR.M.NATARAJAN MD</a:t>
            </a:r>
          </a:p>
          <a:p>
            <a:r>
              <a:rPr lang="en-IN" sz="2800" dirty="0" smtClean="0"/>
              <a:t>ASST PROF -DR. P S ARUL RAJAMURUGAN MD.,DM</a:t>
            </a:r>
          </a:p>
          <a:p>
            <a:r>
              <a:rPr lang="en-IN" sz="2800" dirty="0"/>
              <a:t> </a:t>
            </a:r>
            <a:r>
              <a:rPr lang="en-IN" sz="2800" dirty="0" smtClean="0"/>
              <a:t>                   DR . B . PALANIKUMAR MD</a:t>
            </a:r>
          </a:p>
          <a:p>
            <a:r>
              <a:rPr lang="en-IN" sz="2800" dirty="0" smtClean="0"/>
              <a:t>                    </a:t>
            </a:r>
            <a:r>
              <a:rPr lang="en-IN" sz="2800" dirty="0" err="1" smtClean="0"/>
              <a:t>Dr.Premkumar</a:t>
            </a:r>
            <a:r>
              <a:rPr lang="en-IN" sz="2800" dirty="0" smtClean="0"/>
              <a:t> </a:t>
            </a:r>
            <a:r>
              <a:rPr lang="en-IN" sz="2800" dirty="0" err="1" smtClean="0"/>
              <a:t>md.,dm</a:t>
            </a:r>
            <a:endParaRPr lang="en-IN" sz="2800" dirty="0" smtClean="0"/>
          </a:p>
          <a:p>
            <a:endParaRPr lang="en-IN" sz="2800" dirty="0" smtClean="0"/>
          </a:p>
          <a:p>
            <a:r>
              <a:rPr lang="en-IN" sz="1900" dirty="0" err="1" smtClean="0"/>
              <a:t>PRESENTer</a:t>
            </a:r>
            <a:r>
              <a:rPr lang="en-IN" sz="1900" dirty="0" smtClean="0"/>
              <a:t> : </a:t>
            </a:r>
            <a:r>
              <a:rPr lang="en-IN" sz="1900" dirty="0" err="1" smtClean="0"/>
              <a:t>Dr.P</a:t>
            </a:r>
            <a:r>
              <a:rPr lang="en-IN" sz="1900" dirty="0" smtClean="0"/>
              <a:t>. THIRUNAVUKKARASU </a:t>
            </a:r>
            <a:endParaRPr lang="en-IN" sz="1900" dirty="0"/>
          </a:p>
        </p:txBody>
      </p:sp>
    </p:spTree>
    <p:extLst>
      <p:ext uri="{BB962C8B-B14F-4D97-AF65-F5344CB8AC3E}">
        <p14:creationId xmlns:p14="http://schemas.microsoft.com/office/powerpoint/2010/main" xmlns="" val="220646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VITALS</a:t>
            </a:r>
            <a:endParaRPr lang="en-IN" dirty="0"/>
          </a:p>
        </p:txBody>
      </p:sp>
      <p:sp>
        <p:nvSpPr>
          <p:cNvPr id="3" name="Content Placeholder 2"/>
          <p:cNvSpPr>
            <a:spLocks noGrp="1"/>
          </p:cNvSpPr>
          <p:nvPr>
            <p:ph idx="1"/>
          </p:nvPr>
        </p:nvSpPr>
        <p:spPr>
          <a:xfrm>
            <a:off x="1013651" y="2485623"/>
            <a:ext cx="8761412" cy="3972059"/>
          </a:xfrm>
        </p:spPr>
        <p:txBody>
          <a:bodyPr>
            <a:normAutofit/>
          </a:bodyPr>
          <a:lstStyle/>
          <a:p>
            <a:r>
              <a:rPr lang="en-IN" sz="2000" dirty="0" smtClean="0"/>
              <a:t>PULSE – 98 per minute, regular, normal in volume and rhythm, all peripheral pulses felt, no </a:t>
            </a:r>
            <a:r>
              <a:rPr lang="en-IN" sz="2000" dirty="0" err="1" smtClean="0"/>
              <a:t>radioradial</a:t>
            </a:r>
            <a:r>
              <a:rPr lang="en-IN" sz="2000" dirty="0" smtClean="0"/>
              <a:t> / </a:t>
            </a:r>
            <a:r>
              <a:rPr lang="en-IN" sz="2000" dirty="0" err="1" smtClean="0"/>
              <a:t>radiofemoral</a:t>
            </a:r>
            <a:r>
              <a:rPr lang="en-IN" sz="2000" dirty="0" smtClean="0"/>
              <a:t> delay</a:t>
            </a:r>
          </a:p>
          <a:p>
            <a:r>
              <a:rPr lang="en-IN" sz="2000" dirty="0" smtClean="0"/>
              <a:t>RESPIRATORY RATE – 18 per minute</a:t>
            </a:r>
          </a:p>
          <a:p>
            <a:r>
              <a:rPr lang="en-IN" sz="2000" dirty="0" smtClean="0"/>
              <a:t>BLOOD PRESSURE – 110/70 mm Hg in right upper limb in supine position</a:t>
            </a:r>
          </a:p>
          <a:p>
            <a:r>
              <a:rPr lang="en-IN" sz="2000" dirty="0" smtClean="0"/>
              <a:t>Spo2 – 98% in room air</a:t>
            </a:r>
            <a:endParaRPr lang="en-IN" sz="20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75063" y="4739426"/>
            <a:ext cx="2627291" cy="3065172"/>
          </a:xfrm>
          <a:prstGeom prst="rect">
            <a:avLst/>
          </a:prstGeom>
        </p:spPr>
      </p:pic>
    </p:spTree>
    <p:extLst>
      <p:ext uri="{BB962C8B-B14F-4D97-AF65-F5344CB8AC3E}">
        <p14:creationId xmlns:p14="http://schemas.microsoft.com/office/powerpoint/2010/main" xmlns="" val="1117959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615" y="394915"/>
            <a:ext cx="8911687" cy="1280890"/>
          </a:xfrm>
        </p:spPr>
        <p:txBody>
          <a:bodyPr/>
          <a:lstStyle/>
          <a:p>
            <a:r>
              <a:rPr lang="en-IN" dirty="0" smtClean="0"/>
              <a:t>SYSTEM EXAMINATION</a:t>
            </a:r>
            <a:endParaRPr lang="en-IN" dirty="0"/>
          </a:p>
        </p:txBody>
      </p:sp>
      <p:sp>
        <p:nvSpPr>
          <p:cNvPr id="3" name="Content Placeholder 2"/>
          <p:cNvSpPr>
            <a:spLocks noGrp="1"/>
          </p:cNvSpPr>
          <p:nvPr>
            <p:ph idx="1"/>
          </p:nvPr>
        </p:nvSpPr>
        <p:spPr>
          <a:xfrm>
            <a:off x="1051924" y="2976093"/>
            <a:ext cx="8761412" cy="3881907"/>
          </a:xfrm>
        </p:spPr>
        <p:txBody>
          <a:bodyPr>
            <a:normAutofit/>
          </a:bodyPr>
          <a:lstStyle/>
          <a:p>
            <a:r>
              <a:rPr lang="en-IN" sz="2800" dirty="0" smtClean="0"/>
              <a:t>CARDIOVASCULAR SYSTEM</a:t>
            </a:r>
          </a:p>
          <a:p>
            <a:endParaRPr lang="en-IN" sz="2800" dirty="0" smtClean="0"/>
          </a:p>
          <a:p>
            <a:pPr>
              <a:buNone/>
            </a:pPr>
            <a:endParaRPr lang="en-IN" sz="2800" dirty="0" smtClean="0"/>
          </a:p>
          <a:p>
            <a:pPr marL="0" indent="0">
              <a:buNone/>
            </a:pPr>
            <a:r>
              <a:rPr lang="en-IN" sz="2000" dirty="0" smtClean="0"/>
              <a:t>First and second heart sounds heard normally</a:t>
            </a:r>
          </a:p>
          <a:p>
            <a:pPr marL="0" indent="0">
              <a:buNone/>
            </a:pPr>
            <a:r>
              <a:rPr lang="en-IN" sz="2000" dirty="0" smtClean="0"/>
              <a:t>No murmur &amp; no added sounds</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64439" y="-67174"/>
            <a:ext cx="5327561" cy="3274014"/>
          </a:xfrm>
          <a:prstGeom prst="rect">
            <a:avLst/>
          </a:prstGeom>
        </p:spPr>
      </p:pic>
    </p:spTree>
    <p:extLst>
      <p:ext uri="{BB962C8B-B14F-4D97-AF65-F5344CB8AC3E}">
        <p14:creationId xmlns:p14="http://schemas.microsoft.com/office/powerpoint/2010/main" xmlns="" val="1816840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Respiratory system</a:t>
            </a:r>
            <a:endParaRPr lang="en-IN" dirty="0"/>
          </a:p>
        </p:txBody>
      </p:sp>
      <p:sp>
        <p:nvSpPr>
          <p:cNvPr id="3" name="Content Placeholder 2"/>
          <p:cNvSpPr>
            <a:spLocks noGrp="1"/>
          </p:cNvSpPr>
          <p:nvPr>
            <p:ph idx="1"/>
          </p:nvPr>
        </p:nvSpPr>
        <p:spPr>
          <a:xfrm>
            <a:off x="824806" y="2954365"/>
            <a:ext cx="8915400" cy="3777622"/>
          </a:xfrm>
        </p:spPr>
        <p:txBody>
          <a:bodyPr>
            <a:normAutofit/>
          </a:bodyPr>
          <a:lstStyle/>
          <a:p>
            <a:r>
              <a:rPr lang="en-IN" sz="2400" dirty="0" smtClean="0"/>
              <a:t>Bilateral air entry equal</a:t>
            </a:r>
          </a:p>
          <a:p>
            <a:r>
              <a:rPr lang="en-IN" sz="2400" dirty="0" smtClean="0"/>
              <a:t>normal vesicular breath sounds present</a:t>
            </a:r>
          </a:p>
          <a:p>
            <a:r>
              <a:rPr lang="en-IN" sz="2400" dirty="0" smtClean="0"/>
              <a:t>No added sounds</a:t>
            </a:r>
          </a:p>
          <a:p>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45908" y="2954365"/>
            <a:ext cx="3140030" cy="3903635"/>
          </a:xfrm>
          <a:prstGeom prst="rect">
            <a:avLst/>
          </a:prstGeom>
        </p:spPr>
      </p:pic>
    </p:spTree>
    <p:extLst>
      <p:ext uri="{BB962C8B-B14F-4D97-AF65-F5344CB8AC3E}">
        <p14:creationId xmlns:p14="http://schemas.microsoft.com/office/powerpoint/2010/main" xmlns="" val="1583498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5" y="2266682"/>
            <a:ext cx="8761412" cy="3753118"/>
          </a:xfrm>
        </p:spPr>
        <p:txBody>
          <a:bodyPr>
            <a:normAutofit/>
          </a:bodyPr>
          <a:lstStyle/>
          <a:p>
            <a:r>
              <a:rPr lang="en-IN" sz="2800" dirty="0" smtClean="0"/>
              <a:t>ABDOMEN</a:t>
            </a:r>
          </a:p>
          <a:p>
            <a:pPr marL="0" indent="0">
              <a:buNone/>
            </a:pPr>
            <a:r>
              <a:rPr lang="en-IN" sz="2800" dirty="0"/>
              <a:t> </a:t>
            </a:r>
            <a:r>
              <a:rPr lang="en-IN" sz="2800" dirty="0" smtClean="0"/>
              <a:t>        </a:t>
            </a:r>
            <a:r>
              <a:rPr lang="en-IN" sz="2400" dirty="0" smtClean="0"/>
              <a:t>soft</a:t>
            </a:r>
          </a:p>
          <a:p>
            <a:pPr marL="0" indent="0">
              <a:buNone/>
            </a:pPr>
            <a:r>
              <a:rPr lang="en-IN" sz="2400" dirty="0"/>
              <a:t> </a:t>
            </a:r>
            <a:r>
              <a:rPr lang="en-IN" sz="2400" dirty="0" smtClean="0"/>
              <a:t>        umbilicus in midline</a:t>
            </a:r>
          </a:p>
          <a:p>
            <a:pPr marL="0" indent="0">
              <a:buNone/>
            </a:pPr>
            <a:r>
              <a:rPr lang="en-IN" sz="2400" dirty="0"/>
              <a:t> </a:t>
            </a:r>
            <a:r>
              <a:rPr lang="en-IN" sz="2400" dirty="0" smtClean="0"/>
              <a:t>        no distension</a:t>
            </a:r>
          </a:p>
          <a:p>
            <a:pPr marL="0" indent="0">
              <a:buNone/>
            </a:pPr>
            <a:r>
              <a:rPr lang="en-IN" sz="2400" dirty="0"/>
              <a:t> </a:t>
            </a:r>
            <a:r>
              <a:rPr lang="en-IN" sz="2400" dirty="0" smtClean="0"/>
              <a:t>        no </a:t>
            </a:r>
            <a:r>
              <a:rPr lang="en-IN" sz="2400" dirty="0" err="1" smtClean="0"/>
              <a:t>organomegaly</a:t>
            </a:r>
            <a:endParaRPr lang="en-IN" sz="2400" dirty="0" smtClean="0"/>
          </a:p>
          <a:p>
            <a:pPr marL="0" indent="0">
              <a:buNone/>
            </a:pPr>
            <a:r>
              <a:rPr lang="en-IN" sz="2400" dirty="0"/>
              <a:t> </a:t>
            </a:r>
            <a:r>
              <a:rPr lang="en-IN" sz="2400" dirty="0" smtClean="0"/>
              <a:t>        </a:t>
            </a:r>
            <a:endParaRPr lang="en-IN" sz="2400"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34425" y="3724275"/>
            <a:ext cx="3457575" cy="3133725"/>
          </a:xfrm>
          <a:prstGeom prst="rect">
            <a:avLst/>
          </a:prstGeom>
        </p:spPr>
      </p:pic>
    </p:spTree>
    <p:extLst>
      <p:ext uri="{BB962C8B-B14F-4D97-AF65-F5344CB8AC3E}">
        <p14:creationId xmlns:p14="http://schemas.microsoft.com/office/powerpoint/2010/main" xmlns="" val="274015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CENTRAL NERVOUS SYSTEM</a:t>
            </a:r>
            <a:endParaRPr lang="en-IN" dirty="0"/>
          </a:p>
        </p:txBody>
      </p:sp>
      <p:sp>
        <p:nvSpPr>
          <p:cNvPr id="3" name="Content Placeholder 2"/>
          <p:cNvSpPr>
            <a:spLocks noGrp="1"/>
          </p:cNvSpPr>
          <p:nvPr>
            <p:ph idx="1"/>
          </p:nvPr>
        </p:nvSpPr>
        <p:spPr/>
        <p:txBody>
          <a:bodyPr>
            <a:noAutofit/>
          </a:bodyPr>
          <a:lstStyle/>
          <a:p>
            <a:r>
              <a:rPr lang="en-IN" sz="2000" dirty="0" smtClean="0"/>
              <a:t>Higher mental functions – normal</a:t>
            </a:r>
          </a:p>
          <a:p>
            <a:endParaRPr lang="en-IN" sz="2000" dirty="0" smtClean="0"/>
          </a:p>
          <a:p>
            <a:r>
              <a:rPr lang="en-IN" sz="2000" dirty="0" smtClean="0"/>
              <a:t>Cranial nerves – Normal</a:t>
            </a:r>
          </a:p>
          <a:p>
            <a:endParaRPr lang="en-IN" sz="2000" dirty="0" smtClean="0"/>
          </a:p>
          <a:p>
            <a:r>
              <a:rPr lang="en-IN" sz="2000" dirty="0" err="1" smtClean="0"/>
              <a:t>Fundus</a:t>
            </a:r>
            <a:r>
              <a:rPr lang="en-IN" sz="2000" dirty="0" smtClean="0"/>
              <a:t> – normal</a:t>
            </a:r>
          </a:p>
          <a:p>
            <a:endParaRPr lang="en-IN" sz="2000" dirty="0" smtClean="0"/>
          </a:p>
          <a:p>
            <a:r>
              <a:rPr lang="en-IN" sz="2000" dirty="0" smtClean="0"/>
              <a:t>Reflexes – normal</a:t>
            </a:r>
          </a:p>
          <a:p>
            <a:endParaRPr lang="en-IN" sz="2000" dirty="0" smtClean="0"/>
          </a:p>
          <a:p>
            <a:r>
              <a:rPr lang="en-IN" sz="2000" dirty="0" smtClean="0"/>
              <a:t>Plantar – flexor on both sides</a:t>
            </a:r>
            <a:endParaRPr lang="en-IN" sz="20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80022" y="300554"/>
            <a:ext cx="2211977" cy="23658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MUSCULOSKELETAL SYSTEM</a:t>
            </a:r>
            <a:endParaRPr lang="en-IN" dirty="0"/>
          </a:p>
        </p:txBody>
      </p:sp>
      <p:sp>
        <p:nvSpPr>
          <p:cNvPr id="3" name="Content Placeholder 2"/>
          <p:cNvSpPr>
            <a:spLocks noGrp="1"/>
          </p:cNvSpPr>
          <p:nvPr>
            <p:ph idx="1"/>
          </p:nvPr>
        </p:nvSpPr>
        <p:spPr/>
        <p:txBody>
          <a:bodyPr>
            <a:noAutofit/>
          </a:bodyPr>
          <a:lstStyle/>
          <a:p>
            <a:r>
              <a:rPr lang="en-IN" sz="2000" dirty="0" smtClean="0"/>
              <a:t>Bulk  - normal </a:t>
            </a:r>
          </a:p>
          <a:p>
            <a:r>
              <a:rPr lang="en-IN" sz="2000" dirty="0" smtClean="0"/>
              <a:t>Tone – normal</a:t>
            </a:r>
          </a:p>
          <a:p>
            <a:r>
              <a:rPr lang="en-IN" sz="2000" dirty="0" smtClean="0"/>
              <a:t>Power -  2/5  - Proximal muscles in both UL &amp; LL</a:t>
            </a:r>
          </a:p>
          <a:p>
            <a:pPr>
              <a:buNone/>
            </a:pPr>
            <a:r>
              <a:rPr lang="en-IN" sz="2000" dirty="0" smtClean="0"/>
              <a:t>                     5/5 – Distal muscles in both UL &amp; LL</a:t>
            </a:r>
          </a:p>
          <a:p>
            <a:pPr>
              <a:buNone/>
            </a:pPr>
            <a:endParaRPr lang="en-IN" sz="2000" dirty="0" smtClean="0"/>
          </a:p>
          <a:p>
            <a:pPr>
              <a:buFont typeface="Wingdings" pitchFamily="2" charset="2"/>
              <a:buChar char="Ø"/>
            </a:pPr>
            <a:r>
              <a:rPr lang="en-IN" sz="2000" dirty="0" smtClean="0"/>
              <a:t>Neck muscle weakness +</a:t>
            </a:r>
          </a:p>
          <a:p>
            <a:pPr>
              <a:buFont typeface="Wingdings" pitchFamily="2" charset="2"/>
              <a:buChar char="Ø"/>
            </a:pPr>
            <a:r>
              <a:rPr lang="en-IN" sz="2000" dirty="0" smtClean="0"/>
              <a:t>No muscle tenderness</a:t>
            </a:r>
          </a:p>
          <a:p>
            <a:pPr>
              <a:buFont typeface="Wingdings" pitchFamily="2" charset="2"/>
              <a:buChar char="Ø"/>
            </a:pPr>
            <a:r>
              <a:rPr lang="en-IN" sz="2000" dirty="0" smtClean="0"/>
              <a:t>Range of movements in all joints - normal</a:t>
            </a:r>
          </a:p>
          <a:p>
            <a:pPr>
              <a:buFont typeface="Wingdings" pitchFamily="2" charset="2"/>
              <a:buChar char="Ø"/>
            </a:pPr>
            <a:endParaRPr lang="en-IN" sz="2000" dirty="0" smtClean="0"/>
          </a:p>
          <a:p>
            <a:pPr>
              <a:buNone/>
            </a:pPr>
            <a:endParaRPr lang="en-IN" sz="2000" dirty="0" smtClean="0"/>
          </a:p>
        </p:txBody>
      </p:sp>
      <p:pic>
        <p:nvPicPr>
          <p:cNvPr id="5122" name="Picture 2" descr="C:\Users\dheena\Desktop\Foto-Articulares.jpg"/>
          <p:cNvPicPr>
            <a:picLocks noChangeAspect="1" noChangeArrowheads="1"/>
          </p:cNvPicPr>
          <p:nvPr/>
        </p:nvPicPr>
        <p:blipFill>
          <a:blip r:embed="rId2"/>
          <a:srcRect/>
          <a:stretch>
            <a:fillRect/>
          </a:stretch>
        </p:blipFill>
        <p:spPr bwMode="auto">
          <a:xfrm>
            <a:off x="7772400" y="235132"/>
            <a:ext cx="2602911" cy="2024743"/>
          </a:xfrm>
          <a:prstGeom prst="rect">
            <a:avLst/>
          </a:prstGeom>
          <a:noFill/>
        </p:spPr>
      </p:pic>
    </p:spTree>
    <p:extLst>
      <p:ext uri="{BB962C8B-B14F-4D97-AF65-F5344CB8AC3E}">
        <p14:creationId xmlns:p14="http://schemas.microsoft.com/office/powerpoint/2010/main" xmlns="" val="1782846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Central Nervous System</a:t>
            </a:r>
            <a:endParaRPr lang="en-IN" dirty="0"/>
          </a:p>
        </p:txBody>
      </p:sp>
      <p:sp>
        <p:nvSpPr>
          <p:cNvPr id="3" name="Content Placeholder 2"/>
          <p:cNvSpPr>
            <a:spLocks noGrp="1"/>
          </p:cNvSpPr>
          <p:nvPr>
            <p:ph idx="1"/>
          </p:nvPr>
        </p:nvSpPr>
        <p:spPr>
          <a:xfrm>
            <a:off x="961772" y="1895162"/>
            <a:ext cx="8761412" cy="3416300"/>
          </a:xfrm>
        </p:spPr>
        <p:txBody>
          <a:bodyPr>
            <a:normAutofit/>
          </a:bodyPr>
          <a:lstStyle/>
          <a:p>
            <a:pPr marL="0" indent="0">
              <a:buNone/>
            </a:pPr>
            <a:endParaRPr lang="en-IN" sz="3200" dirty="0" smtClean="0"/>
          </a:p>
          <a:p>
            <a:endParaRPr lang="en-IN" sz="3200" dirty="0" smtClean="0"/>
          </a:p>
          <a:p>
            <a:r>
              <a:rPr lang="en-IN" sz="2000" dirty="0" smtClean="0"/>
              <a:t>Sensory system </a:t>
            </a:r>
            <a:r>
              <a:rPr lang="en-IN" sz="2000" dirty="0"/>
              <a:t> </a:t>
            </a:r>
            <a:r>
              <a:rPr lang="en-IN" sz="2000" dirty="0" smtClean="0"/>
              <a:t>- normal</a:t>
            </a:r>
          </a:p>
          <a:p>
            <a:r>
              <a:rPr lang="en-IN" sz="2000" dirty="0" smtClean="0"/>
              <a:t>Cerebellum - normal</a:t>
            </a:r>
          </a:p>
          <a:p>
            <a:r>
              <a:rPr lang="en-IN" sz="2000" dirty="0" smtClean="0"/>
              <a:t>Spine and cranium normal</a:t>
            </a:r>
            <a:endParaRPr lang="en-IN" sz="20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55725" y="0"/>
            <a:ext cx="2211977" cy="2365896"/>
          </a:xfrm>
          <a:prstGeom prst="rect">
            <a:avLst/>
          </a:prstGeom>
        </p:spPr>
      </p:pic>
    </p:spTree>
    <p:extLst>
      <p:ext uri="{BB962C8B-B14F-4D97-AF65-F5344CB8AC3E}">
        <p14:creationId xmlns:p14="http://schemas.microsoft.com/office/powerpoint/2010/main" xmlns="" val="24524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INVESTIGATIONS</a:t>
            </a:r>
            <a:endParaRPr lang="en-IN" dirty="0"/>
          </a:p>
        </p:txBody>
      </p:sp>
      <p:sp>
        <p:nvSpPr>
          <p:cNvPr id="3" name="Content Placeholder 2"/>
          <p:cNvSpPr>
            <a:spLocks noGrp="1"/>
          </p:cNvSpPr>
          <p:nvPr>
            <p:ph idx="1"/>
          </p:nvPr>
        </p:nvSpPr>
        <p:spPr>
          <a:xfrm>
            <a:off x="514875" y="2594910"/>
            <a:ext cx="8761412" cy="3869028"/>
          </a:xfrm>
        </p:spPr>
        <p:txBody>
          <a:bodyPr>
            <a:normAutofit fontScale="85000" lnSpcReduction="20000"/>
          </a:bodyPr>
          <a:lstStyle/>
          <a:p>
            <a:pPr marL="0" indent="0">
              <a:buNone/>
            </a:pPr>
            <a:r>
              <a:rPr lang="en-IN" sz="2800" dirty="0" smtClean="0">
                <a:solidFill>
                  <a:srgbClr val="FF0000"/>
                </a:solidFill>
              </a:rPr>
              <a:t>COMPLETE HEMOGRAM</a:t>
            </a:r>
          </a:p>
          <a:p>
            <a:pPr marL="0" indent="0">
              <a:buNone/>
            </a:pPr>
            <a:endParaRPr lang="en-IN" sz="2800" dirty="0" smtClean="0">
              <a:solidFill>
                <a:srgbClr val="FF0000"/>
              </a:solidFill>
            </a:endParaRPr>
          </a:p>
          <a:p>
            <a:pPr marL="0" indent="0">
              <a:buNone/>
            </a:pPr>
            <a:r>
              <a:rPr lang="en-IN" sz="2400" dirty="0" err="1" smtClean="0"/>
              <a:t>Hb</a:t>
            </a:r>
            <a:r>
              <a:rPr lang="en-IN" sz="2400" dirty="0" smtClean="0"/>
              <a:t> – 12.6 </a:t>
            </a:r>
            <a:r>
              <a:rPr lang="en-IN" sz="2400" dirty="0" err="1" smtClean="0"/>
              <a:t>gm</a:t>
            </a:r>
            <a:r>
              <a:rPr lang="en-IN" sz="2400" dirty="0" smtClean="0"/>
              <a:t>/dl</a:t>
            </a:r>
          </a:p>
          <a:p>
            <a:pPr marL="0" indent="0">
              <a:buNone/>
            </a:pPr>
            <a:r>
              <a:rPr lang="en-IN" sz="2400" dirty="0" smtClean="0"/>
              <a:t>TC – 10000 cells/cu.mm</a:t>
            </a:r>
          </a:p>
          <a:p>
            <a:pPr marL="0" indent="0">
              <a:buNone/>
            </a:pPr>
            <a:r>
              <a:rPr lang="en-IN" sz="2400" dirty="0" smtClean="0"/>
              <a:t>DC- neutrophils- 85% </a:t>
            </a:r>
          </a:p>
          <a:p>
            <a:pPr marL="0" indent="0">
              <a:buNone/>
            </a:pPr>
            <a:r>
              <a:rPr lang="en-IN" sz="2400" dirty="0"/>
              <a:t> </a:t>
            </a:r>
            <a:r>
              <a:rPr lang="en-IN" sz="2400" dirty="0" smtClean="0"/>
              <a:t>       lymphocytes </a:t>
            </a:r>
            <a:r>
              <a:rPr lang="en-IN" sz="2400" dirty="0"/>
              <a:t>5</a:t>
            </a:r>
            <a:r>
              <a:rPr lang="en-IN" sz="2400" dirty="0" smtClean="0"/>
              <a:t>%</a:t>
            </a:r>
          </a:p>
          <a:p>
            <a:pPr marL="0" indent="0">
              <a:buNone/>
            </a:pPr>
            <a:r>
              <a:rPr lang="en-IN" sz="2400" dirty="0"/>
              <a:t> </a:t>
            </a:r>
            <a:r>
              <a:rPr lang="en-IN" sz="2400" dirty="0" smtClean="0"/>
              <a:t>       monocytes 10%</a:t>
            </a:r>
          </a:p>
          <a:p>
            <a:pPr marL="0" indent="0">
              <a:buNone/>
            </a:pPr>
            <a:r>
              <a:rPr lang="en-IN" sz="2400" dirty="0" smtClean="0"/>
              <a:t>Platelets – 1.91 lakhs/cu.mm</a:t>
            </a:r>
          </a:p>
          <a:p>
            <a:pPr marL="0" indent="0">
              <a:buNone/>
            </a:pPr>
            <a:r>
              <a:rPr lang="en-IN" sz="2400" dirty="0" smtClean="0"/>
              <a:t>PCV – 38%</a:t>
            </a:r>
          </a:p>
          <a:p>
            <a:pPr marL="0" indent="0">
              <a:buNone/>
            </a:pPr>
            <a:r>
              <a:rPr lang="en-IN" sz="2400" dirty="0" smtClean="0"/>
              <a:t>ESR – 12 mm/</a:t>
            </a:r>
            <a:r>
              <a:rPr lang="en-IN" sz="2400" dirty="0" err="1" smtClean="0"/>
              <a:t>hr</a:t>
            </a:r>
            <a:endParaRPr lang="en-IN"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0172" y="1327150"/>
            <a:ext cx="5276850" cy="5276850"/>
          </a:xfrm>
          <a:prstGeom prst="rect">
            <a:avLst/>
          </a:prstGeom>
        </p:spPr>
      </p:pic>
    </p:spTree>
    <p:extLst>
      <p:ext uri="{BB962C8B-B14F-4D97-AF65-F5344CB8AC3E}">
        <p14:creationId xmlns:p14="http://schemas.microsoft.com/office/powerpoint/2010/main" xmlns="" val="1589408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64217" y="628918"/>
            <a:ext cx="7543800" cy="914400"/>
          </a:xfrm>
        </p:spPr>
        <p:txBody>
          <a:bodyPr/>
          <a:lstStyle/>
          <a:p>
            <a:r>
              <a:rPr lang="en-US" dirty="0" smtClean="0"/>
              <a:t>Biochemistry </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756946170"/>
              </p:ext>
            </p:extLst>
          </p:nvPr>
        </p:nvGraphicFramePr>
        <p:xfrm>
          <a:off x="1722550" y="2241461"/>
          <a:ext cx="8305800" cy="4313563"/>
        </p:xfrm>
        <a:graphic>
          <a:graphicData uri="http://schemas.openxmlformats.org/drawingml/2006/table">
            <a:tbl>
              <a:tblPr firstRow="1" bandRow="1">
                <a:tableStyleId>{68D230F3-CF80-4859-8CE7-A43EE81993B5}</a:tableStyleId>
              </a:tblPr>
              <a:tblGrid>
                <a:gridCol w="4151290"/>
                <a:gridCol w="4154510"/>
              </a:tblGrid>
              <a:tr h="785612">
                <a:tc>
                  <a:txBody>
                    <a:bodyPr/>
                    <a:lstStyle/>
                    <a:p>
                      <a:r>
                        <a:rPr lang="en-US" sz="2400" b="0" dirty="0" smtClean="0"/>
                        <a:t>RBS</a:t>
                      </a:r>
                      <a:endParaRPr lang="en-US" sz="24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68 mg/dl</a:t>
                      </a:r>
                    </a:p>
                  </a:txBody>
                  <a:tcPr/>
                </a:tc>
              </a:tr>
              <a:tr h="695459">
                <a:tc>
                  <a:txBody>
                    <a:bodyPr/>
                    <a:lstStyle/>
                    <a:p>
                      <a:r>
                        <a:rPr lang="en-US" sz="2400" b="0" dirty="0" err="1" smtClean="0"/>
                        <a:t>S.Urea</a:t>
                      </a:r>
                      <a:endParaRPr lang="en-US" sz="24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t>16 </a:t>
                      </a:r>
                      <a:r>
                        <a:rPr lang="en-US" sz="2400" dirty="0" smtClean="0"/>
                        <a:t>mg/dl</a:t>
                      </a:r>
                    </a:p>
                  </a:txBody>
                  <a:tcPr/>
                </a:tc>
              </a:tr>
              <a:tr h="536736">
                <a:tc>
                  <a:txBody>
                    <a:bodyPr/>
                    <a:lstStyle/>
                    <a:p>
                      <a:r>
                        <a:rPr lang="en-US" sz="2400" dirty="0" smtClean="0"/>
                        <a:t>S.</a:t>
                      </a:r>
                      <a:r>
                        <a:rPr lang="en-US" sz="2400" baseline="0" dirty="0" smtClean="0"/>
                        <a:t> Creatinine</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1 mg/dl</a:t>
                      </a:r>
                    </a:p>
                  </a:txBody>
                  <a:tcPr/>
                </a:tc>
              </a:tr>
              <a:tr h="573939">
                <a:tc>
                  <a:txBody>
                    <a:bodyPr/>
                    <a:lstStyle/>
                    <a:p>
                      <a:r>
                        <a:rPr lang="en-US" sz="2400" baseline="0" dirty="0" smtClean="0"/>
                        <a:t>Serum electrolytes</a:t>
                      </a:r>
                      <a:endParaRPr lang="en-US" sz="2400" dirty="0"/>
                    </a:p>
                  </a:txBody>
                  <a:tcPr/>
                </a:tc>
                <a:tc>
                  <a:txBody>
                    <a:bodyPr/>
                    <a:lstStyle/>
                    <a:p>
                      <a:pPr algn="ctr"/>
                      <a:r>
                        <a:rPr lang="en-US" sz="2400" dirty="0" err="1" smtClean="0"/>
                        <a:t>Meq</a:t>
                      </a:r>
                      <a:r>
                        <a:rPr lang="en-US" sz="2400" dirty="0" smtClean="0"/>
                        <a:t>/l</a:t>
                      </a:r>
                      <a:endParaRPr lang="en-US" sz="2400" dirty="0"/>
                    </a:p>
                  </a:txBody>
                  <a:tcPr/>
                </a:tc>
              </a:tr>
              <a:tr h="573939">
                <a:tc>
                  <a:txBody>
                    <a:bodyPr/>
                    <a:lstStyle/>
                    <a:p>
                      <a:r>
                        <a:rPr lang="en-US" sz="2400" dirty="0" smtClean="0"/>
                        <a:t>sodium</a:t>
                      </a:r>
                      <a:endParaRPr lang="en-US" sz="2400" dirty="0"/>
                    </a:p>
                  </a:txBody>
                  <a:tcPr/>
                </a:tc>
                <a:tc>
                  <a:txBody>
                    <a:bodyPr/>
                    <a:lstStyle/>
                    <a:p>
                      <a:pPr algn="ctr"/>
                      <a:r>
                        <a:rPr lang="en-US" sz="2400" dirty="0" smtClean="0"/>
                        <a:t>137</a:t>
                      </a:r>
                      <a:endParaRPr lang="en-US" sz="2400" dirty="0"/>
                    </a:p>
                  </a:txBody>
                  <a:tcPr/>
                </a:tc>
              </a:tr>
              <a:tr h="573939">
                <a:tc>
                  <a:txBody>
                    <a:bodyPr/>
                    <a:lstStyle/>
                    <a:p>
                      <a:r>
                        <a:rPr lang="en-US" sz="2400" dirty="0" smtClean="0"/>
                        <a:t>potassium</a:t>
                      </a:r>
                      <a:endParaRPr lang="en-US" sz="2400" dirty="0"/>
                    </a:p>
                  </a:txBody>
                  <a:tcPr/>
                </a:tc>
                <a:tc>
                  <a:txBody>
                    <a:bodyPr/>
                    <a:lstStyle/>
                    <a:p>
                      <a:pPr algn="ctr"/>
                      <a:r>
                        <a:rPr lang="en-US" sz="2400" dirty="0" smtClean="0"/>
                        <a:t>3.8</a:t>
                      </a:r>
                      <a:endParaRPr lang="en-US" sz="2400" dirty="0"/>
                    </a:p>
                  </a:txBody>
                  <a:tcPr/>
                </a:tc>
              </a:tr>
              <a:tr h="573939">
                <a:tc>
                  <a:txBody>
                    <a:bodyPr/>
                    <a:lstStyle/>
                    <a:p>
                      <a:r>
                        <a:rPr lang="en-US" sz="2400" dirty="0" smtClean="0"/>
                        <a:t>chloride</a:t>
                      </a:r>
                      <a:endParaRPr lang="en-US" sz="2400" dirty="0"/>
                    </a:p>
                  </a:txBody>
                  <a:tcPr/>
                </a:tc>
                <a:tc>
                  <a:txBody>
                    <a:bodyPr/>
                    <a:lstStyle/>
                    <a:p>
                      <a:pPr algn="ctr"/>
                      <a:r>
                        <a:rPr lang="en-US" sz="2400" dirty="0" smtClean="0"/>
                        <a:t>111</a:t>
                      </a:r>
                      <a:endParaRPr lang="en-US" sz="2400" dirty="0"/>
                    </a:p>
                  </a:txBody>
                  <a:tcPr/>
                </a:tc>
              </a:tr>
            </a:tbl>
          </a:graphicData>
        </a:graphic>
      </p:graphicFrame>
    </p:spTree>
    <p:extLst>
      <p:ext uri="{BB962C8B-B14F-4D97-AF65-F5344CB8AC3E}">
        <p14:creationId xmlns:p14="http://schemas.microsoft.com/office/powerpoint/2010/main" xmlns="" val="100988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152400"/>
            <a:ext cx="7543800" cy="914400"/>
          </a:xfrm>
        </p:spPr>
        <p:txBody>
          <a:bodyPr/>
          <a:lstStyle/>
          <a:p>
            <a:r>
              <a:rPr lang="en-US" dirty="0" smtClean="0">
                <a:solidFill>
                  <a:srgbClr val="FF0000"/>
                </a:solidFill>
              </a:rPr>
              <a:t>Biochemistry </a:t>
            </a:r>
            <a:endParaRPr lang="en-US" dirty="0">
              <a:solidFill>
                <a:srgbClr val="FF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118630305"/>
              </p:ext>
            </p:extLst>
          </p:nvPr>
        </p:nvGraphicFramePr>
        <p:xfrm>
          <a:off x="1390918" y="1066800"/>
          <a:ext cx="8305800" cy="4046115"/>
        </p:xfrm>
        <a:graphic>
          <a:graphicData uri="http://schemas.openxmlformats.org/drawingml/2006/table">
            <a:tbl>
              <a:tblPr firstRow="1" bandRow="1">
                <a:tableStyleId>{68D230F3-CF80-4859-8CE7-A43EE81993B5}</a:tableStyleId>
              </a:tblPr>
              <a:tblGrid>
                <a:gridCol w="4151290"/>
                <a:gridCol w="4154510"/>
              </a:tblGrid>
              <a:tr h="726277">
                <a:tc>
                  <a:txBody>
                    <a:bodyPr/>
                    <a:lstStyle/>
                    <a:p>
                      <a:r>
                        <a:rPr lang="en-US" sz="2400" b="0" dirty="0" smtClean="0"/>
                        <a:t>Total bilirubin</a:t>
                      </a:r>
                      <a:endParaRPr lang="en-US" sz="24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1.2</a:t>
                      </a:r>
                      <a:r>
                        <a:rPr lang="en-US" sz="2400" b="0" baseline="0" dirty="0" smtClean="0"/>
                        <a:t> </a:t>
                      </a:r>
                      <a:r>
                        <a:rPr lang="en-US" sz="2400" b="0" dirty="0" smtClean="0"/>
                        <a:t>mg/dl</a:t>
                      </a:r>
                    </a:p>
                  </a:txBody>
                  <a:tcPr/>
                </a:tc>
              </a:tr>
              <a:tr h="642933">
                <a:tc>
                  <a:txBody>
                    <a:bodyPr/>
                    <a:lstStyle/>
                    <a:p>
                      <a:r>
                        <a:rPr lang="en-US" sz="2400" b="0" dirty="0" smtClean="0"/>
                        <a:t>Direct bilirubin</a:t>
                      </a:r>
                      <a:endParaRPr lang="en-US" sz="24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0.4mg/dl</a:t>
                      </a:r>
                    </a:p>
                  </a:txBody>
                  <a:tcPr/>
                </a:tc>
              </a:tr>
              <a:tr h="535381">
                <a:tc>
                  <a:txBody>
                    <a:bodyPr/>
                    <a:lstStyle/>
                    <a:p>
                      <a:r>
                        <a:rPr lang="en-US" sz="2400" dirty="0" smtClean="0"/>
                        <a:t>Indirect bilirubin</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0.8mg/dl</a:t>
                      </a:r>
                    </a:p>
                  </a:txBody>
                  <a:tcPr/>
                </a:tc>
              </a:tr>
              <a:tr h="535381">
                <a:tc>
                  <a:txBody>
                    <a:bodyPr/>
                    <a:lstStyle/>
                    <a:p>
                      <a:r>
                        <a:rPr lang="en-US" sz="2400" baseline="0" dirty="0" smtClean="0"/>
                        <a:t> SGOT</a:t>
                      </a:r>
                      <a:endParaRPr lang="en-US" sz="2400" dirty="0"/>
                    </a:p>
                  </a:txBody>
                  <a:tcPr/>
                </a:tc>
                <a:tc>
                  <a:txBody>
                    <a:bodyPr/>
                    <a:lstStyle/>
                    <a:p>
                      <a:pPr algn="ctr"/>
                      <a:r>
                        <a:rPr lang="en-US" sz="2400" baseline="0" dirty="0" smtClean="0"/>
                        <a:t>36 U/L</a:t>
                      </a:r>
                    </a:p>
                  </a:txBody>
                  <a:tcPr/>
                </a:tc>
              </a:tr>
              <a:tr h="535381">
                <a:tc>
                  <a:txBody>
                    <a:bodyPr/>
                    <a:lstStyle/>
                    <a:p>
                      <a:r>
                        <a:rPr lang="en-US" sz="2400" baseline="0" dirty="0" smtClean="0"/>
                        <a:t> SGPT</a:t>
                      </a:r>
                      <a:endParaRPr lang="en-US" sz="2400" dirty="0"/>
                    </a:p>
                  </a:txBody>
                  <a:tcPr/>
                </a:tc>
                <a:tc>
                  <a:txBody>
                    <a:bodyPr/>
                    <a:lstStyle/>
                    <a:p>
                      <a:pPr algn="ctr"/>
                      <a:r>
                        <a:rPr lang="en-US" sz="2400" dirty="0" smtClean="0"/>
                        <a:t>20</a:t>
                      </a:r>
                      <a:r>
                        <a:rPr lang="en-US" sz="2400" baseline="0" dirty="0" smtClean="0"/>
                        <a:t> U/L</a:t>
                      </a:r>
                      <a:endParaRPr lang="en-US" sz="2400" dirty="0"/>
                    </a:p>
                  </a:txBody>
                  <a:tcPr/>
                </a:tc>
              </a:tr>
              <a:tr h="535381">
                <a:tc>
                  <a:txBody>
                    <a:bodyPr/>
                    <a:lstStyle/>
                    <a:p>
                      <a:r>
                        <a:rPr lang="en-US" sz="2400" baseline="0" dirty="0" smtClean="0"/>
                        <a:t> ALP</a:t>
                      </a:r>
                      <a:endParaRPr lang="en-US" sz="2400" dirty="0"/>
                    </a:p>
                  </a:txBody>
                  <a:tcPr/>
                </a:tc>
                <a:tc>
                  <a:txBody>
                    <a:bodyPr/>
                    <a:lstStyle/>
                    <a:p>
                      <a:pPr algn="ctr"/>
                      <a:r>
                        <a:rPr lang="en-US" sz="2400" baseline="0" dirty="0" smtClean="0"/>
                        <a:t>64 U/L</a:t>
                      </a:r>
                      <a:endParaRPr lang="en-US" sz="2400" dirty="0"/>
                    </a:p>
                  </a:txBody>
                  <a:tcPr/>
                </a:tc>
              </a:tr>
              <a:tr h="535381">
                <a:tc>
                  <a:txBody>
                    <a:bodyPr/>
                    <a:lstStyle/>
                    <a:p>
                      <a:r>
                        <a:rPr lang="en-US" sz="2400" dirty="0" smtClean="0"/>
                        <a:t>Total</a:t>
                      </a:r>
                      <a:r>
                        <a:rPr lang="en-US" sz="2400" baseline="0" dirty="0" smtClean="0"/>
                        <a:t> proteins</a:t>
                      </a:r>
                      <a:endParaRPr lang="en-US" sz="2400" dirty="0"/>
                    </a:p>
                  </a:txBody>
                  <a:tcPr/>
                </a:tc>
                <a:tc>
                  <a:txBody>
                    <a:bodyPr/>
                    <a:lstStyle/>
                    <a:p>
                      <a:pPr algn="ctr"/>
                      <a:r>
                        <a:rPr lang="en-US" sz="2400" dirty="0" smtClean="0"/>
                        <a:t>4.9g/dl</a:t>
                      </a:r>
                      <a:endParaRPr lang="en-US" sz="2400"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2741201038"/>
              </p:ext>
            </p:extLst>
          </p:nvPr>
        </p:nvGraphicFramePr>
        <p:xfrm>
          <a:off x="1473200" y="5343181"/>
          <a:ext cx="8128000" cy="1075268"/>
        </p:xfrm>
        <a:graphic>
          <a:graphicData uri="http://schemas.openxmlformats.org/drawingml/2006/table">
            <a:tbl>
              <a:tblPr firstRow="1" bandRow="1">
                <a:tableStyleId>{D27102A9-8310-4765-A935-A1911B00CA55}</a:tableStyleId>
              </a:tblPr>
              <a:tblGrid>
                <a:gridCol w="4046828"/>
                <a:gridCol w="4081172"/>
              </a:tblGrid>
              <a:tr h="593980">
                <a:tc>
                  <a:txBody>
                    <a:bodyPr/>
                    <a:lstStyle/>
                    <a:p>
                      <a:r>
                        <a:rPr lang="en-IN" sz="2400" b="0" dirty="0" smtClean="0"/>
                        <a:t>Albumin</a:t>
                      </a:r>
                      <a:endParaRPr lang="en-IN" sz="2400" b="0" dirty="0"/>
                    </a:p>
                  </a:txBody>
                  <a:tcPr/>
                </a:tc>
                <a:tc>
                  <a:txBody>
                    <a:bodyPr/>
                    <a:lstStyle/>
                    <a:p>
                      <a:r>
                        <a:rPr lang="en-IN" sz="2400" dirty="0" smtClean="0"/>
                        <a:t>                  </a:t>
                      </a:r>
                      <a:r>
                        <a:rPr lang="en-IN" sz="2400" b="0" dirty="0" smtClean="0"/>
                        <a:t>2.7</a:t>
                      </a:r>
                      <a:r>
                        <a:rPr lang="en-IN" sz="2400" b="0" baseline="0" dirty="0" smtClean="0"/>
                        <a:t> g/dl</a:t>
                      </a:r>
                      <a:endParaRPr lang="en-IN" sz="2400" dirty="0"/>
                    </a:p>
                  </a:txBody>
                  <a:tcPr/>
                </a:tc>
              </a:tr>
              <a:tr h="481288">
                <a:tc>
                  <a:txBody>
                    <a:bodyPr/>
                    <a:lstStyle/>
                    <a:p>
                      <a:r>
                        <a:rPr lang="en-IN" sz="2400" dirty="0" smtClean="0"/>
                        <a:t>globulin</a:t>
                      </a:r>
                      <a:endParaRPr lang="en-IN" sz="2400" dirty="0"/>
                    </a:p>
                  </a:txBody>
                  <a:tcPr/>
                </a:tc>
                <a:tc>
                  <a:txBody>
                    <a:bodyPr/>
                    <a:lstStyle/>
                    <a:p>
                      <a:r>
                        <a:rPr lang="en-IN" sz="2400" baseline="0" dirty="0" smtClean="0"/>
                        <a:t>                   2.2 g/dl</a:t>
                      </a:r>
                      <a:endParaRPr lang="en-IN" sz="2400" dirty="0"/>
                    </a:p>
                  </a:txBody>
                  <a:tcPr/>
                </a:tc>
              </a:tr>
            </a:tbl>
          </a:graphicData>
        </a:graphic>
      </p:graphicFrame>
    </p:spTree>
    <p:extLst>
      <p:ext uri="{BB962C8B-B14F-4D97-AF65-F5344CB8AC3E}">
        <p14:creationId xmlns:p14="http://schemas.microsoft.com/office/powerpoint/2010/main" xmlns="" val="296964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sz="2400" dirty="0" smtClean="0"/>
              <a:t>55 year old male</a:t>
            </a:r>
          </a:p>
          <a:p>
            <a:r>
              <a:rPr lang="en-IN" sz="2400" dirty="0" smtClean="0"/>
              <a:t>Weakness of both upper &amp; lower limbs – 3 months</a:t>
            </a:r>
          </a:p>
          <a:p>
            <a:r>
              <a:rPr lang="en-IN" sz="2400" dirty="0" smtClean="0"/>
              <a:t>Difficulty in swallowing  -  3 months</a:t>
            </a:r>
            <a:endParaRPr lang="en-IN" sz="2400" dirty="0"/>
          </a:p>
        </p:txBody>
      </p:sp>
      <p:pic>
        <p:nvPicPr>
          <p:cNvPr id="1026" name="Picture 2" descr="C:\Users\dheena\Desktop\case-history-28744765.jpg"/>
          <p:cNvPicPr>
            <a:picLocks noChangeAspect="1" noChangeArrowheads="1"/>
          </p:cNvPicPr>
          <p:nvPr/>
        </p:nvPicPr>
        <p:blipFill>
          <a:blip r:embed="rId2"/>
          <a:srcRect/>
          <a:stretch>
            <a:fillRect/>
          </a:stretch>
        </p:blipFill>
        <p:spPr bwMode="auto">
          <a:xfrm>
            <a:off x="9691687" y="3258730"/>
            <a:ext cx="2500313" cy="3395663"/>
          </a:xfrm>
          <a:prstGeom prst="rect">
            <a:avLst/>
          </a:prstGeom>
          <a:noFill/>
        </p:spPr>
      </p:pic>
    </p:spTree>
    <p:extLst>
      <p:ext uri="{BB962C8B-B14F-4D97-AF65-F5344CB8AC3E}">
        <p14:creationId xmlns:p14="http://schemas.microsoft.com/office/powerpoint/2010/main" xmlns="" val="2859465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Urine - investigations</a:t>
            </a:r>
            <a:endParaRPr lang="en-IN" dirty="0"/>
          </a:p>
        </p:txBody>
      </p:sp>
      <p:sp>
        <p:nvSpPr>
          <p:cNvPr id="3" name="Content Placeholder 2"/>
          <p:cNvSpPr>
            <a:spLocks noGrp="1"/>
          </p:cNvSpPr>
          <p:nvPr>
            <p:ph idx="1"/>
          </p:nvPr>
        </p:nvSpPr>
        <p:spPr>
          <a:xfrm>
            <a:off x="1154955" y="2086377"/>
            <a:ext cx="8761412" cy="3933423"/>
          </a:xfrm>
        </p:spPr>
        <p:txBody>
          <a:bodyPr>
            <a:normAutofit/>
          </a:bodyPr>
          <a:lstStyle/>
          <a:p>
            <a:endParaRPr lang="en-IN" sz="2800" dirty="0" smtClean="0"/>
          </a:p>
          <a:p>
            <a:endParaRPr lang="en-IN" sz="2800" dirty="0" smtClean="0"/>
          </a:p>
          <a:p>
            <a:r>
              <a:rPr lang="en-IN" sz="2400" dirty="0" smtClean="0"/>
              <a:t>Urine : albumin - nil</a:t>
            </a:r>
          </a:p>
          <a:p>
            <a:pPr marL="0" indent="0">
              <a:buNone/>
            </a:pPr>
            <a:r>
              <a:rPr lang="en-IN" sz="2400" dirty="0"/>
              <a:t> </a:t>
            </a:r>
            <a:r>
              <a:rPr lang="en-IN" sz="2400" dirty="0" smtClean="0"/>
              <a:t>              sugar - nil</a:t>
            </a:r>
          </a:p>
          <a:p>
            <a:pPr marL="0" indent="0">
              <a:buNone/>
            </a:pPr>
            <a:r>
              <a:rPr lang="en-IN" sz="2400" dirty="0"/>
              <a:t> </a:t>
            </a:r>
            <a:r>
              <a:rPr lang="en-IN" sz="2400" dirty="0" smtClean="0"/>
              <a:t>              deposits 2-4 pus cells</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11742" y="495702"/>
            <a:ext cx="4762500" cy="3181350"/>
          </a:xfrm>
          <a:prstGeom prst="rect">
            <a:avLst/>
          </a:prstGeom>
        </p:spPr>
      </p:pic>
    </p:spTree>
    <p:extLst>
      <p:ext uri="{BB962C8B-B14F-4D97-AF65-F5344CB8AC3E}">
        <p14:creationId xmlns:p14="http://schemas.microsoft.com/office/powerpoint/2010/main" xmlns="" val="3679438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Neuro</a:t>
            </a:r>
            <a:r>
              <a:rPr lang="en-IN" dirty="0" smtClean="0"/>
              <a:t> Physician  opinion</a:t>
            </a:r>
            <a:endParaRPr lang="en-IN" dirty="0"/>
          </a:p>
        </p:txBody>
      </p:sp>
      <p:sp>
        <p:nvSpPr>
          <p:cNvPr id="3" name="Content Placeholder 2"/>
          <p:cNvSpPr>
            <a:spLocks noGrp="1"/>
          </p:cNvSpPr>
          <p:nvPr>
            <p:ph idx="1"/>
          </p:nvPr>
        </p:nvSpPr>
        <p:spPr/>
        <p:txBody>
          <a:bodyPr>
            <a:noAutofit/>
          </a:bodyPr>
          <a:lstStyle/>
          <a:p>
            <a:r>
              <a:rPr lang="en-IN" sz="2400" dirty="0" smtClean="0"/>
              <a:t>Proximal muscle weakness for evaluation –?</a:t>
            </a:r>
            <a:r>
              <a:rPr lang="en-IN" sz="2400" dirty="0" err="1" smtClean="0"/>
              <a:t>Myopathies</a:t>
            </a:r>
            <a:r>
              <a:rPr lang="en-IN" sz="2400" dirty="0" smtClean="0"/>
              <a:t> </a:t>
            </a:r>
          </a:p>
          <a:p>
            <a:r>
              <a:rPr lang="en-IN" sz="2400" dirty="0" smtClean="0"/>
              <a:t>Suggested -  NCS</a:t>
            </a:r>
          </a:p>
          <a:p>
            <a:pPr>
              <a:buNone/>
            </a:pPr>
            <a:r>
              <a:rPr lang="en-IN" sz="2400" dirty="0" smtClean="0"/>
              <a:t>                            EMG</a:t>
            </a:r>
          </a:p>
          <a:p>
            <a:pPr marL="0" indent="0">
              <a:buNone/>
            </a:pPr>
            <a:r>
              <a:rPr lang="en-IN" sz="2400" dirty="0"/>
              <a:t> </a:t>
            </a:r>
            <a:r>
              <a:rPr lang="en-IN" sz="2400" dirty="0" smtClean="0"/>
              <a:t>                           Serum CPK</a:t>
            </a:r>
          </a:p>
          <a:p>
            <a:pPr marL="0" indent="0">
              <a:buNone/>
            </a:pPr>
            <a:r>
              <a:rPr lang="en-IN" sz="2400" dirty="0"/>
              <a:t> </a:t>
            </a:r>
            <a:r>
              <a:rPr lang="en-IN" sz="2400" dirty="0" smtClean="0"/>
              <a:t>                           Serum electrolytes</a:t>
            </a:r>
          </a:p>
          <a:p>
            <a:pPr marL="0" indent="0">
              <a:buNone/>
            </a:pPr>
            <a:r>
              <a:rPr lang="en-IN" sz="2400" dirty="0"/>
              <a:t> </a:t>
            </a:r>
            <a:r>
              <a:rPr lang="en-IN" sz="2400" dirty="0" smtClean="0"/>
              <a:t>                           thyroid profile</a:t>
            </a:r>
          </a:p>
          <a:p>
            <a:pPr marL="0" indent="0">
              <a:buNone/>
            </a:pPr>
            <a:r>
              <a:rPr lang="en-IN" sz="2400" dirty="0" smtClean="0"/>
              <a:t>                            </a:t>
            </a:r>
            <a:endParaRPr lang="en-IN" sz="2400" dirty="0"/>
          </a:p>
        </p:txBody>
      </p:sp>
      <p:pic>
        <p:nvPicPr>
          <p:cNvPr id="6146" name="Picture 2" descr="C:\Users\dheena\Desktop\pain-neurology-home.jpg"/>
          <p:cNvPicPr>
            <a:picLocks noChangeAspect="1" noChangeArrowheads="1"/>
          </p:cNvPicPr>
          <p:nvPr/>
        </p:nvPicPr>
        <p:blipFill>
          <a:blip r:embed="rId2"/>
          <a:srcRect/>
          <a:stretch>
            <a:fillRect/>
          </a:stretch>
        </p:blipFill>
        <p:spPr bwMode="auto">
          <a:xfrm>
            <a:off x="7001692" y="313508"/>
            <a:ext cx="4219302" cy="1698172"/>
          </a:xfrm>
          <a:prstGeom prst="rect">
            <a:avLst/>
          </a:prstGeom>
          <a:noFill/>
        </p:spPr>
      </p:pic>
    </p:spTree>
    <p:extLst>
      <p:ext uri="{BB962C8B-B14F-4D97-AF65-F5344CB8AC3E}">
        <p14:creationId xmlns:p14="http://schemas.microsoft.com/office/powerpoint/2010/main" xmlns="" val="182594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Dermatologist opinion</a:t>
            </a:r>
            <a:endParaRPr lang="en-IN" dirty="0"/>
          </a:p>
        </p:txBody>
      </p:sp>
      <p:sp>
        <p:nvSpPr>
          <p:cNvPr id="3" name="Content Placeholder 2"/>
          <p:cNvSpPr>
            <a:spLocks noGrp="1"/>
          </p:cNvSpPr>
          <p:nvPr>
            <p:ph idx="1"/>
          </p:nvPr>
        </p:nvSpPr>
        <p:spPr/>
        <p:txBody>
          <a:bodyPr>
            <a:normAutofit/>
          </a:bodyPr>
          <a:lstStyle/>
          <a:p>
            <a:r>
              <a:rPr lang="en-IN" sz="2000" dirty="0" err="1" smtClean="0"/>
              <a:t>Poikilo</a:t>
            </a:r>
            <a:r>
              <a:rPr lang="en-IN" sz="2000" dirty="0" smtClean="0"/>
              <a:t> </a:t>
            </a:r>
            <a:r>
              <a:rPr lang="en-IN" sz="2000" dirty="0" err="1" smtClean="0"/>
              <a:t>dermatous</a:t>
            </a:r>
            <a:r>
              <a:rPr lang="en-IN" sz="2000" dirty="0" smtClean="0"/>
              <a:t> skin changes in neck, upper chest , arm and back</a:t>
            </a:r>
            <a:endParaRPr lang="en-IN" sz="2000" dirty="0" smtClean="0">
              <a:solidFill>
                <a:srgbClr val="FF0000"/>
              </a:solidFill>
            </a:endParaRPr>
          </a:p>
          <a:p>
            <a:r>
              <a:rPr lang="en-IN" sz="2000" dirty="0" smtClean="0"/>
              <a:t>Scaling &amp; erythema + in extensor aspect of arm, elbow and dorsum of hand</a:t>
            </a:r>
          </a:p>
          <a:p>
            <a:r>
              <a:rPr lang="en-IN" sz="2000" dirty="0" err="1" smtClean="0"/>
              <a:t>b/l</a:t>
            </a:r>
            <a:r>
              <a:rPr lang="en-IN" sz="2000" dirty="0" smtClean="0"/>
              <a:t> </a:t>
            </a:r>
            <a:r>
              <a:rPr lang="en-IN" sz="2000" dirty="0" err="1" smtClean="0"/>
              <a:t>periorbital</a:t>
            </a:r>
            <a:r>
              <a:rPr lang="en-IN" sz="2000" dirty="0" smtClean="0"/>
              <a:t> rash +</a:t>
            </a:r>
          </a:p>
          <a:p>
            <a:r>
              <a:rPr lang="en-IN" sz="2000" dirty="0" smtClean="0"/>
              <a:t>Scaling present all over the scalp</a:t>
            </a:r>
          </a:p>
          <a:p>
            <a:r>
              <a:rPr lang="en-IN" sz="2000" dirty="0" smtClean="0"/>
              <a:t>Nail – ragged cuticles +</a:t>
            </a:r>
          </a:p>
          <a:p>
            <a:r>
              <a:rPr lang="en-IN" sz="2000" dirty="0" smtClean="0"/>
              <a:t>Palms and soles – </a:t>
            </a:r>
            <a:r>
              <a:rPr lang="en-IN" sz="2000" dirty="0" err="1" smtClean="0"/>
              <a:t>keratoderma</a:t>
            </a:r>
            <a:r>
              <a:rPr lang="en-IN" sz="2000" dirty="0" smtClean="0"/>
              <a:t> +</a:t>
            </a:r>
            <a:endParaRPr lang="en-IN" sz="2000" dirty="0"/>
          </a:p>
        </p:txBody>
      </p:sp>
    </p:spTree>
    <p:extLst>
      <p:ext uri="{BB962C8B-B14F-4D97-AF65-F5344CB8AC3E}">
        <p14:creationId xmlns:p14="http://schemas.microsoft.com/office/powerpoint/2010/main" xmlns="" val="4220403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heena\Desktop\theena\IMG-20161005-WA0018.jpg"/>
          <p:cNvPicPr>
            <a:picLocks noChangeAspect="1" noChangeArrowheads="1"/>
          </p:cNvPicPr>
          <p:nvPr/>
        </p:nvPicPr>
        <p:blipFill>
          <a:blip r:embed="rId2"/>
          <a:srcRect/>
          <a:stretch>
            <a:fillRect/>
          </a:stretch>
        </p:blipFill>
        <p:spPr bwMode="auto">
          <a:xfrm>
            <a:off x="0" y="0"/>
            <a:ext cx="4754880" cy="6858000"/>
          </a:xfrm>
          <a:prstGeom prst="rect">
            <a:avLst/>
          </a:prstGeom>
          <a:noFill/>
        </p:spPr>
      </p:pic>
      <p:pic>
        <p:nvPicPr>
          <p:cNvPr id="1027" name="Picture 3" descr="C:\Users\dheena\Desktop\theena\IMG-20161005-WA0015.jpg"/>
          <p:cNvPicPr>
            <a:picLocks noChangeAspect="1" noChangeArrowheads="1"/>
          </p:cNvPicPr>
          <p:nvPr/>
        </p:nvPicPr>
        <p:blipFill>
          <a:blip r:embed="rId3"/>
          <a:srcRect/>
          <a:stretch>
            <a:fillRect/>
          </a:stretch>
        </p:blipFill>
        <p:spPr bwMode="auto">
          <a:xfrm>
            <a:off x="5303518" y="0"/>
            <a:ext cx="5168537"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heena\Desktop\theena\IMG-20161005-WA0017.jpg"/>
          <p:cNvPicPr>
            <a:picLocks noChangeAspect="1" noChangeArrowheads="1"/>
          </p:cNvPicPr>
          <p:nvPr/>
        </p:nvPicPr>
        <p:blipFill>
          <a:blip r:embed="rId2"/>
          <a:srcRect/>
          <a:stretch>
            <a:fillRect/>
          </a:stretch>
        </p:blipFill>
        <p:spPr bwMode="auto">
          <a:xfrm>
            <a:off x="0" y="0"/>
            <a:ext cx="5773783" cy="6858000"/>
          </a:xfrm>
          <a:prstGeom prst="rect">
            <a:avLst/>
          </a:prstGeom>
          <a:noFill/>
        </p:spPr>
      </p:pic>
      <p:pic>
        <p:nvPicPr>
          <p:cNvPr id="2051" name="Picture 3" descr="C:\Users\dheena\Desktop\theena\IMG-20161005-WA0001.jpg"/>
          <p:cNvPicPr>
            <a:picLocks noChangeAspect="1" noChangeArrowheads="1"/>
          </p:cNvPicPr>
          <p:nvPr/>
        </p:nvPicPr>
        <p:blipFill>
          <a:blip r:embed="rId3"/>
          <a:srcRect/>
          <a:stretch>
            <a:fillRect/>
          </a:stretch>
        </p:blipFill>
        <p:spPr bwMode="auto">
          <a:xfrm>
            <a:off x="5943600" y="0"/>
            <a:ext cx="5908766"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Dermatologist opinion</a:t>
            </a:r>
            <a:endParaRPr lang="en-IN" dirty="0"/>
          </a:p>
        </p:txBody>
      </p:sp>
      <p:sp>
        <p:nvSpPr>
          <p:cNvPr id="3" name="Content Placeholder 2"/>
          <p:cNvSpPr>
            <a:spLocks noGrp="1"/>
          </p:cNvSpPr>
          <p:nvPr>
            <p:ph idx="1"/>
          </p:nvPr>
        </p:nvSpPr>
        <p:spPr/>
        <p:txBody>
          <a:bodyPr>
            <a:normAutofit/>
          </a:bodyPr>
          <a:lstStyle/>
          <a:p>
            <a:r>
              <a:rPr lang="en-IN" sz="2400" dirty="0" smtClean="0"/>
              <a:t>Skin lesions S/O DERMATOMYOSITIS</a:t>
            </a:r>
          </a:p>
          <a:p>
            <a:pPr>
              <a:buNone/>
            </a:pPr>
            <a:r>
              <a:rPr lang="en-IN" sz="2400" dirty="0" smtClean="0"/>
              <a:t>                                   - To rule out internal malignancy</a:t>
            </a:r>
          </a:p>
          <a:p>
            <a:pPr marL="0" indent="0">
              <a:buNone/>
            </a:pPr>
            <a:r>
              <a:rPr lang="en-IN" sz="2400" dirty="0"/>
              <a:t> </a:t>
            </a:r>
            <a:r>
              <a:rPr lang="en-IN" sz="2400" dirty="0" smtClean="0"/>
              <a:t>                                  - ZINC cream for topical application</a:t>
            </a:r>
            <a:endParaRPr lang="en-IN" sz="2400" dirty="0"/>
          </a:p>
        </p:txBody>
      </p:sp>
    </p:spTree>
    <p:extLst>
      <p:ext uri="{BB962C8B-B14F-4D97-AF65-F5344CB8AC3E}">
        <p14:creationId xmlns:p14="http://schemas.microsoft.com/office/powerpoint/2010/main" xmlns="" val="3021873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1011263" y="979714"/>
          <a:ext cx="8761412" cy="5561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41721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Screening for Occult Malignancy</a:t>
            </a:r>
            <a:endParaRPr lang="en-IN" dirty="0"/>
          </a:p>
        </p:txBody>
      </p:sp>
      <p:sp>
        <p:nvSpPr>
          <p:cNvPr id="3" name="Content Placeholder 2"/>
          <p:cNvSpPr>
            <a:spLocks noGrp="1"/>
          </p:cNvSpPr>
          <p:nvPr>
            <p:ph idx="1"/>
          </p:nvPr>
        </p:nvSpPr>
        <p:spPr/>
        <p:txBody>
          <a:bodyPr>
            <a:normAutofit/>
          </a:bodyPr>
          <a:lstStyle/>
          <a:p>
            <a:r>
              <a:rPr lang="en-IN" sz="2000" dirty="0" smtClean="0"/>
              <a:t>USG abdomen and pelvis – Normal study</a:t>
            </a:r>
          </a:p>
          <a:p>
            <a:r>
              <a:rPr lang="en-IN" sz="2000" dirty="0" smtClean="0"/>
              <a:t>ENT examination – normal</a:t>
            </a:r>
          </a:p>
          <a:p>
            <a:r>
              <a:rPr lang="en-IN" sz="2000" dirty="0" smtClean="0"/>
              <a:t>Chest x ray - normal</a:t>
            </a:r>
          </a:p>
          <a:p>
            <a:r>
              <a:rPr lang="en-IN" sz="2000" dirty="0" smtClean="0"/>
              <a:t>OGD – normal study</a:t>
            </a:r>
          </a:p>
          <a:p>
            <a:r>
              <a:rPr lang="en-IN" sz="2000" dirty="0" smtClean="0"/>
              <a:t>CT abdomen &amp; Pelvis – Normal</a:t>
            </a:r>
          </a:p>
          <a:p>
            <a:r>
              <a:rPr lang="en-IN" sz="2000" dirty="0" smtClean="0"/>
              <a:t>Per Rectal – No </a:t>
            </a:r>
            <a:r>
              <a:rPr lang="en-IN" sz="2000" dirty="0" err="1" smtClean="0"/>
              <a:t>Prostatomegaly</a:t>
            </a:r>
            <a:endParaRPr lang="en-IN" sz="2000" dirty="0"/>
          </a:p>
        </p:txBody>
      </p:sp>
      <p:pic>
        <p:nvPicPr>
          <p:cNvPr id="8194" name="Picture 2" descr="C:\Users\dheena\Desktop\screening.gif"/>
          <p:cNvPicPr>
            <a:picLocks noChangeAspect="1" noChangeArrowheads="1"/>
          </p:cNvPicPr>
          <p:nvPr/>
        </p:nvPicPr>
        <p:blipFill>
          <a:blip r:embed="rId2"/>
          <a:srcRect/>
          <a:stretch>
            <a:fillRect/>
          </a:stretch>
        </p:blipFill>
        <p:spPr bwMode="auto">
          <a:xfrm>
            <a:off x="7667625" y="3895725"/>
            <a:ext cx="4524375" cy="29622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000" dirty="0" smtClean="0"/>
              <a:t>NERVE CONDUCTION STUDY  - </a:t>
            </a:r>
            <a:r>
              <a:rPr lang="en-IN" sz="2000" dirty="0" err="1" smtClean="0"/>
              <a:t>B/l</a:t>
            </a:r>
            <a:r>
              <a:rPr lang="en-IN" sz="2000" dirty="0" smtClean="0"/>
              <a:t> </a:t>
            </a:r>
            <a:r>
              <a:rPr lang="en-IN" sz="2000" dirty="0" err="1" smtClean="0"/>
              <a:t>peroneal</a:t>
            </a:r>
            <a:r>
              <a:rPr lang="en-IN" sz="2000" dirty="0" smtClean="0"/>
              <a:t> nerves not stimulated</a:t>
            </a:r>
          </a:p>
          <a:p>
            <a:pPr marL="0" indent="0">
              <a:buNone/>
            </a:pPr>
            <a:r>
              <a:rPr lang="en-IN" sz="2000" dirty="0"/>
              <a:t> </a:t>
            </a:r>
            <a:r>
              <a:rPr lang="en-IN" sz="2000" dirty="0" smtClean="0"/>
              <a:t>                                                          F waves normal</a:t>
            </a:r>
          </a:p>
          <a:p>
            <a:pPr marL="0" indent="0">
              <a:buNone/>
            </a:pPr>
            <a:r>
              <a:rPr lang="en-IN" sz="2000" dirty="0"/>
              <a:t> </a:t>
            </a:r>
            <a:r>
              <a:rPr lang="en-IN" sz="2000" dirty="0" smtClean="0"/>
              <a:t>                                                          SNAPs normal</a:t>
            </a:r>
          </a:p>
          <a:p>
            <a:pPr marL="0" indent="0">
              <a:buNone/>
            </a:pPr>
            <a:endParaRPr lang="en-IN" sz="2000" dirty="0" smtClean="0"/>
          </a:p>
          <a:p>
            <a:pPr marL="0" indent="0">
              <a:buFont typeface="Wingdings" pitchFamily="2" charset="2"/>
              <a:buChar char="Ø"/>
            </a:pPr>
            <a:r>
              <a:rPr lang="en-IN" sz="2000" dirty="0" smtClean="0"/>
              <a:t>ELECTROMYOGRAPHY – NORMAL STUDY</a:t>
            </a:r>
            <a:endParaRPr lang="en-IN" sz="2000" dirty="0"/>
          </a:p>
        </p:txBody>
      </p:sp>
    </p:spTree>
    <p:extLst>
      <p:ext uri="{BB962C8B-B14F-4D97-AF65-F5344CB8AC3E}">
        <p14:creationId xmlns:p14="http://schemas.microsoft.com/office/powerpoint/2010/main" xmlns="" val="1386866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MUSCLE BIOPSY</a:t>
            </a:r>
            <a:endParaRPr lang="en-IN" dirty="0"/>
          </a:p>
        </p:txBody>
      </p:sp>
      <p:sp>
        <p:nvSpPr>
          <p:cNvPr id="3" name="Content Placeholder 2"/>
          <p:cNvSpPr>
            <a:spLocks noGrp="1"/>
          </p:cNvSpPr>
          <p:nvPr>
            <p:ph idx="1"/>
          </p:nvPr>
        </p:nvSpPr>
        <p:spPr/>
        <p:txBody>
          <a:bodyPr>
            <a:normAutofit/>
          </a:bodyPr>
          <a:lstStyle/>
          <a:p>
            <a:pPr marL="0" indent="0">
              <a:buNone/>
            </a:pPr>
            <a:r>
              <a:rPr lang="en-IN" dirty="0" smtClean="0"/>
              <a:t>Skeletal muscle biopsy shows skeletal muscle fibres with well maintained cross striations and uniform size and shape of muscle fibres along with occasional atrophic fibres. Occasional foci of muscle necrosis with focal infiltration of macrophages. Many muscle fibres shows internal migration of </a:t>
            </a:r>
            <a:r>
              <a:rPr lang="en-IN" dirty="0" err="1" smtClean="0"/>
              <a:t>sarcolemmal</a:t>
            </a:r>
            <a:r>
              <a:rPr lang="en-IN" dirty="0" smtClean="0"/>
              <a:t> nuclei. </a:t>
            </a:r>
            <a:r>
              <a:rPr lang="en-IN" dirty="0" smtClean="0">
                <a:solidFill>
                  <a:srgbClr val="FF0000"/>
                </a:solidFill>
              </a:rPr>
              <a:t>In one focal area, infiltration of mixture of polymorphs and lymphocytes around a small blood vessel.</a:t>
            </a:r>
            <a:r>
              <a:rPr lang="en-IN" dirty="0" smtClean="0"/>
              <a:t> There is no fatty replacement of hypertrophied rounded muscle bundles as seen in congenital myopathy</a:t>
            </a:r>
          </a:p>
          <a:p>
            <a:pPr marL="0" indent="0">
              <a:buNone/>
            </a:pPr>
            <a:endParaRPr lang="en-IN" dirty="0"/>
          </a:p>
          <a:p>
            <a:pPr marL="0" indent="0">
              <a:buNone/>
            </a:pPr>
            <a:r>
              <a:rPr lang="en-IN" sz="2800" dirty="0" smtClean="0"/>
              <a:t>Suggestive of inflammatory myopathy most probably </a:t>
            </a:r>
            <a:r>
              <a:rPr lang="en-IN" sz="2800" dirty="0" err="1" smtClean="0"/>
              <a:t>dermatomyositis</a:t>
            </a:r>
            <a:endParaRPr lang="en-IN" sz="2800" dirty="0" smtClean="0"/>
          </a:p>
        </p:txBody>
      </p:sp>
    </p:spTree>
    <p:extLst>
      <p:ext uri="{BB962C8B-B14F-4D97-AF65-F5344CB8AC3E}">
        <p14:creationId xmlns:p14="http://schemas.microsoft.com/office/powerpoint/2010/main" xmlns="" val="2597065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History of Present illness</a:t>
            </a:r>
            <a:endParaRPr lang="en-IN" dirty="0"/>
          </a:p>
        </p:txBody>
      </p:sp>
      <p:sp>
        <p:nvSpPr>
          <p:cNvPr id="3" name="Content Placeholder 2"/>
          <p:cNvSpPr>
            <a:spLocks noGrp="1"/>
          </p:cNvSpPr>
          <p:nvPr>
            <p:ph idx="1"/>
          </p:nvPr>
        </p:nvSpPr>
        <p:spPr/>
        <p:txBody>
          <a:bodyPr>
            <a:noAutofit/>
          </a:bodyPr>
          <a:lstStyle/>
          <a:p>
            <a:r>
              <a:rPr lang="en-IN" sz="2000" dirty="0" smtClean="0"/>
              <a:t>Difficulty in lifting both upper limbs above shoulder and difficulty in getting up from squatting position for the </a:t>
            </a:r>
            <a:r>
              <a:rPr lang="en-IN" sz="2000" smtClean="0"/>
              <a:t>past </a:t>
            </a:r>
            <a:r>
              <a:rPr lang="en-IN" sz="2000" smtClean="0"/>
              <a:t>3 </a:t>
            </a:r>
            <a:r>
              <a:rPr lang="en-IN" sz="2000" dirty="0" smtClean="0"/>
              <a:t>month</a:t>
            </a:r>
          </a:p>
          <a:p>
            <a:r>
              <a:rPr lang="en-IN" sz="2000" dirty="0" err="1" smtClean="0"/>
              <a:t>Insiduous</a:t>
            </a:r>
            <a:r>
              <a:rPr lang="en-IN" sz="2000" dirty="0" smtClean="0"/>
              <a:t> </a:t>
            </a:r>
            <a:r>
              <a:rPr lang="en-IN" sz="2000" dirty="0" err="1" smtClean="0"/>
              <a:t>onset,progressive</a:t>
            </a:r>
            <a:endParaRPr lang="en-IN" sz="2000" dirty="0" smtClean="0"/>
          </a:p>
          <a:p>
            <a:pPr>
              <a:buNone/>
            </a:pPr>
            <a:endParaRPr lang="en-IN" sz="2000" dirty="0" smtClean="0"/>
          </a:p>
          <a:p>
            <a:r>
              <a:rPr lang="en-IN" sz="2000" dirty="0" smtClean="0"/>
              <a:t>No h/o difficulty in buttoning shirts</a:t>
            </a:r>
          </a:p>
          <a:p>
            <a:r>
              <a:rPr lang="en-IN" sz="2000" dirty="0" smtClean="0"/>
              <a:t>No h/o difficulty in holding slippers</a:t>
            </a:r>
          </a:p>
          <a:p>
            <a:r>
              <a:rPr lang="en-IN" sz="2000" dirty="0" smtClean="0"/>
              <a:t>No h/o difficulty in rolling over</a:t>
            </a:r>
          </a:p>
          <a:p>
            <a:r>
              <a:rPr lang="en-IN" sz="2000" dirty="0" smtClean="0"/>
              <a:t>h/o difficulty in lifting head from bed +</a:t>
            </a:r>
          </a:p>
        </p:txBody>
      </p:sp>
      <p:pic>
        <p:nvPicPr>
          <p:cNvPr id="2051" name="Picture 3" descr="C:\Users\dheena\Desktop\images.jpg"/>
          <p:cNvPicPr>
            <a:picLocks noChangeAspect="1" noChangeArrowheads="1"/>
          </p:cNvPicPr>
          <p:nvPr/>
        </p:nvPicPr>
        <p:blipFill>
          <a:blip r:embed="rId2"/>
          <a:srcRect/>
          <a:stretch>
            <a:fillRect/>
          </a:stretch>
        </p:blipFill>
        <p:spPr bwMode="auto">
          <a:xfrm>
            <a:off x="10334625" y="4211955"/>
            <a:ext cx="1857375" cy="2457450"/>
          </a:xfrm>
          <a:prstGeom prst="rect">
            <a:avLst/>
          </a:prstGeom>
          <a:noFill/>
        </p:spPr>
      </p:pic>
    </p:spTree>
    <p:extLst>
      <p:ext uri="{BB962C8B-B14F-4D97-AF65-F5344CB8AC3E}">
        <p14:creationId xmlns:p14="http://schemas.microsoft.com/office/powerpoint/2010/main" xmlns="" val="623125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CLUES to Diagnosis</a:t>
            </a:r>
            <a:endParaRPr lang="en-IN" dirty="0"/>
          </a:p>
        </p:txBody>
      </p:sp>
      <p:sp>
        <p:nvSpPr>
          <p:cNvPr id="3" name="Content Placeholder 2"/>
          <p:cNvSpPr>
            <a:spLocks noGrp="1"/>
          </p:cNvSpPr>
          <p:nvPr>
            <p:ph idx="1"/>
          </p:nvPr>
        </p:nvSpPr>
        <p:spPr/>
        <p:txBody>
          <a:bodyPr/>
          <a:lstStyle/>
          <a:p>
            <a:r>
              <a:rPr lang="en-IN" dirty="0" err="1" smtClean="0"/>
              <a:t>Myopathic</a:t>
            </a:r>
            <a:r>
              <a:rPr lang="en-IN" dirty="0" smtClean="0"/>
              <a:t> Muscle weakness</a:t>
            </a:r>
          </a:p>
          <a:p>
            <a:endParaRPr lang="en-IN" dirty="0" smtClean="0"/>
          </a:p>
          <a:p>
            <a:r>
              <a:rPr lang="en-IN" dirty="0" smtClean="0"/>
              <a:t>Muscle Enzymes elevated </a:t>
            </a:r>
          </a:p>
          <a:p>
            <a:endParaRPr lang="en-IN" dirty="0" smtClean="0"/>
          </a:p>
          <a:p>
            <a:r>
              <a:rPr lang="en-IN" dirty="0" smtClean="0"/>
              <a:t>Muscle biopsy – </a:t>
            </a:r>
            <a:r>
              <a:rPr lang="en-IN" dirty="0" err="1" smtClean="0"/>
              <a:t>Perivascular</a:t>
            </a:r>
            <a:r>
              <a:rPr lang="en-IN" dirty="0" smtClean="0"/>
              <a:t> infiltration</a:t>
            </a:r>
          </a:p>
          <a:p>
            <a:endParaRPr lang="en-IN" dirty="0" smtClean="0"/>
          </a:p>
          <a:p>
            <a:r>
              <a:rPr lang="en-IN" dirty="0" smtClean="0"/>
              <a:t>RASH </a:t>
            </a:r>
          </a:p>
          <a:p>
            <a:endParaRPr lang="en-IN" dirty="0" smtClean="0"/>
          </a:p>
          <a:p>
            <a:endParaRPr lang="en-IN" dirty="0"/>
          </a:p>
        </p:txBody>
      </p:sp>
      <p:pic>
        <p:nvPicPr>
          <p:cNvPr id="7170" name="Picture 2" descr="C:\Users\dheena\Desktop\caad-5-puntos-clave.jpg"/>
          <p:cNvPicPr>
            <a:picLocks noChangeAspect="1" noChangeArrowheads="1"/>
          </p:cNvPicPr>
          <p:nvPr/>
        </p:nvPicPr>
        <p:blipFill>
          <a:blip r:embed="rId2"/>
          <a:srcRect/>
          <a:stretch>
            <a:fillRect/>
          </a:stretch>
        </p:blipFill>
        <p:spPr bwMode="auto">
          <a:xfrm>
            <a:off x="6794500" y="2399211"/>
            <a:ext cx="5397500" cy="3810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DIAGNOSIS</a:t>
            </a:r>
            <a:endParaRPr lang="en-IN" dirty="0"/>
          </a:p>
        </p:txBody>
      </p:sp>
      <p:sp>
        <p:nvSpPr>
          <p:cNvPr id="3" name="Content Placeholder 2"/>
          <p:cNvSpPr>
            <a:spLocks noGrp="1"/>
          </p:cNvSpPr>
          <p:nvPr>
            <p:ph idx="1"/>
          </p:nvPr>
        </p:nvSpPr>
        <p:spPr>
          <a:xfrm flipH="1">
            <a:off x="12737205" y="3096124"/>
            <a:ext cx="888641" cy="2923676"/>
          </a:xfrm>
        </p:spPr>
        <p:txBody>
          <a:bodyPr>
            <a:normAutofit/>
          </a:bodyPr>
          <a:lstStyle/>
          <a:p>
            <a:endParaRPr lang="en-IN" dirty="0"/>
          </a:p>
        </p:txBody>
      </p:sp>
      <p:sp>
        <p:nvSpPr>
          <p:cNvPr id="4" name="Rectangle 3"/>
          <p:cNvSpPr/>
          <p:nvPr/>
        </p:nvSpPr>
        <p:spPr>
          <a:xfrm>
            <a:off x="334850" y="3096124"/>
            <a:ext cx="10032642" cy="1323439"/>
          </a:xfrm>
          <a:prstGeom prst="rect">
            <a:avLst/>
          </a:prstGeom>
          <a:noFill/>
        </p:spPr>
        <p:txBody>
          <a:bodyPr wrap="squar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DERMATOMYOSITIS</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1967209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a:t>
            </a:r>
            <a:endParaRPr lang="en-IN" dirty="0"/>
          </a:p>
        </p:txBody>
      </p:sp>
      <p:sp>
        <p:nvSpPr>
          <p:cNvPr id="3" name="Content Placeholder 2"/>
          <p:cNvSpPr>
            <a:spLocks noGrp="1"/>
          </p:cNvSpPr>
          <p:nvPr>
            <p:ph idx="1"/>
          </p:nvPr>
        </p:nvSpPr>
        <p:spPr/>
        <p:txBody>
          <a:bodyPr/>
          <a:lstStyle/>
          <a:p>
            <a:r>
              <a:rPr lang="en-IN" dirty="0" err="1" smtClean="0"/>
              <a:t>T.Prednisolone</a:t>
            </a:r>
            <a:r>
              <a:rPr lang="en-IN" dirty="0" smtClean="0"/>
              <a:t> 5mg   12 OD</a:t>
            </a:r>
          </a:p>
          <a:p>
            <a:r>
              <a:rPr lang="en-IN" dirty="0" err="1" smtClean="0"/>
              <a:t>T.Calcium</a:t>
            </a:r>
            <a:r>
              <a:rPr lang="en-IN" dirty="0" smtClean="0"/>
              <a:t> 300mg   1-1-1</a:t>
            </a:r>
          </a:p>
          <a:p>
            <a:r>
              <a:rPr lang="en-IN" dirty="0" err="1" smtClean="0"/>
              <a:t>T.Hydroxychloroquine</a:t>
            </a:r>
            <a:r>
              <a:rPr lang="en-IN" dirty="0" smtClean="0"/>
              <a:t> 200 mg OD</a:t>
            </a:r>
          </a:p>
          <a:p>
            <a:r>
              <a:rPr lang="en-IN" dirty="0" smtClean="0"/>
              <a:t>Zinc cream for E/A</a:t>
            </a:r>
          </a:p>
          <a:p>
            <a:r>
              <a:rPr lang="en-IN" dirty="0" smtClean="0"/>
              <a:t>PHYSIOTHERAPY</a:t>
            </a:r>
            <a:endParaRPr lang="en-IN" dirty="0"/>
          </a:p>
        </p:txBody>
      </p:sp>
      <p:pic>
        <p:nvPicPr>
          <p:cNvPr id="9218" name="Picture 2" descr="C:\Users\dheena\Desktop\117842-matte-blue-and-white-square-icon-signs-prescription1.jpg"/>
          <p:cNvPicPr>
            <a:picLocks noChangeAspect="1" noChangeArrowheads="1"/>
          </p:cNvPicPr>
          <p:nvPr/>
        </p:nvPicPr>
        <p:blipFill>
          <a:blip r:embed="rId2"/>
          <a:srcRect/>
          <a:stretch>
            <a:fillRect/>
          </a:stretch>
        </p:blipFill>
        <p:spPr bwMode="auto">
          <a:xfrm>
            <a:off x="6637745" y="509452"/>
            <a:ext cx="3175000" cy="1619794"/>
          </a:xfrm>
          <a:prstGeom prst="rect">
            <a:avLst/>
          </a:prstGeom>
          <a:noFill/>
        </p:spPr>
      </p:pic>
    </p:spTree>
    <p:extLst>
      <p:ext uri="{BB962C8B-B14F-4D97-AF65-F5344CB8AC3E}">
        <p14:creationId xmlns:p14="http://schemas.microsoft.com/office/powerpoint/2010/main" xmlns="" val="2116894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After treatment </a:t>
            </a:r>
            <a:endParaRPr lang="en-IN" dirty="0"/>
          </a:p>
        </p:txBody>
      </p:sp>
      <p:sp>
        <p:nvSpPr>
          <p:cNvPr id="3" name="Content Placeholder 2"/>
          <p:cNvSpPr>
            <a:spLocks noGrp="1"/>
          </p:cNvSpPr>
          <p:nvPr>
            <p:ph idx="1"/>
          </p:nvPr>
        </p:nvSpPr>
        <p:spPr/>
        <p:txBody>
          <a:bodyPr/>
          <a:lstStyle/>
          <a:p>
            <a:r>
              <a:rPr lang="en-IN" dirty="0" smtClean="0"/>
              <a:t>Weakness improved muscle power 3/5</a:t>
            </a:r>
          </a:p>
          <a:p>
            <a:r>
              <a:rPr lang="en-IN" dirty="0" smtClean="0"/>
              <a:t>Neck muscle </a:t>
            </a:r>
            <a:r>
              <a:rPr lang="en-IN" smtClean="0"/>
              <a:t>weakness improves</a:t>
            </a:r>
            <a:endParaRPr lang="en-IN" dirty="0" smtClean="0"/>
          </a:p>
          <a:p>
            <a:r>
              <a:rPr lang="en-IN" dirty="0" smtClean="0"/>
              <a:t>Skin rash resolving</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AIM OF PRESENTATION</a:t>
            </a:r>
            <a:endParaRPr lang="en-IN" dirty="0"/>
          </a:p>
        </p:txBody>
      </p:sp>
      <p:sp>
        <p:nvSpPr>
          <p:cNvPr id="3" name="Content Placeholder 2"/>
          <p:cNvSpPr>
            <a:spLocks noGrp="1"/>
          </p:cNvSpPr>
          <p:nvPr>
            <p:ph idx="1"/>
          </p:nvPr>
        </p:nvSpPr>
        <p:spPr/>
        <p:txBody>
          <a:bodyPr>
            <a:normAutofit/>
          </a:bodyPr>
          <a:lstStyle/>
          <a:p>
            <a:r>
              <a:rPr lang="en-IN" sz="2000" dirty="0" smtClean="0"/>
              <a:t>Presented for its Rarity</a:t>
            </a:r>
          </a:p>
          <a:p>
            <a:endParaRPr lang="en-IN" sz="2000" dirty="0" smtClean="0"/>
          </a:p>
          <a:p>
            <a:r>
              <a:rPr lang="en-IN" sz="2000" dirty="0" smtClean="0"/>
              <a:t>To look for occult Malignancy in any Patients with</a:t>
            </a:r>
          </a:p>
          <a:p>
            <a:pPr>
              <a:buNone/>
            </a:pPr>
            <a:r>
              <a:rPr lang="en-IN" sz="2000" dirty="0" smtClean="0"/>
              <a:t>     inflammatory </a:t>
            </a:r>
            <a:r>
              <a:rPr lang="en-IN" sz="2000" dirty="0" err="1" smtClean="0"/>
              <a:t>Myopathy</a:t>
            </a:r>
            <a:endParaRPr lang="en-IN" sz="2000" dirty="0" smtClean="0"/>
          </a:p>
          <a:p>
            <a:pPr>
              <a:buNone/>
            </a:pPr>
            <a:endParaRPr lang="en-IN" sz="2000" dirty="0" smtClean="0"/>
          </a:p>
          <a:p>
            <a:pPr>
              <a:buNone/>
            </a:pPr>
            <a:endParaRPr lang="en-IN" sz="2000" dirty="0"/>
          </a:p>
        </p:txBody>
      </p:sp>
      <p:pic>
        <p:nvPicPr>
          <p:cNvPr id="10242" name="Picture 2" descr="C:\Users\dheena\Desktop\Tall-Goals.png"/>
          <p:cNvPicPr>
            <a:picLocks noChangeAspect="1" noChangeArrowheads="1"/>
          </p:cNvPicPr>
          <p:nvPr/>
        </p:nvPicPr>
        <p:blipFill>
          <a:blip r:embed="rId2"/>
          <a:srcRect/>
          <a:stretch>
            <a:fillRect/>
          </a:stretch>
        </p:blipFill>
        <p:spPr bwMode="auto">
          <a:xfrm>
            <a:off x="8882743" y="2495005"/>
            <a:ext cx="3309258" cy="4362995"/>
          </a:xfrm>
          <a:prstGeom prst="rect">
            <a:avLst/>
          </a:prstGeom>
          <a:noFill/>
        </p:spPr>
      </p:pic>
    </p:spTree>
    <p:extLst>
      <p:ext uri="{BB962C8B-B14F-4D97-AF65-F5344CB8AC3E}">
        <p14:creationId xmlns:p14="http://schemas.microsoft.com/office/powerpoint/2010/main" xmlns="" val="1673529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sp>
        <p:nvSpPr>
          <p:cNvPr id="7" name="Text Placeholder 6"/>
          <p:cNvSpPr>
            <a:spLocks noGrp="1"/>
          </p:cNvSpPr>
          <p:nvPr>
            <p:ph type="body" sz="half" idx="2"/>
          </p:nvPr>
        </p:nvSpPr>
        <p:spPr/>
        <p:txBody>
          <a:bodyPr>
            <a:normAutofit/>
          </a:bodyPr>
          <a:lstStyle/>
          <a:p>
            <a:r>
              <a:rPr lang="en-IN" sz="7200" dirty="0" smtClean="0">
                <a:solidFill>
                  <a:srgbClr val="FF0000"/>
                </a:solidFill>
              </a:rPr>
              <a:t>THANK YOU </a:t>
            </a:r>
            <a:r>
              <a:rPr lang="en-IN" sz="7200" dirty="0" smtClean="0">
                <a:solidFill>
                  <a:srgbClr val="FFFF00"/>
                </a:solidFill>
                <a:sym typeface="Wingdings" panose="05000000000000000000" pitchFamily="2" charset="2"/>
              </a:rPr>
              <a:t></a:t>
            </a:r>
            <a:endParaRPr lang="en-IN" sz="7200" dirty="0">
              <a:solidFill>
                <a:srgbClr val="FF0000"/>
              </a:solidFill>
            </a:endParaRPr>
          </a:p>
        </p:txBody>
      </p:sp>
    </p:spTree>
    <p:extLst>
      <p:ext uri="{BB962C8B-B14F-4D97-AF65-F5344CB8AC3E}">
        <p14:creationId xmlns:p14="http://schemas.microsoft.com/office/powerpoint/2010/main" xmlns="" val="1077778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History of Present illness</a:t>
            </a:r>
            <a:endParaRPr lang="en-IN" dirty="0"/>
          </a:p>
        </p:txBody>
      </p:sp>
      <p:sp>
        <p:nvSpPr>
          <p:cNvPr id="3" name="Content Placeholder 2"/>
          <p:cNvSpPr>
            <a:spLocks noGrp="1"/>
          </p:cNvSpPr>
          <p:nvPr>
            <p:ph idx="1"/>
          </p:nvPr>
        </p:nvSpPr>
        <p:spPr>
          <a:xfrm>
            <a:off x="587829" y="2286000"/>
            <a:ext cx="10332720" cy="3733800"/>
          </a:xfrm>
        </p:spPr>
        <p:txBody>
          <a:bodyPr>
            <a:normAutofit/>
          </a:bodyPr>
          <a:lstStyle/>
          <a:p>
            <a:r>
              <a:rPr lang="en-IN" sz="2000" dirty="0" smtClean="0"/>
              <a:t>h/o skin rash involving the face, upper trunk, back ,scalp for 3 months</a:t>
            </a:r>
          </a:p>
          <a:p>
            <a:pPr>
              <a:buNone/>
            </a:pPr>
            <a:r>
              <a:rPr lang="en-IN" sz="2000" dirty="0" smtClean="0"/>
              <a:t>      accentuated on sun </a:t>
            </a:r>
            <a:r>
              <a:rPr lang="en-IN" sz="2000" dirty="0" err="1" smtClean="0"/>
              <a:t>exposure,</a:t>
            </a:r>
            <a:r>
              <a:rPr lang="en-IN" sz="2000" dirty="0" err="1" smtClean="0">
                <a:solidFill>
                  <a:srgbClr val="FF0000"/>
                </a:solidFill>
              </a:rPr>
              <a:t>Pruritic</a:t>
            </a:r>
            <a:endParaRPr lang="en-IN" sz="2000" dirty="0" smtClean="0">
              <a:solidFill>
                <a:srgbClr val="FF0000"/>
              </a:solidFill>
            </a:endParaRPr>
          </a:p>
          <a:p>
            <a:r>
              <a:rPr lang="en-IN" sz="2000" dirty="0" smtClean="0"/>
              <a:t>h/o voice change +</a:t>
            </a:r>
          </a:p>
          <a:p>
            <a:r>
              <a:rPr lang="en-IN" sz="2000" dirty="0" smtClean="0"/>
              <a:t>h/o regurgitation of food +</a:t>
            </a:r>
          </a:p>
          <a:p>
            <a:r>
              <a:rPr lang="en-IN" sz="2000" dirty="0" smtClean="0"/>
              <a:t>h/o difficulty in swallowing</a:t>
            </a:r>
          </a:p>
          <a:p>
            <a:r>
              <a:rPr lang="en-IN" sz="2000" dirty="0" smtClean="0"/>
              <a:t>No h/o any sensory disturbances</a:t>
            </a:r>
          </a:p>
        </p:txBody>
      </p:sp>
      <p:pic>
        <p:nvPicPr>
          <p:cNvPr id="4" name="Picture 3" descr="C:\Users\dheena\Desktop\images.jpg"/>
          <p:cNvPicPr>
            <a:picLocks noChangeAspect="1" noChangeArrowheads="1"/>
          </p:cNvPicPr>
          <p:nvPr/>
        </p:nvPicPr>
        <p:blipFill>
          <a:blip r:embed="rId2"/>
          <a:srcRect/>
          <a:stretch>
            <a:fillRect/>
          </a:stretch>
        </p:blipFill>
        <p:spPr bwMode="auto">
          <a:xfrm>
            <a:off x="10334625" y="4211955"/>
            <a:ext cx="1857375" cy="2457450"/>
          </a:xfrm>
          <a:prstGeom prst="rect">
            <a:avLst/>
          </a:prstGeom>
          <a:noFill/>
        </p:spPr>
      </p:pic>
    </p:spTree>
    <p:extLst>
      <p:ext uri="{BB962C8B-B14F-4D97-AF65-F5344CB8AC3E}">
        <p14:creationId xmlns:p14="http://schemas.microsoft.com/office/powerpoint/2010/main" xmlns="" val="2248384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History of Present illness</a:t>
            </a:r>
            <a:endParaRPr lang="en-IN" dirty="0"/>
          </a:p>
        </p:txBody>
      </p:sp>
      <p:sp>
        <p:nvSpPr>
          <p:cNvPr id="3" name="Content Placeholder 2"/>
          <p:cNvSpPr>
            <a:spLocks noGrp="1"/>
          </p:cNvSpPr>
          <p:nvPr>
            <p:ph idx="1"/>
          </p:nvPr>
        </p:nvSpPr>
        <p:spPr/>
        <p:txBody>
          <a:bodyPr>
            <a:normAutofit/>
          </a:bodyPr>
          <a:lstStyle/>
          <a:p>
            <a:r>
              <a:rPr lang="en-IN" sz="2000" dirty="0" smtClean="0"/>
              <a:t>No h/o fever</a:t>
            </a:r>
          </a:p>
          <a:p>
            <a:r>
              <a:rPr lang="en-IN" sz="2000" dirty="0" smtClean="0"/>
              <a:t>No h/o </a:t>
            </a:r>
            <a:r>
              <a:rPr lang="en-IN" sz="2000" dirty="0" err="1" smtClean="0"/>
              <a:t>arthralgia</a:t>
            </a:r>
            <a:endParaRPr lang="en-IN" sz="2000" dirty="0" smtClean="0"/>
          </a:p>
          <a:p>
            <a:r>
              <a:rPr lang="en-IN" sz="2000" dirty="0" smtClean="0"/>
              <a:t>No h/o weight loss</a:t>
            </a:r>
          </a:p>
          <a:p>
            <a:r>
              <a:rPr lang="en-IN" sz="2000" dirty="0" smtClean="0"/>
              <a:t>No h/o chest pain, palpitations , syncope</a:t>
            </a:r>
          </a:p>
          <a:p>
            <a:r>
              <a:rPr lang="en-IN" sz="2000" dirty="0" smtClean="0"/>
              <a:t>No h/o cough</a:t>
            </a:r>
          </a:p>
          <a:p>
            <a:r>
              <a:rPr lang="en-IN" sz="2000" dirty="0" smtClean="0"/>
              <a:t>No h/o breathlessness</a:t>
            </a:r>
          </a:p>
          <a:p>
            <a:pPr>
              <a:buNone/>
            </a:pPr>
            <a:endParaRPr lang="en-IN" sz="2000" dirty="0"/>
          </a:p>
        </p:txBody>
      </p:sp>
      <p:pic>
        <p:nvPicPr>
          <p:cNvPr id="3074" name="Picture 2" descr="C:\Users\dheena\Desktop\can-stock-photo_csp16388190.jpg"/>
          <p:cNvPicPr>
            <a:picLocks noChangeAspect="1" noChangeArrowheads="1"/>
          </p:cNvPicPr>
          <p:nvPr/>
        </p:nvPicPr>
        <p:blipFill>
          <a:blip r:embed="rId2"/>
          <a:srcRect/>
          <a:stretch>
            <a:fillRect/>
          </a:stretch>
        </p:blipFill>
        <p:spPr bwMode="auto">
          <a:xfrm>
            <a:off x="10136777" y="3566160"/>
            <a:ext cx="2055223" cy="32918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PAST HISTORY</a:t>
            </a:r>
            <a:endParaRPr lang="en-IN" dirty="0"/>
          </a:p>
        </p:txBody>
      </p:sp>
      <p:sp>
        <p:nvSpPr>
          <p:cNvPr id="3" name="Content Placeholder 2"/>
          <p:cNvSpPr>
            <a:spLocks noGrp="1"/>
          </p:cNvSpPr>
          <p:nvPr>
            <p:ph idx="1"/>
          </p:nvPr>
        </p:nvSpPr>
        <p:spPr/>
        <p:txBody>
          <a:bodyPr/>
          <a:lstStyle/>
          <a:p>
            <a:r>
              <a:rPr lang="en-IN" dirty="0" smtClean="0"/>
              <a:t> </a:t>
            </a:r>
            <a:r>
              <a:rPr lang="en-IN" sz="2000" dirty="0" smtClean="0"/>
              <a:t>Not a  k/c/o SHTN / Type 2 diabetes mellitus </a:t>
            </a:r>
          </a:p>
          <a:p>
            <a:r>
              <a:rPr lang="en-IN" sz="2000" dirty="0" smtClean="0"/>
              <a:t>Not a k/c/o </a:t>
            </a:r>
            <a:r>
              <a:rPr lang="en-IN" sz="2000" dirty="0"/>
              <a:t>tuberculosis/ </a:t>
            </a:r>
            <a:r>
              <a:rPr lang="en-IN" sz="2000" dirty="0" smtClean="0"/>
              <a:t>seizure disorder/ bronchial asthma / liver diseases/ thyroid illness</a:t>
            </a:r>
            <a:endParaRPr lang="en-IN" sz="2000" dirty="0"/>
          </a:p>
          <a:p>
            <a:r>
              <a:rPr lang="en-IN" sz="2000" dirty="0"/>
              <a:t>No h/o steroid abuse</a:t>
            </a:r>
          </a:p>
          <a:p>
            <a:r>
              <a:rPr lang="en-IN" sz="2000" dirty="0" smtClean="0"/>
              <a:t>No h/o any other drug intake</a:t>
            </a:r>
            <a:endParaRPr lang="en-IN" sz="2000" dirty="0"/>
          </a:p>
          <a:p>
            <a:r>
              <a:rPr lang="en-IN" sz="2000" dirty="0"/>
              <a:t>No h/o </a:t>
            </a:r>
            <a:r>
              <a:rPr lang="en-IN" sz="2000" dirty="0" smtClean="0"/>
              <a:t>S/O any </a:t>
            </a:r>
            <a:r>
              <a:rPr lang="en-IN" sz="2000" dirty="0"/>
              <a:t>infections in the recent past</a:t>
            </a:r>
          </a:p>
          <a:p>
            <a:r>
              <a:rPr lang="en-IN" sz="2000" dirty="0"/>
              <a:t>No h/o similar episodes in the past</a:t>
            </a:r>
          </a:p>
          <a:p>
            <a:endParaRPr lang="en-IN" sz="20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493159">
            <a:off x="9442227" y="4664119"/>
            <a:ext cx="1962150" cy="1733550"/>
          </a:xfrm>
          <a:prstGeom prst="rect">
            <a:avLst/>
          </a:prstGeom>
        </p:spPr>
      </p:pic>
    </p:spTree>
    <p:extLst>
      <p:ext uri="{BB962C8B-B14F-4D97-AF65-F5344CB8AC3E}">
        <p14:creationId xmlns:p14="http://schemas.microsoft.com/office/powerpoint/2010/main" xmlns="" val="342179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PERSONAL HISTORY</a:t>
            </a:r>
            <a:endParaRPr lang="en-IN" dirty="0"/>
          </a:p>
        </p:txBody>
      </p:sp>
      <p:sp>
        <p:nvSpPr>
          <p:cNvPr id="3" name="Content Placeholder 2"/>
          <p:cNvSpPr>
            <a:spLocks noGrp="1"/>
          </p:cNvSpPr>
          <p:nvPr>
            <p:ph idx="1"/>
          </p:nvPr>
        </p:nvSpPr>
        <p:spPr/>
        <p:txBody>
          <a:bodyPr>
            <a:normAutofit/>
          </a:bodyPr>
          <a:lstStyle/>
          <a:p>
            <a:r>
              <a:rPr lang="en-IN" sz="2000" dirty="0"/>
              <a:t>Consumes mixed </a:t>
            </a:r>
            <a:r>
              <a:rPr lang="en-IN" sz="2000" dirty="0" smtClean="0"/>
              <a:t>diet</a:t>
            </a:r>
            <a:endParaRPr lang="en-IN" sz="2000" dirty="0"/>
          </a:p>
          <a:p>
            <a:r>
              <a:rPr lang="en-IN" sz="2000" dirty="0" smtClean="0"/>
              <a:t>Ex smoker and not an alcoholic</a:t>
            </a:r>
            <a:endParaRPr lang="en-IN" sz="2000" dirty="0"/>
          </a:p>
          <a:p>
            <a:r>
              <a:rPr lang="en-IN" sz="2000" dirty="0"/>
              <a:t>No h/o extra marital contact</a:t>
            </a:r>
          </a:p>
          <a:p>
            <a:r>
              <a:rPr lang="en-IN" sz="2000" dirty="0"/>
              <a:t>Bowel and bladder habits </a:t>
            </a:r>
            <a:r>
              <a:rPr lang="en-IN" sz="2000" dirty="0" smtClean="0"/>
              <a:t>normal</a:t>
            </a:r>
          </a:p>
          <a:p>
            <a:r>
              <a:rPr lang="en-IN" sz="2000" dirty="0" smtClean="0"/>
              <a:t>Sleep pattern normal</a:t>
            </a:r>
            <a:endParaRPr lang="en-IN" sz="2000" dirty="0"/>
          </a:p>
          <a:p>
            <a:endParaRPr lang="en-IN" sz="2000" dirty="0"/>
          </a:p>
        </p:txBody>
      </p:sp>
      <p:pic>
        <p:nvPicPr>
          <p:cNvPr id="4" name="Picture 3" descr="H:\dee\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96287" y="4252912"/>
            <a:ext cx="3795713" cy="2605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238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Family history</a:t>
            </a:r>
            <a:endParaRPr lang="en-IN" dirty="0"/>
          </a:p>
        </p:txBody>
      </p:sp>
      <p:sp>
        <p:nvSpPr>
          <p:cNvPr id="3" name="Content Placeholder 2"/>
          <p:cNvSpPr>
            <a:spLocks noGrp="1"/>
          </p:cNvSpPr>
          <p:nvPr>
            <p:ph idx="1"/>
          </p:nvPr>
        </p:nvSpPr>
        <p:spPr/>
        <p:txBody>
          <a:bodyPr>
            <a:normAutofit/>
          </a:bodyPr>
          <a:lstStyle/>
          <a:p>
            <a:r>
              <a:rPr lang="en-IN" sz="2400" dirty="0" smtClean="0"/>
              <a:t>no h/o similar illness in other family members</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47845" y="3816172"/>
            <a:ext cx="3810000" cy="2857500"/>
          </a:xfrm>
          <a:prstGeom prst="rect">
            <a:avLst/>
          </a:prstGeom>
        </p:spPr>
      </p:pic>
    </p:spTree>
    <p:extLst>
      <p:ext uri="{BB962C8B-B14F-4D97-AF65-F5344CB8AC3E}">
        <p14:creationId xmlns:p14="http://schemas.microsoft.com/office/powerpoint/2010/main" xmlns="" val="2521168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GENERAL EXAMINATION</a:t>
            </a:r>
            <a:endParaRPr lang="en-IN" dirty="0"/>
          </a:p>
        </p:txBody>
      </p:sp>
      <p:sp>
        <p:nvSpPr>
          <p:cNvPr id="3" name="Content Placeholder 2"/>
          <p:cNvSpPr>
            <a:spLocks noGrp="1"/>
          </p:cNvSpPr>
          <p:nvPr>
            <p:ph idx="1"/>
          </p:nvPr>
        </p:nvSpPr>
        <p:spPr>
          <a:xfrm>
            <a:off x="1154953" y="2472743"/>
            <a:ext cx="8761412" cy="4036454"/>
          </a:xfrm>
        </p:spPr>
        <p:txBody>
          <a:bodyPr>
            <a:normAutofit/>
          </a:bodyPr>
          <a:lstStyle/>
          <a:p>
            <a:r>
              <a:rPr lang="en-IN" sz="2000" dirty="0" smtClean="0"/>
              <a:t>Conscious</a:t>
            </a:r>
          </a:p>
          <a:p>
            <a:r>
              <a:rPr lang="en-IN" sz="2000" dirty="0" smtClean="0"/>
              <a:t>Oriented  </a:t>
            </a:r>
          </a:p>
          <a:p>
            <a:r>
              <a:rPr lang="en-IN" sz="2000" dirty="0" smtClean="0"/>
              <a:t>Afebrile</a:t>
            </a:r>
          </a:p>
          <a:p>
            <a:r>
              <a:rPr lang="en-IN" sz="2000" dirty="0" smtClean="0"/>
              <a:t>Not </a:t>
            </a:r>
            <a:r>
              <a:rPr lang="en-IN" sz="2000" dirty="0" err="1" smtClean="0"/>
              <a:t>tachypneic</a:t>
            </a:r>
            <a:r>
              <a:rPr lang="en-IN" sz="2000" dirty="0" smtClean="0"/>
              <a:t> at rest</a:t>
            </a:r>
            <a:endParaRPr lang="en-IN" sz="2000" dirty="0"/>
          </a:p>
          <a:p>
            <a:r>
              <a:rPr lang="en-IN" sz="2000" dirty="0" smtClean="0"/>
              <a:t>No pallor/ icterus/ cyanosis/ clubbing/ pedal </a:t>
            </a:r>
            <a:r>
              <a:rPr lang="en-IN" sz="2000" dirty="0" err="1" smtClean="0"/>
              <a:t>edema</a:t>
            </a:r>
            <a:endParaRPr lang="en-IN" sz="2000" dirty="0" smtClean="0"/>
          </a:p>
          <a:p>
            <a:r>
              <a:rPr lang="en-IN" sz="2000" dirty="0" smtClean="0"/>
              <a:t>No generalised </a:t>
            </a:r>
            <a:r>
              <a:rPr lang="en-IN" sz="2000" dirty="0" err="1" smtClean="0"/>
              <a:t>lymphadenopathy</a:t>
            </a:r>
            <a:endParaRPr lang="en-IN" sz="2000" dirty="0" smtClean="0"/>
          </a:p>
          <a:p>
            <a:r>
              <a:rPr lang="en-IN" sz="2000" dirty="0" smtClean="0"/>
              <a:t>Skin rashes over </a:t>
            </a:r>
            <a:r>
              <a:rPr lang="en-IN" sz="2000" dirty="0" err="1" smtClean="0"/>
              <a:t>chest,scalp</a:t>
            </a:r>
            <a:r>
              <a:rPr lang="en-IN" sz="2000" dirty="0" smtClean="0"/>
              <a:t> &amp; back</a:t>
            </a:r>
          </a:p>
          <a:p>
            <a:pPr marL="0" indent="0">
              <a:buNone/>
            </a:pPr>
            <a:endParaRPr lang="en-IN" sz="2000" dirty="0" smtClean="0"/>
          </a:p>
        </p:txBody>
      </p:sp>
      <p:pic>
        <p:nvPicPr>
          <p:cNvPr id="4098" name="Picture 2" descr="C:\Users\dheena\Desktop\idea-doctor-performing-physical-examination-illustration-vocabulary-49199863.jpg"/>
          <p:cNvPicPr>
            <a:picLocks noChangeAspect="1" noChangeArrowheads="1"/>
          </p:cNvPicPr>
          <p:nvPr/>
        </p:nvPicPr>
        <p:blipFill>
          <a:blip r:embed="rId2"/>
          <a:srcRect/>
          <a:stretch>
            <a:fillRect/>
          </a:stretch>
        </p:blipFill>
        <p:spPr bwMode="auto">
          <a:xfrm>
            <a:off x="8242664" y="2312126"/>
            <a:ext cx="3949336" cy="4545874"/>
          </a:xfrm>
          <a:prstGeom prst="rect">
            <a:avLst/>
          </a:prstGeom>
          <a:noFill/>
        </p:spPr>
      </p:pic>
    </p:spTree>
    <p:extLst>
      <p:ext uri="{BB962C8B-B14F-4D97-AF65-F5344CB8AC3E}">
        <p14:creationId xmlns:p14="http://schemas.microsoft.com/office/powerpoint/2010/main" xmlns="" val="899115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287</TotalTime>
  <Words>915</Words>
  <Application>Microsoft Office PowerPoint</Application>
  <PresentationFormat>Custom</PresentationFormat>
  <Paragraphs>218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Ion Boardroom</vt:lpstr>
      <vt:lpstr>AN INTERESTING CASE OF DERMATOMYOSITIS</vt:lpstr>
      <vt:lpstr>Slide 2</vt:lpstr>
      <vt:lpstr>History of Present illness</vt:lpstr>
      <vt:lpstr>History of Present illness</vt:lpstr>
      <vt:lpstr>History of Present illness</vt:lpstr>
      <vt:lpstr>PAST HISTORY</vt:lpstr>
      <vt:lpstr>PERSONAL HISTORY</vt:lpstr>
      <vt:lpstr>Family history</vt:lpstr>
      <vt:lpstr>GENERAL EXAMINATION</vt:lpstr>
      <vt:lpstr>VITALS</vt:lpstr>
      <vt:lpstr>SYSTEM EXAMINATION</vt:lpstr>
      <vt:lpstr>Respiratory system</vt:lpstr>
      <vt:lpstr>Slide 13</vt:lpstr>
      <vt:lpstr>CENTRAL NERVOUS SYSTEM</vt:lpstr>
      <vt:lpstr>MUSCULOSKELETAL SYSTEM</vt:lpstr>
      <vt:lpstr>Central Nervous System</vt:lpstr>
      <vt:lpstr>INVESTIGATIONS</vt:lpstr>
      <vt:lpstr>Biochemistry </vt:lpstr>
      <vt:lpstr>Biochemistry </vt:lpstr>
      <vt:lpstr>Urine - investigations</vt:lpstr>
      <vt:lpstr>Neuro Physician  opinion</vt:lpstr>
      <vt:lpstr>Dermatologist opinion</vt:lpstr>
      <vt:lpstr>Slide 23</vt:lpstr>
      <vt:lpstr>Slide 24</vt:lpstr>
      <vt:lpstr>Dermatologist opinion</vt:lpstr>
      <vt:lpstr>Slide 26</vt:lpstr>
      <vt:lpstr>Screening for Occult Malignancy</vt:lpstr>
      <vt:lpstr>Slide 28</vt:lpstr>
      <vt:lpstr>MUSCLE BIOPSY</vt:lpstr>
      <vt:lpstr>CLUES to Diagnosis</vt:lpstr>
      <vt:lpstr>DIAGNOSIS</vt:lpstr>
      <vt:lpstr>TREATMENT</vt:lpstr>
      <vt:lpstr>After treatment </vt:lpstr>
      <vt:lpstr>AIM OF PRESENTATION</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INTERESTING CASE OF DERMATOMYOSITIS</dc:title>
  <dc:creator>Windows User</dc:creator>
  <cp:lastModifiedBy>dheena</cp:lastModifiedBy>
  <cp:revision>79</cp:revision>
  <dcterms:created xsi:type="dcterms:W3CDTF">2016-10-03T09:35:13Z</dcterms:created>
  <dcterms:modified xsi:type="dcterms:W3CDTF">2016-10-05T06:40:26Z</dcterms:modified>
</cp:coreProperties>
</file>