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1" r:id="rId17"/>
    <p:sldId id="274" r:id="rId18"/>
    <p:sldId id="275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A97971-FC10-448C-9A1C-063C6C2F1A19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76"/>
            <p14:sldId id="264"/>
            <p14:sldId id="265"/>
            <p14:sldId id="266"/>
            <p14:sldId id="267"/>
            <p14:sldId id="268"/>
            <p14:sldId id="269"/>
            <p14:sldId id="277"/>
            <p14:sldId id="271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4660"/>
  </p:normalViewPr>
  <p:slideViewPr>
    <p:cSldViewPr>
      <p:cViewPr varScale="1">
        <p:scale>
          <a:sx n="98" d="100"/>
          <a:sy n="98" d="100"/>
        </p:scale>
        <p:origin x="-16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2372-E2DB-4F08-8C4D-EC1DA9FD1DE5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CDB05C-34FB-403A-851F-9F8742BBE1D7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2372-E2DB-4F08-8C4D-EC1DA9FD1DE5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B05C-34FB-403A-851F-9F8742BBE1D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2372-E2DB-4F08-8C4D-EC1DA9FD1DE5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B05C-34FB-403A-851F-9F8742BBE1D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2372-E2DB-4F08-8C4D-EC1DA9FD1DE5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B05C-34FB-403A-851F-9F8742BBE1D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2372-E2DB-4F08-8C4D-EC1DA9FD1DE5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B05C-34FB-403A-851F-9F8742BBE1D7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2372-E2DB-4F08-8C4D-EC1DA9FD1DE5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B05C-34FB-403A-851F-9F8742BBE1D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2372-E2DB-4F08-8C4D-EC1DA9FD1DE5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B05C-34FB-403A-851F-9F8742BBE1D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2372-E2DB-4F08-8C4D-EC1DA9FD1DE5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B05C-34FB-403A-851F-9F8742BBE1D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2372-E2DB-4F08-8C4D-EC1DA9FD1DE5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B05C-34FB-403A-851F-9F8742BBE1D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2372-E2DB-4F08-8C4D-EC1DA9FD1DE5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B05C-34FB-403A-851F-9F8742BBE1D7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2372-E2DB-4F08-8C4D-EC1DA9FD1DE5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B05C-34FB-403A-851F-9F8742BBE1D7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F92372-E2DB-4F08-8C4D-EC1DA9FD1DE5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CDB05C-34FB-403A-851F-9F8742BBE1D7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211710"/>
            <a:ext cx="7406640" cy="1782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CEFEPIME–TANIBORBACTUM IN COMPLICATED URINARY TRACT INFECTION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97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06280"/>
            <a:ext cx="8147248" cy="5372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OF STUDY</a:t>
            </a:r>
            <a:endParaRPr lang="en-IN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5004" r="13696" b="27075"/>
          <a:stretch/>
        </p:blipFill>
        <p:spPr>
          <a:xfrm>
            <a:off x="323528" y="915566"/>
            <a:ext cx="8496944" cy="4036018"/>
          </a:xfrm>
        </p:spPr>
      </p:pic>
    </p:spTree>
    <p:extLst>
      <p:ext uri="{BB962C8B-B14F-4D97-AF65-F5344CB8AC3E}">
        <p14:creationId xmlns:p14="http://schemas.microsoft.com/office/powerpoint/2010/main" val="11057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19948" r="14386" b="23842"/>
          <a:stretch/>
        </p:blipFill>
        <p:spPr>
          <a:xfrm>
            <a:off x="323529" y="1347614"/>
            <a:ext cx="849694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OUTCOME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5606"/>
            <a:ext cx="8229600" cy="32801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Microbiologic success is defined as reduction in all gram negative pathogens found at baseline &lt;10</a:t>
            </a:r>
            <a:r>
              <a:rPr lang="en-US" baseline="30000" dirty="0" smtClean="0"/>
              <a:t>3 </a:t>
            </a:r>
            <a:r>
              <a:rPr lang="en-US" dirty="0" smtClean="0"/>
              <a:t> CFU per ml.</a:t>
            </a:r>
          </a:p>
          <a:p>
            <a:r>
              <a:rPr lang="en-US" dirty="0" smtClean="0"/>
              <a:t>Clinical success was defined as symptomatic resolution or return to </a:t>
            </a:r>
            <a:r>
              <a:rPr lang="en-US" dirty="0" err="1" smtClean="0"/>
              <a:t>preinfection</a:t>
            </a:r>
            <a:r>
              <a:rPr lang="en-US" dirty="0" smtClean="0"/>
              <a:t> baseline of all core signs and </a:t>
            </a:r>
            <a:r>
              <a:rPr lang="en-US" dirty="0" err="1" smtClean="0"/>
              <a:t>symptoms,with</a:t>
            </a:r>
            <a:r>
              <a:rPr lang="en-US" dirty="0" smtClean="0"/>
              <a:t> no use of additional antibacterial agents for complicated UTI.</a:t>
            </a:r>
          </a:p>
          <a:p>
            <a:r>
              <a:rPr lang="en-US" dirty="0"/>
              <a:t>Primary outcome </a:t>
            </a:r>
            <a:r>
              <a:rPr lang="en-US" dirty="0" smtClean="0"/>
              <a:t>is both </a:t>
            </a:r>
            <a:r>
              <a:rPr lang="en-US" dirty="0"/>
              <a:t>microbiological and clinical success in </a:t>
            </a:r>
            <a:r>
              <a:rPr lang="en-US" dirty="0" err="1"/>
              <a:t>microITT</a:t>
            </a:r>
            <a:r>
              <a:rPr lang="en-US" dirty="0"/>
              <a:t> population at the test of cure on trial days 19 to 23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Secondary outcome </a:t>
            </a:r>
            <a:r>
              <a:rPr lang="en-US" dirty="0"/>
              <a:t>both microbiological and clinical success in </a:t>
            </a:r>
            <a:r>
              <a:rPr lang="en-US" dirty="0" err="1"/>
              <a:t>microITT</a:t>
            </a:r>
            <a:r>
              <a:rPr lang="en-US" dirty="0"/>
              <a:t> population </a:t>
            </a:r>
            <a:r>
              <a:rPr lang="en-US" dirty="0" smtClean="0"/>
              <a:t>at the end of treatment (&lt; 24 hours after the last dose of  trial drug) and at late follow-up (trial days 28 to 35) </a:t>
            </a:r>
          </a:p>
          <a:p>
            <a:pPr marL="1143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84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EFFICACY OUTCOMES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3598"/>
            <a:ext cx="8064896" cy="37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810"/>
            <a:ext cx="8229600" cy="3280172"/>
          </a:xfrm>
        </p:spPr>
        <p:txBody>
          <a:bodyPr/>
          <a:lstStyle/>
          <a:p>
            <a:r>
              <a:rPr lang="en-US" dirty="0" smtClean="0"/>
              <a:t>Adverse events occurred during treatment in 35.5% of patient in the </a:t>
            </a:r>
            <a:r>
              <a:rPr lang="en-US" dirty="0" err="1" smtClean="0"/>
              <a:t>cefepime-taniborbactam</a:t>
            </a:r>
            <a:r>
              <a:rPr lang="en-US" dirty="0" smtClean="0"/>
              <a:t> group and in 29.0% of those in the </a:t>
            </a:r>
            <a:r>
              <a:rPr lang="en-US" dirty="0" err="1" smtClean="0"/>
              <a:t>meropenem</a:t>
            </a:r>
            <a:r>
              <a:rPr lang="en-US" dirty="0" smtClean="0"/>
              <a:t> group</a:t>
            </a:r>
          </a:p>
          <a:p>
            <a:r>
              <a:rPr lang="en-US" dirty="0" smtClean="0"/>
              <a:t>Premature </a:t>
            </a:r>
            <a:r>
              <a:rPr lang="en-US" dirty="0" smtClean="0"/>
              <a:t>discontinuation </a:t>
            </a:r>
            <a:r>
              <a:rPr lang="en-US" dirty="0" smtClean="0"/>
              <a:t>of a trial drug </a:t>
            </a:r>
            <a:r>
              <a:rPr lang="en-US" dirty="0"/>
              <a:t>occurred </a:t>
            </a:r>
            <a:r>
              <a:rPr lang="en-US" dirty="0" smtClean="0"/>
              <a:t>in 3.0% </a:t>
            </a:r>
            <a:r>
              <a:rPr lang="en-US" dirty="0"/>
              <a:t>of patient in the </a:t>
            </a:r>
            <a:r>
              <a:rPr lang="en-US" dirty="0" err="1"/>
              <a:t>cefepime-taniborbactam</a:t>
            </a:r>
            <a:r>
              <a:rPr lang="en-US" dirty="0"/>
              <a:t> group and in </a:t>
            </a:r>
            <a:r>
              <a:rPr lang="en-US" dirty="0" smtClean="0"/>
              <a:t>0.9% </a:t>
            </a:r>
            <a:r>
              <a:rPr lang="en-US" dirty="0"/>
              <a:t>of those in the </a:t>
            </a:r>
            <a:r>
              <a:rPr lang="en-US" dirty="0" err="1"/>
              <a:t>meropenem</a:t>
            </a:r>
            <a:r>
              <a:rPr lang="en-US" dirty="0"/>
              <a:t> group</a:t>
            </a:r>
          </a:p>
          <a:p>
            <a:pPr marL="1143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69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2"/>
            <a:ext cx="9144000" cy="5078478"/>
          </a:xfrm>
        </p:spPr>
      </p:pic>
    </p:spTree>
    <p:extLst>
      <p:ext uri="{BB962C8B-B14F-4D97-AF65-F5344CB8AC3E}">
        <p14:creationId xmlns:p14="http://schemas.microsoft.com/office/powerpoint/2010/main" val="427162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r>
              <a:rPr lang="en-US" dirty="0"/>
              <a:t> </a:t>
            </a:r>
            <a:r>
              <a:rPr lang="en-US" dirty="0" smtClean="0"/>
              <a:t>of 436 patients were included in </a:t>
            </a:r>
            <a:r>
              <a:rPr lang="en-US" dirty="0" err="1" smtClean="0"/>
              <a:t>microITT</a:t>
            </a:r>
            <a:r>
              <a:rPr lang="en-US" dirty="0" smtClean="0"/>
              <a:t> population </a:t>
            </a:r>
          </a:p>
          <a:p>
            <a:r>
              <a:rPr lang="en-US" dirty="0" smtClean="0"/>
              <a:t>207/293 patients (70.6%)in the </a:t>
            </a:r>
            <a:r>
              <a:rPr lang="en-US" dirty="0" err="1" smtClean="0"/>
              <a:t>cefepime-taniborbactam</a:t>
            </a:r>
            <a:r>
              <a:rPr lang="en-US" dirty="0" smtClean="0"/>
              <a:t> group and in 83/143 patients(58.0%) in the </a:t>
            </a:r>
            <a:r>
              <a:rPr lang="en-US" dirty="0" err="1" smtClean="0"/>
              <a:t>meropenem</a:t>
            </a:r>
            <a:r>
              <a:rPr lang="en-US" dirty="0" smtClean="0"/>
              <a:t> group had overall treatment success.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48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9622"/>
            <a:ext cx="8363272" cy="3384376"/>
          </a:xfrm>
        </p:spPr>
        <p:txBody>
          <a:bodyPr>
            <a:normAutofit fontScale="62500" lnSpcReduction="20000"/>
          </a:bodyPr>
          <a:lstStyle/>
          <a:p>
            <a:r>
              <a:rPr lang="en-US" sz="3100" dirty="0"/>
              <a:t>In patients with complicated UTI (including acute pyelonephritis), </a:t>
            </a:r>
            <a:r>
              <a:rPr lang="en-US" sz="3100" dirty="0" err="1"/>
              <a:t>cefepime</a:t>
            </a:r>
            <a:r>
              <a:rPr lang="en-US" sz="3100" dirty="0"/>
              <a:t>–</a:t>
            </a:r>
            <a:r>
              <a:rPr lang="en-US" sz="3100" dirty="0" err="1"/>
              <a:t>taniborbactam</a:t>
            </a:r>
            <a:r>
              <a:rPr lang="en-US" sz="3100" dirty="0"/>
              <a:t> was superior to </a:t>
            </a:r>
            <a:r>
              <a:rPr lang="en-US" sz="3100" dirty="0" err="1"/>
              <a:t>meropenem</a:t>
            </a:r>
            <a:r>
              <a:rPr lang="en-US" sz="3100" dirty="0"/>
              <a:t> regarding composite success at test of </a:t>
            </a:r>
            <a:r>
              <a:rPr lang="en-US" sz="3100" dirty="0" smtClean="0"/>
              <a:t>cure</a:t>
            </a:r>
          </a:p>
          <a:p>
            <a:r>
              <a:rPr lang="en-US" sz="3100" dirty="0" smtClean="0"/>
              <a:t> </a:t>
            </a:r>
            <a:r>
              <a:rPr lang="en-US" sz="3100" dirty="0"/>
              <a:t>The frequencies of both composite success and clinical success were higher in the </a:t>
            </a:r>
            <a:r>
              <a:rPr lang="en-US" sz="3100" dirty="0" err="1"/>
              <a:t>cefepime</a:t>
            </a:r>
            <a:r>
              <a:rPr lang="en-US" sz="3100" dirty="0"/>
              <a:t>–</a:t>
            </a:r>
            <a:r>
              <a:rPr lang="en-US" sz="3100" dirty="0" err="1"/>
              <a:t>taniborbactam</a:t>
            </a:r>
            <a:r>
              <a:rPr lang="en-US" sz="3100" dirty="0"/>
              <a:t> group than in the </a:t>
            </a:r>
            <a:r>
              <a:rPr lang="en-US" sz="3100" dirty="0" err="1"/>
              <a:t>meropenem</a:t>
            </a:r>
            <a:r>
              <a:rPr lang="en-US" sz="3100" dirty="0"/>
              <a:t> group at late </a:t>
            </a:r>
            <a:r>
              <a:rPr lang="en-US" sz="3100" dirty="0" smtClean="0"/>
              <a:t>follow-up</a:t>
            </a:r>
          </a:p>
          <a:p>
            <a:r>
              <a:rPr lang="en-US" sz="3100" dirty="0" smtClean="0"/>
              <a:t> </a:t>
            </a:r>
            <a:r>
              <a:rPr lang="en-US" sz="3100" dirty="0" err="1"/>
              <a:t>Cefepime</a:t>
            </a:r>
            <a:r>
              <a:rPr lang="en-US" sz="3100" dirty="0"/>
              <a:t>–</a:t>
            </a:r>
            <a:r>
              <a:rPr lang="en-US" sz="3100" dirty="0" err="1"/>
              <a:t>taniborbactam</a:t>
            </a:r>
            <a:r>
              <a:rPr lang="en-US" sz="3100" dirty="0"/>
              <a:t> and </a:t>
            </a:r>
            <a:r>
              <a:rPr lang="en-US" sz="3100" dirty="0" err="1"/>
              <a:t>meropenem</a:t>
            </a:r>
            <a:r>
              <a:rPr lang="en-US" sz="3100" dirty="0"/>
              <a:t> had similar safety </a:t>
            </a:r>
            <a:r>
              <a:rPr lang="en-US" sz="3100" dirty="0" smtClean="0"/>
              <a:t>profiles</a:t>
            </a:r>
          </a:p>
          <a:p>
            <a:r>
              <a:rPr lang="en-US" sz="3100" dirty="0" smtClean="0"/>
              <a:t>Thus</a:t>
            </a:r>
            <a:r>
              <a:rPr lang="en-US" sz="3100" dirty="0"/>
              <a:t>, </a:t>
            </a:r>
            <a:r>
              <a:rPr lang="en-US" sz="3100" dirty="0" err="1"/>
              <a:t>cefepime</a:t>
            </a:r>
            <a:r>
              <a:rPr lang="en-US" sz="3100" dirty="0"/>
              <a:t>–</a:t>
            </a:r>
            <a:r>
              <a:rPr lang="en-US" sz="3100" dirty="0" err="1"/>
              <a:t>taniborbactam</a:t>
            </a:r>
            <a:r>
              <a:rPr lang="en-US" sz="3100" dirty="0"/>
              <a:t> was shown to be a potential treatment option for patients with complicated UTI and acute pyelonephritis caused by </a:t>
            </a:r>
            <a:r>
              <a:rPr lang="en-US" sz="3100" dirty="0" err="1"/>
              <a:t>Enterobacterales</a:t>
            </a:r>
            <a:r>
              <a:rPr lang="en-US" sz="3100" dirty="0"/>
              <a:t> species and P. </a:t>
            </a:r>
            <a:r>
              <a:rPr lang="en-US" sz="3100" dirty="0" err="1"/>
              <a:t>aeruginosa</a:t>
            </a:r>
            <a:r>
              <a:rPr lang="en-US" sz="3100" dirty="0"/>
              <a:t>, including </a:t>
            </a:r>
            <a:r>
              <a:rPr lang="en-US" sz="3100" dirty="0" err="1"/>
              <a:t>antimicrobialresistant</a:t>
            </a:r>
            <a:r>
              <a:rPr lang="en-US" sz="3100" dirty="0"/>
              <a:t> strain</a:t>
            </a:r>
            <a:endParaRPr lang="en-US" sz="3100" dirty="0" smtClean="0"/>
          </a:p>
          <a:p>
            <a:pPr marL="1143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76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69672"/>
            <a:ext cx="7498080" cy="112363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 YOU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25003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 MEDICAL UNIT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91630"/>
            <a:ext cx="7818072" cy="3194670"/>
          </a:xfrm>
        </p:spPr>
        <p:txBody>
          <a:bodyPr>
            <a:normAutofit/>
          </a:bodyPr>
          <a:lstStyle/>
          <a:p>
            <a:r>
              <a:rPr lang="en-US" sz="2800" dirty="0"/>
              <a:t>CHIEF PROF: Dr</a:t>
            </a:r>
            <a:r>
              <a:rPr lang="en-US" sz="2800" dirty="0" smtClean="0"/>
              <a:t>. DAVID </a:t>
            </a:r>
            <a:r>
              <a:rPr lang="en-US" sz="2800" dirty="0"/>
              <a:t>PRADEEP </a:t>
            </a:r>
            <a:r>
              <a:rPr lang="en-US" sz="2800" dirty="0" smtClean="0"/>
              <a:t>KUMAR M.D, MRCP</a:t>
            </a:r>
          </a:p>
          <a:p>
            <a:pPr marL="82296" indent="0">
              <a:buNone/>
            </a:pPr>
            <a:endParaRPr lang="en-US" sz="2800" dirty="0"/>
          </a:p>
          <a:p>
            <a:r>
              <a:rPr lang="en-US" sz="2800" dirty="0"/>
              <a:t>ASST </a:t>
            </a:r>
            <a:r>
              <a:rPr lang="en-US" sz="2800" dirty="0" smtClean="0"/>
              <a:t>PROFESSORS: </a:t>
            </a:r>
            <a:r>
              <a:rPr lang="en-US" sz="2800" dirty="0" err="1" smtClean="0"/>
              <a:t>Dr.NASEEMA</a:t>
            </a:r>
            <a:r>
              <a:rPr lang="en-US" sz="2800" dirty="0" smtClean="0"/>
              <a:t> BANU M.D</a:t>
            </a:r>
            <a:endParaRPr lang="en-US" sz="2800" dirty="0"/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</a:t>
            </a:r>
            <a:r>
              <a:rPr lang="en-US" sz="2800" dirty="0" err="1" smtClean="0"/>
              <a:t>Dr.RAM</a:t>
            </a:r>
            <a:r>
              <a:rPr lang="en-US" sz="2800" dirty="0" smtClean="0"/>
              <a:t> </a:t>
            </a:r>
            <a:r>
              <a:rPr lang="en-US" sz="2800" dirty="0"/>
              <a:t>KUMAR M.D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</a:t>
            </a:r>
            <a:r>
              <a:rPr lang="en-US" sz="2800" dirty="0" err="1" smtClean="0"/>
              <a:t>Dr.NABIL</a:t>
            </a:r>
            <a:r>
              <a:rPr lang="en-US" sz="2800" dirty="0" smtClean="0"/>
              <a:t> FAYAS </a:t>
            </a:r>
            <a:r>
              <a:rPr lang="en-US" sz="2800" dirty="0"/>
              <a:t>M.D</a:t>
            </a:r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68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3478"/>
            <a:ext cx="7632848" cy="4896544"/>
          </a:xfrm>
        </p:spPr>
      </p:pic>
    </p:spTree>
    <p:extLst>
      <p:ext uri="{BB962C8B-B14F-4D97-AF65-F5344CB8AC3E}">
        <p14:creationId xmlns:p14="http://schemas.microsoft.com/office/powerpoint/2010/main" val="30582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/>
              <a:t>Widespread and emerging resistance to beta-lactam antibiotics complicates the management of serious infections including complicated UTI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CEFEPIME [broad spectrum,4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generation cephalosporin] &amp; TANIBORBACTUM [B-Lactamase inhibitor] combination is active both </a:t>
            </a:r>
            <a:r>
              <a:rPr lang="en-US" sz="2000" dirty="0" err="1" smtClean="0"/>
              <a:t>invitro</a:t>
            </a:r>
            <a:r>
              <a:rPr lang="en-US" sz="2000" dirty="0" smtClean="0"/>
              <a:t> and </a:t>
            </a:r>
            <a:r>
              <a:rPr lang="en-US" sz="2000" dirty="0" err="1" smtClean="0"/>
              <a:t>invivo</a:t>
            </a:r>
            <a:r>
              <a:rPr lang="en-US" sz="2000" dirty="0" smtClean="0"/>
              <a:t> against </a:t>
            </a:r>
            <a:r>
              <a:rPr lang="en-US" sz="2000" dirty="0" err="1" smtClean="0"/>
              <a:t>Cefepime</a:t>
            </a:r>
            <a:r>
              <a:rPr lang="en-US" sz="2000" dirty="0" smtClean="0"/>
              <a:t> resistant &amp; </a:t>
            </a:r>
            <a:r>
              <a:rPr lang="en-US" sz="2000" dirty="0" err="1" smtClean="0"/>
              <a:t>Carbapenamase</a:t>
            </a:r>
            <a:r>
              <a:rPr lang="en-US" sz="2000" dirty="0" smtClean="0"/>
              <a:t> resistant </a:t>
            </a:r>
            <a:r>
              <a:rPr lang="en-US" sz="2000" dirty="0" err="1" smtClean="0"/>
              <a:t>enterobacterales</a:t>
            </a:r>
            <a:r>
              <a:rPr lang="en-US" sz="2000" dirty="0" smtClean="0"/>
              <a:t> and MDR Pseudomonas </a:t>
            </a:r>
            <a:r>
              <a:rPr lang="en-US" sz="2000" dirty="0" err="1" smtClean="0"/>
              <a:t>aeuroginosa</a:t>
            </a:r>
            <a:endParaRPr lang="en-US" sz="2000" dirty="0" smtClean="0"/>
          </a:p>
          <a:p>
            <a:pPr marL="1143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8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Demonstrate non-inferiority </a:t>
            </a:r>
            <a:r>
              <a:rPr lang="en-US" sz="2000" dirty="0"/>
              <a:t>of </a:t>
            </a:r>
            <a:r>
              <a:rPr lang="en-US" sz="2000" dirty="0" smtClean="0"/>
              <a:t>CEFEPIME-TANIBORBACTUM to MEROPENAM in the treatment of Complicated UTI including Acute pyelonephritis</a:t>
            </a:r>
          </a:p>
          <a:p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 err="1" smtClean="0"/>
              <a:t>randomised</a:t>
            </a:r>
            <a:r>
              <a:rPr lang="en-US" sz="2000" dirty="0" smtClean="0"/>
              <a:t> double blind </a:t>
            </a:r>
            <a:r>
              <a:rPr lang="en-US" sz="2000" dirty="0" err="1" smtClean="0"/>
              <a:t>multicentric</a:t>
            </a:r>
            <a:r>
              <a:rPr lang="en-US" sz="2000" dirty="0" smtClean="0"/>
              <a:t> study to establish efficacy </a:t>
            </a:r>
            <a:r>
              <a:rPr lang="en-US" sz="2000" dirty="0"/>
              <a:t>and safety of CEFEPIME-TANIBORBACTUM </a:t>
            </a:r>
            <a:r>
              <a:rPr lang="en-US" sz="2000" dirty="0" smtClean="0"/>
              <a:t>compared to </a:t>
            </a:r>
            <a:r>
              <a:rPr lang="en-US" sz="2000" dirty="0"/>
              <a:t>MEROPENAM in the treatment of Complicated UTI including Acute pyelonephritis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0846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Multicenter</a:t>
            </a:r>
          </a:p>
          <a:p>
            <a:r>
              <a:rPr lang="en-US" dirty="0" smtClean="0"/>
              <a:t>Double blind</a:t>
            </a:r>
          </a:p>
          <a:p>
            <a:r>
              <a:rPr lang="en-US" dirty="0" smtClean="0"/>
              <a:t>Randomized </a:t>
            </a:r>
            <a:r>
              <a:rPr lang="en-US" dirty="0"/>
              <a:t>,active </a:t>
            </a:r>
            <a:r>
              <a:rPr lang="en-US" dirty="0" smtClean="0"/>
              <a:t>controlled trial at 68 sites in 15 countries</a:t>
            </a:r>
          </a:p>
          <a:p>
            <a:r>
              <a:rPr lang="en-US" dirty="0" smtClean="0"/>
              <a:t>August 2019 to December 2021 </a:t>
            </a:r>
          </a:p>
          <a:p>
            <a:r>
              <a:rPr lang="en-US" dirty="0" smtClean="0"/>
              <a:t>CERTAIN-1 Phase 3 </a:t>
            </a:r>
            <a:r>
              <a:rPr lang="en-US" dirty="0"/>
              <a:t>trial comparing CEFEPIME-TANIBORBACTUM </a:t>
            </a:r>
            <a:r>
              <a:rPr lang="en-US" dirty="0" smtClean="0"/>
              <a:t>with </a:t>
            </a:r>
            <a:r>
              <a:rPr lang="en-US" dirty="0"/>
              <a:t>MEROPENAM in </a:t>
            </a:r>
            <a:r>
              <a:rPr lang="en-US" dirty="0" smtClean="0"/>
              <a:t>patients with Complicated </a:t>
            </a:r>
            <a:r>
              <a:rPr lang="en-US" dirty="0"/>
              <a:t>UTI </a:t>
            </a: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54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CRITERIA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Adult male and female </a:t>
            </a:r>
            <a:r>
              <a:rPr lang="en-US" u="sng" dirty="0" smtClean="0"/>
              <a:t>&gt;</a:t>
            </a:r>
            <a:r>
              <a:rPr lang="en-US" dirty="0" smtClean="0"/>
              <a:t>18yrs of age</a:t>
            </a:r>
          </a:p>
          <a:p>
            <a:r>
              <a:rPr lang="en-US" dirty="0" smtClean="0"/>
              <a:t>Had </a:t>
            </a:r>
            <a:r>
              <a:rPr lang="en-US" dirty="0" err="1" smtClean="0"/>
              <a:t>pyuria</a:t>
            </a:r>
            <a:r>
              <a:rPr lang="en-US" dirty="0" smtClean="0"/>
              <a:t> ,one of following criteria</a:t>
            </a:r>
            <a:endParaRPr lang="en-IN" dirty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Urine dipstick + for leukocyte esterase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WBC &gt;10cells/</a:t>
            </a:r>
            <a:r>
              <a:rPr lang="en-US" dirty="0" err="1" smtClean="0"/>
              <a:t>mcL</a:t>
            </a:r>
            <a:r>
              <a:rPr lang="en-US" dirty="0" smtClean="0"/>
              <a:t> in unspun urine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WBC&gt;10cells/high power field in urinary sediments </a:t>
            </a:r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6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CRITERIA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14300" indent="0">
              <a:buNone/>
            </a:pPr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71750"/>
            <a:ext cx="3384376" cy="2376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10369"/>
            <a:ext cx="4913664" cy="28970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2110369"/>
            <a:ext cx="2880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ACUTE  PYELONEPHRITIS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231299" y="1686086"/>
            <a:ext cx="38164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COMPLICATED UTI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3463546" y="3390550"/>
            <a:ext cx="80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OR)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63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CRITERIA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32801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Received effective antibacterial drug therapy for duration &gt;24hrs  during previous 72hrs prior to randomization</a:t>
            </a:r>
          </a:p>
          <a:p>
            <a:r>
              <a:rPr lang="en-US" sz="2000" dirty="0" smtClean="0"/>
              <a:t>Infection with </a:t>
            </a:r>
            <a:r>
              <a:rPr lang="en-US" sz="2000" dirty="0" err="1" smtClean="0"/>
              <a:t>Meropenam</a:t>
            </a:r>
            <a:r>
              <a:rPr lang="en-US" sz="2000" dirty="0" smtClean="0"/>
              <a:t> resistant pathogen</a:t>
            </a:r>
          </a:p>
          <a:p>
            <a:r>
              <a:rPr lang="en-US" sz="2000" dirty="0" err="1" smtClean="0"/>
              <a:t>eGFR</a:t>
            </a:r>
            <a:r>
              <a:rPr lang="en-US" sz="2000" dirty="0" smtClean="0"/>
              <a:t>&lt;30ml/min/1.73m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Renal </a:t>
            </a:r>
            <a:r>
              <a:rPr lang="en-US" sz="2000" dirty="0" err="1"/>
              <a:t>transpantation</a:t>
            </a:r>
            <a:endParaRPr lang="en-US" sz="2000" baseline="30000" dirty="0" smtClean="0"/>
          </a:p>
          <a:p>
            <a:r>
              <a:rPr lang="en-US" sz="2000" dirty="0" smtClean="0"/>
              <a:t>Prostatitis, </a:t>
            </a:r>
            <a:r>
              <a:rPr lang="en-US" sz="2000" dirty="0" err="1" smtClean="0"/>
              <a:t>Perinephric</a:t>
            </a:r>
            <a:r>
              <a:rPr lang="en-US" sz="2000" dirty="0" smtClean="0"/>
              <a:t>/renal abscess</a:t>
            </a:r>
          </a:p>
          <a:p>
            <a:r>
              <a:rPr lang="en-US" sz="2000" dirty="0" smtClean="0"/>
              <a:t>Severe hepatic impairment</a:t>
            </a:r>
          </a:p>
          <a:p>
            <a:r>
              <a:rPr lang="en-US" sz="2000" dirty="0" err="1" smtClean="0"/>
              <a:t>Hypersentivity</a:t>
            </a:r>
            <a:r>
              <a:rPr lang="en-US" sz="2000" dirty="0" smtClean="0"/>
              <a:t> to </a:t>
            </a:r>
            <a:r>
              <a:rPr lang="el-GR" sz="2000" dirty="0" smtClean="0"/>
              <a:t>β</a:t>
            </a:r>
            <a:r>
              <a:rPr lang="en-US" sz="2000" dirty="0" smtClean="0"/>
              <a:t>-lactam antibiotics</a:t>
            </a:r>
          </a:p>
        </p:txBody>
      </p:sp>
    </p:spTree>
    <p:extLst>
      <p:ext uri="{BB962C8B-B14F-4D97-AF65-F5344CB8AC3E}">
        <p14:creationId xmlns:p14="http://schemas.microsoft.com/office/powerpoint/2010/main" val="2297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398</TotalTime>
  <Words>538</Words>
  <Application>Microsoft Office PowerPoint</Application>
  <PresentationFormat>On-screen Show (16:9)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Apothecary</vt:lpstr>
      <vt:lpstr>CEFEPIME–TANIBORBACTUM IN COMPLICATED URINARY TRACT INFECTION</vt:lpstr>
      <vt:lpstr>III MEDICAL UNIT</vt:lpstr>
      <vt:lpstr>PowerPoint Presentation</vt:lpstr>
      <vt:lpstr>INTRODUCTION</vt:lpstr>
      <vt:lpstr>BACKGROUND OF STUDY</vt:lpstr>
      <vt:lpstr>STUDY DESIGN</vt:lpstr>
      <vt:lpstr>INCLUSION CRITERIA</vt:lpstr>
      <vt:lpstr>INCLUSION CRITERIA</vt:lpstr>
      <vt:lpstr>EXCLUSION CRITERIA</vt:lpstr>
      <vt:lpstr>METHOD OF STUDY</vt:lpstr>
      <vt:lpstr>PowerPoint Presentation</vt:lpstr>
      <vt:lpstr>OVERALL OUTCOME</vt:lpstr>
      <vt:lpstr>EFFICACY OUTCOMES</vt:lpstr>
      <vt:lpstr>SAFETY</vt:lpstr>
      <vt:lpstr>PowerPoint Presentation</vt:lpstr>
      <vt:lpstr>RESULTS</vt:lpstr>
      <vt:lpstr>CONCLUSION</vt:lpstr>
      <vt:lpstr>THANK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CEFEPIME–TANIBORBACTUM IN COMPLICATED URINARY TRACT INFECTION</dc:title>
  <dc:creator>user</dc:creator>
  <cp:lastModifiedBy>user</cp:lastModifiedBy>
  <cp:revision>32</cp:revision>
  <dcterms:created xsi:type="dcterms:W3CDTF">2024-03-09T13:04:41Z</dcterms:created>
  <dcterms:modified xsi:type="dcterms:W3CDTF">2024-03-10T03:32:42Z</dcterms:modified>
</cp:coreProperties>
</file>