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7" r:id="rId3"/>
    <p:sldId id="339" r:id="rId4"/>
    <p:sldId id="340" r:id="rId5"/>
    <p:sldId id="343" r:id="rId6"/>
    <p:sldId id="344" r:id="rId7"/>
    <p:sldId id="345" r:id="rId8"/>
    <p:sldId id="346" r:id="rId9"/>
    <p:sldId id="341" r:id="rId10"/>
    <p:sldId id="342" r:id="rId11"/>
    <p:sldId id="320" r:id="rId12"/>
    <p:sldId id="257" r:id="rId13"/>
    <p:sldId id="322" r:id="rId14"/>
    <p:sldId id="321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8" r:id="rId23"/>
    <p:sldId id="331" r:id="rId24"/>
    <p:sldId id="332" r:id="rId25"/>
    <p:sldId id="333" r:id="rId26"/>
    <p:sldId id="336" r:id="rId27"/>
    <p:sldId id="337" r:id="rId28"/>
    <p:sldId id="334" r:id="rId29"/>
    <p:sldId id="335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7" r:id="rId46"/>
    <p:sldId id="298" r:id="rId47"/>
    <p:sldId id="299" r:id="rId48"/>
    <p:sldId id="300" r:id="rId49"/>
    <p:sldId id="301" r:id="rId50"/>
    <p:sldId id="312" r:id="rId51"/>
    <p:sldId id="302" r:id="rId52"/>
    <p:sldId id="303" r:id="rId53"/>
    <p:sldId id="304" r:id="rId54"/>
    <p:sldId id="305" r:id="rId55"/>
    <p:sldId id="307" r:id="rId56"/>
    <p:sldId id="308" r:id="rId57"/>
    <p:sldId id="309" r:id="rId58"/>
    <p:sldId id="310" r:id="rId59"/>
    <p:sldId id="311" r:id="rId60"/>
    <p:sldId id="258" r:id="rId61"/>
    <p:sldId id="259" r:id="rId62"/>
    <p:sldId id="261" r:id="rId63"/>
    <p:sldId id="260" r:id="rId64"/>
    <p:sldId id="262" r:id="rId65"/>
    <p:sldId id="263" r:id="rId66"/>
    <p:sldId id="264" r:id="rId67"/>
    <p:sldId id="265" r:id="rId68"/>
    <p:sldId id="266" r:id="rId69"/>
    <p:sldId id="267" r:id="rId70"/>
    <p:sldId id="268" r:id="rId71"/>
    <p:sldId id="269" r:id="rId72"/>
    <p:sldId id="271" r:id="rId73"/>
    <p:sldId id="272" r:id="rId74"/>
    <p:sldId id="273" r:id="rId75"/>
    <p:sldId id="270" r:id="rId76"/>
    <p:sldId id="274" r:id="rId77"/>
    <p:sldId id="275" r:id="rId78"/>
    <p:sldId id="276" r:id="rId79"/>
    <p:sldId id="277" r:id="rId80"/>
    <p:sldId id="284" r:id="rId81"/>
    <p:sldId id="285" r:id="rId82"/>
    <p:sldId id="278" r:id="rId83"/>
    <p:sldId id="279" r:id="rId84"/>
    <p:sldId id="280" r:id="rId85"/>
    <p:sldId id="281" r:id="rId86"/>
    <p:sldId id="282" r:id="rId87"/>
    <p:sldId id="283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9379" y="49602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DERMATOLOGICAL MANIFESTATION OF SYSTEMIC DISEASES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444" y="3423035"/>
            <a:ext cx="8915399" cy="1126283"/>
          </a:xfrm>
        </p:spPr>
        <p:txBody>
          <a:bodyPr>
            <a:noAutofit/>
          </a:bodyPr>
          <a:lstStyle/>
          <a:p>
            <a:r>
              <a:rPr lang="en-IN" sz="2800" dirty="0" smtClean="0"/>
              <a:t>BY DR.S.S.CHAKRAVARTHI</a:t>
            </a:r>
          </a:p>
          <a:p>
            <a:r>
              <a:rPr lang="en-IN" sz="2800" dirty="0" smtClean="0"/>
              <a:t>III MEDICINE UNIT</a:t>
            </a:r>
          </a:p>
          <a:p>
            <a:r>
              <a:rPr lang="en-IN" sz="2800" dirty="0" smtClean="0"/>
              <a:t>CHIEF PROF.DR.BAGIALAKSHMI</a:t>
            </a:r>
          </a:p>
          <a:p>
            <a:r>
              <a:rPr lang="en-IN" sz="2800" dirty="0" smtClean="0"/>
              <a:t>ASST PROF.DR.RAJ KUMAR</a:t>
            </a:r>
          </a:p>
          <a:p>
            <a:r>
              <a:rPr lang="en-IN" sz="2800" dirty="0"/>
              <a:t> </a:t>
            </a:r>
            <a:r>
              <a:rPr lang="en-IN" sz="2800" dirty="0" smtClean="0"/>
              <a:t>                 DR.SARAVANAN</a:t>
            </a:r>
          </a:p>
          <a:p>
            <a:r>
              <a:rPr lang="en-IN" sz="2800" dirty="0"/>
              <a:t> </a:t>
            </a:r>
            <a:r>
              <a:rPr lang="en-IN" sz="2800" dirty="0" smtClean="0"/>
              <a:t>                 DR.PON SENTHIL KUMAR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262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MANAGEMENT – Heath education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Drugs like CCBs, intravenous PGI2 can be useful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1" y="624110"/>
            <a:ext cx="5478007" cy="4273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97" y="420130"/>
            <a:ext cx="3685916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BEHCET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multisystem </a:t>
            </a:r>
            <a:r>
              <a:rPr lang="en-IN" dirty="0" err="1" smtClean="0"/>
              <a:t>vasculitic</a:t>
            </a:r>
            <a:r>
              <a:rPr lang="en-IN" dirty="0" smtClean="0"/>
              <a:t> disease with </a:t>
            </a:r>
            <a:r>
              <a:rPr lang="en-IN" dirty="0" err="1" smtClean="0"/>
              <a:t>multiorgan</a:t>
            </a:r>
            <a:r>
              <a:rPr lang="en-IN" dirty="0" smtClean="0"/>
              <a:t> involvement</a:t>
            </a:r>
          </a:p>
          <a:p>
            <a:r>
              <a:rPr lang="en-IN" dirty="0" smtClean="0"/>
              <a:t>Symptoms include </a:t>
            </a:r>
          </a:p>
          <a:p>
            <a:r>
              <a:rPr lang="en-IN" dirty="0"/>
              <a:t> </a:t>
            </a:r>
            <a:r>
              <a:rPr lang="en-IN" dirty="0" smtClean="0"/>
              <a:t>SKIN - recurrent oral </a:t>
            </a:r>
            <a:r>
              <a:rPr lang="en-IN" dirty="0" err="1" smtClean="0"/>
              <a:t>aphthous</a:t>
            </a:r>
            <a:r>
              <a:rPr lang="en-IN" dirty="0"/>
              <a:t> </a:t>
            </a:r>
            <a:r>
              <a:rPr lang="en-IN" dirty="0" smtClean="0"/>
              <a:t>ulcer, </a:t>
            </a:r>
            <a:r>
              <a:rPr lang="en-IN" dirty="0" err="1" smtClean="0"/>
              <a:t>gential</a:t>
            </a:r>
            <a:r>
              <a:rPr lang="en-IN" dirty="0" smtClean="0"/>
              <a:t> ulcer, erythema </a:t>
            </a:r>
            <a:r>
              <a:rPr lang="en-IN" dirty="0" err="1" smtClean="0"/>
              <a:t>nodosum</a:t>
            </a:r>
            <a:r>
              <a:rPr lang="en-IN" dirty="0" smtClean="0"/>
              <a:t>, superficial thrombophlebitis, skin pustules</a:t>
            </a:r>
          </a:p>
          <a:p>
            <a:r>
              <a:rPr lang="en-IN" dirty="0" smtClean="0"/>
              <a:t>EYE – </a:t>
            </a:r>
            <a:r>
              <a:rPr lang="en-IN" dirty="0" err="1" smtClean="0"/>
              <a:t>Iridocyclitis</a:t>
            </a:r>
            <a:r>
              <a:rPr lang="en-IN" dirty="0" smtClean="0"/>
              <a:t>, posterior uveitis, retinal vasculitis, secondary cataract</a:t>
            </a:r>
          </a:p>
          <a:p>
            <a:r>
              <a:rPr lang="en-IN" dirty="0" smtClean="0"/>
              <a:t>SYSTEMIC – arthritis, </a:t>
            </a:r>
            <a:r>
              <a:rPr lang="en-IN" dirty="0" err="1" smtClean="0"/>
              <a:t>ileocecal</a:t>
            </a:r>
            <a:r>
              <a:rPr lang="en-IN" dirty="0" smtClean="0"/>
              <a:t> ulceration, vascular and CNS lesions</a:t>
            </a:r>
          </a:p>
          <a:p>
            <a:r>
              <a:rPr lang="en-IN" dirty="0" smtClean="0"/>
              <a:t>INVESTIGATION</a:t>
            </a:r>
          </a:p>
          <a:p>
            <a:r>
              <a:rPr lang="en-IN" dirty="0" smtClean="0"/>
              <a:t>PATHERGY TEST – Positive </a:t>
            </a:r>
            <a:r>
              <a:rPr lang="en-IN" dirty="0" err="1" smtClean="0"/>
              <a:t>pathergy</a:t>
            </a:r>
            <a:r>
              <a:rPr lang="en-IN" dirty="0" smtClean="0"/>
              <a:t> test read at 24 or 48hrs after skin puncture</a:t>
            </a:r>
          </a:p>
          <a:p>
            <a:r>
              <a:rPr lang="en-IN" dirty="0" smtClean="0"/>
              <a:t>HLA TYPING – significant association with HLA-B5, HLA-B51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8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" y="1905000"/>
            <a:ext cx="6390607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54" y="1905000"/>
            <a:ext cx="4235946" cy="37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MANAGEMENT</a:t>
            </a:r>
          </a:p>
          <a:p>
            <a:r>
              <a:rPr lang="en-IN" dirty="0" err="1" smtClean="0"/>
              <a:t>Aphthous</a:t>
            </a:r>
            <a:r>
              <a:rPr lang="en-IN" dirty="0" smtClean="0"/>
              <a:t> ulcers : </a:t>
            </a:r>
            <a:r>
              <a:rPr lang="en-IN" dirty="0" err="1" smtClean="0"/>
              <a:t>intralesional</a:t>
            </a:r>
            <a:r>
              <a:rPr lang="en-IN" dirty="0" smtClean="0"/>
              <a:t> triamcinolone, thalidomide 50-100mg OD, Colchicine 0.6mg TDS can be given</a:t>
            </a:r>
          </a:p>
          <a:p>
            <a:r>
              <a:rPr lang="en-IN" dirty="0" smtClean="0"/>
              <a:t>Systemic involvement : Steroids with or without </a:t>
            </a:r>
            <a:r>
              <a:rPr lang="en-IN" dirty="0" err="1" smtClean="0"/>
              <a:t>immunosuppressants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62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DERMATOMYOSITIS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Dermatomyositis</a:t>
            </a:r>
            <a:r>
              <a:rPr lang="en-IN" dirty="0" smtClean="0"/>
              <a:t> belongs to idiopathic inflammatory myopathies, is </a:t>
            </a:r>
            <a:r>
              <a:rPr lang="en-IN" dirty="0" err="1" smtClean="0"/>
              <a:t>genitically</a:t>
            </a:r>
            <a:r>
              <a:rPr lang="en-IN" dirty="0" smtClean="0"/>
              <a:t> determined autoimmune diseases targeting skin and/or skeletal muscles</a:t>
            </a:r>
          </a:p>
          <a:p>
            <a:r>
              <a:rPr lang="en-IN" dirty="0" smtClean="0"/>
              <a:t>CLINICAL SPECTRUM</a:t>
            </a:r>
          </a:p>
          <a:p>
            <a:r>
              <a:rPr lang="en-IN" dirty="0" smtClean="0"/>
              <a:t>Juvenile DM – Classic type, associated with vasculitis and </a:t>
            </a:r>
            <a:r>
              <a:rPr lang="en-IN" dirty="0" err="1" smtClean="0"/>
              <a:t>calcinosis</a:t>
            </a:r>
            <a:endParaRPr lang="en-IN" dirty="0" smtClean="0"/>
          </a:p>
          <a:p>
            <a:r>
              <a:rPr lang="en-IN" dirty="0" err="1" smtClean="0"/>
              <a:t>Adut</a:t>
            </a:r>
            <a:r>
              <a:rPr lang="en-IN" dirty="0" smtClean="0"/>
              <a:t>-onset DM – associated with internal malignancy</a:t>
            </a:r>
          </a:p>
          <a:p>
            <a:r>
              <a:rPr lang="en-IN" dirty="0" err="1" smtClean="0"/>
              <a:t>Amyopathic</a:t>
            </a:r>
            <a:r>
              <a:rPr lang="en-IN" dirty="0" smtClean="0"/>
              <a:t> DM – only cutaneous inflammation</a:t>
            </a:r>
          </a:p>
          <a:p>
            <a:r>
              <a:rPr lang="en-IN" dirty="0" err="1" smtClean="0"/>
              <a:t>Polymyositis</a:t>
            </a:r>
            <a:r>
              <a:rPr lang="en-IN" dirty="0" smtClean="0"/>
              <a:t> – only muscle inflammation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8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48" y="1026543"/>
            <a:ext cx="4705743" cy="49370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82" y="911463"/>
            <a:ext cx="5805307" cy="51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47" y="624110"/>
            <a:ext cx="7996687" cy="5828448"/>
          </a:xfrm>
        </p:spPr>
      </p:pic>
    </p:spTree>
    <p:extLst>
      <p:ext uri="{BB962C8B-B14F-4D97-AF65-F5344CB8AC3E}">
        <p14:creationId xmlns:p14="http://schemas.microsoft.com/office/powerpoint/2010/main" val="228051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INVESTIGATION</a:t>
            </a:r>
          </a:p>
          <a:p>
            <a:r>
              <a:rPr lang="en-IN" dirty="0" smtClean="0"/>
              <a:t>Blood – Elevated CPK, LDH</a:t>
            </a:r>
          </a:p>
          <a:p>
            <a:r>
              <a:rPr lang="en-IN" dirty="0" smtClean="0"/>
              <a:t>Autoantibodies – anti-Jo (highly specific), ANA</a:t>
            </a:r>
          </a:p>
          <a:p>
            <a:r>
              <a:rPr lang="en-IN" dirty="0" smtClean="0"/>
              <a:t>URINE – Elevated 24-h </a:t>
            </a:r>
            <a:r>
              <a:rPr lang="en-IN" dirty="0" err="1" smtClean="0"/>
              <a:t>creatine</a:t>
            </a:r>
            <a:r>
              <a:rPr lang="en-IN" dirty="0" smtClean="0"/>
              <a:t> excretion (&gt;200mg/day)</a:t>
            </a:r>
          </a:p>
          <a:p>
            <a:r>
              <a:rPr lang="en-IN" dirty="0" err="1" smtClean="0"/>
              <a:t>Electromyopathy</a:t>
            </a:r>
            <a:r>
              <a:rPr lang="en-IN" dirty="0" smtClean="0"/>
              <a:t> – increased irritability on insertion of electrodes, spontaneous fibrillations, </a:t>
            </a:r>
            <a:r>
              <a:rPr lang="en-IN" dirty="0" err="1" smtClean="0"/>
              <a:t>pseudomyotonic</a:t>
            </a:r>
            <a:r>
              <a:rPr lang="en-IN" dirty="0" smtClean="0"/>
              <a:t> </a:t>
            </a:r>
            <a:r>
              <a:rPr lang="en-IN" dirty="0" err="1" smtClean="0"/>
              <a:t>dicharges</a:t>
            </a:r>
            <a:r>
              <a:rPr lang="en-IN" dirty="0" smtClean="0"/>
              <a:t> excludes </a:t>
            </a:r>
            <a:r>
              <a:rPr lang="en-IN" dirty="0" err="1" smtClean="0"/>
              <a:t>neuromyopathy</a:t>
            </a:r>
            <a:endParaRPr lang="en-IN" dirty="0" smtClean="0"/>
          </a:p>
          <a:p>
            <a:r>
              <a:rPr lang="en-IN" dirty="0" smtClean="0"/>
              <a:t>HISTOLOGY – Segmental necrosis within muscle </a:t>
            </a:r>
            <a:r>
              <a:rPr lang="en-IN" dirty="0" err="1" smtClean="0"/>
              <a:t>fibers</a:t>
            </a:r>
            <a:r>
              <a:rPr lang="en-IN" dirty="0" smtClean="0"/>
              <a:t> with loss of cross striations, </a:t>
            </a:r>
            <a:r>
              <a:rPr lang="en-IN" dirty="0" err="1" smtClean="0"/>
              <a:t>coagulative</a:t>
            </a:r>
            <a:r>
              <a:rPr lang="en-IN" dirty="0" smtClean="0"/>
              <a:t> type of </a:t>
            </a:r>
            <a:r>
              <a:rPr lang="en-IN" dirty="0" err="1" smtClean="0"/>
              <a:t>eosinophilic</a:t>
            </a:r>
            <a:r>
              <a:rPr lang="en-IN" dirty="0" smtClean="0"/>
              <a:t> staining, with inflammatory cells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498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</a:p>
          <a:p>
            <a:r>
              <a:rPr lang="en-IN" dirty="0" smtClean="0"/>
              <a:t>STEROIDS : Prednisone 0.5 to 1mg/kg/day taper when muscle enzyme levels approach normal. Best if combined with </a:t>
            </a:r>
            <a:r>
              <a:rPr lang="en-IN" dirty="0" err="1" smtClean="0"/>
              <a:t>Azathioprime</a:t>
            </a:r>
            <a:r>
              <a:rPr lang="en-IN" dirty="0" smtClean="0"/>
              <a:t> 2-3mg/kg/day</a:t>
            </a:r>
          </a:p>
          <a:p>
            <a:pPr marL="0" indent="0">
              <a:buNone/>
            </a:pPr>
            <a:r>
              <a:rPr lang="en-IN" dirty="0" smtClean="0"/>
              <a:t>                    Steroid myopathy may occur after 4-6 </a:t>
            </a:r>
            <a:r>
              <a:rPr lang="en-IN" dirty="0" err="1" smtClean="0"/>
              <a:t>wks</a:t>
            </a:r>
            <a:r>
              <a:rPr lang="en-IN" dirty="0" smtClean="0"/>
              <a:t> of therapy</a:t>
            </a:r>
          </a:p>
          <a:p>
            <a:r>
              <a:rPr lang="en-IN" dirty="0" smtClean="0"/>
              <a:t>Alternatives : Methotrexate, Cyclophosphamide, </a:t>
            </a:r>
            <a:r>
              <a:rPr lang="en-IN" dirty="0" err="1" smtClean="0"/>
              <a:t>Cycloserine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IV IG ( 2g/kg/day given over 2days ) at monthly intervals spares steroid doses to maintain remission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28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27" y="511967"/>
            <a:ext cx="8911687" cy="1280890"/>
          </a:xfrm>
        </p:spPr>
        <p:txBody>
          <a:bodyPr/>
          <a:lstStyle/>
          <a:p>
            <a:r>
              <a:rPr lang="en-IN" dirty="0" smtClean="0"/>
              <a:t>LIVEDO RETICULARIS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936" y="1512498"/>
            <a:ext cx="8915400" cy="3777622"/>
          </a:xfrm>
        </p:spPr>
        <p:txBody>
          <a:bodyPr/>
          <a:lstStyle/>
          <a:p>
            <a:r>
              <a:rPr lang="en-IN" dirty="0" err="1" smtClean="0"/>
              <a:t>Livedo</a:t>
            </a:r>
            <a:r>
              <a:rPr lang="en-IN" dirty="0" smtClean="0"/>
              <a:t> </a:t>
            </a:r>
            <a:r>
              <a:rPr lang="en-IN" dirty="0" err="1" smtClean="0"/>
              <a:t>reticularis</a:t>
            </a:r>
            <a:r>
              <a:rPr lang="en-IN" dirty="0" smtClean="0"/>
              <a:t> is mottled bluish discoloration of the skin that occurs in a net like pattern. It occurs a result of reaction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27" y="2208229"/>
            <a:ext cx="5606606" cy="47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DERMATOLOGICAL MANIFESTATION OF IMMUNE AND AUTOIMMUE DISEASE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75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85" y="983411"/>
            <a:ext cx="8915400" cy="4805002"/>
          </a:xfrm>
        </p:spPr>
      </p:pic>
    </p:spTree>
    <p:extLst>
      <p:ext uri="{BB962C8B-B14F-4D97-AF65-F5344CB8AC3E}">
        <p14:creationId xmlns:p14="http://schemas.microsoft.com/office/powerpoint/2010/main" val="166178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HYPERSENSITIVITY VASCULITIS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encompasses a </a:t>
            </a:r>
            <a:r>
              <a:rPr lang="en-IN" dirty="0" err="1" smtClean="0"/>
              <a:t>heterogenous</a:t>
            </a:r>
            <a:r>
              <a:rPr lang="en-IN" dirty="0" smtClean="0"/>
              <a:t> group of </a:t>
            </a:r>
            <a:r>
              <a:rPr lang="en-IN" dirty="0" err="1" smtClean="0"/>
              <a:t>vasculitides</a:t>
            </a:r>
            <a:r>
              <a:rPr lang="en-IN" dirty="0" smtClean="0"/>
              <a:t> associated with hypersensitivity to antigens from infectious agents, drugs, </a:t>
            </a:r>
            <a:r>
              <a:rPr lang="en-IN" dirty="0" err="1" smtClean="0"/>
              <a:t>etc</a:t>
            </a:r>
            <a:endParaRPr lang="en-IN" dirty="0" smtClean="0"/>
          </a:p>
          <a:p>
            <a:r>
              <a:rPr lang="en-IN" dirty="0" smtClean="0"/>
              <a:t>It is </a:t>
            </a:r>
            <a:r>
              <a:rPr lang="en-IN" dirty="0" err="1" smtClean="0"/>
              <a:t>charecterised</a:t>
            </a:r>
            <a:r>
              <a:rPr lang="en-IN" dirty="0" smtClean="0"/>
              <a:t> pathologically by </a:t>
            </a:r>
            <a:r>
              <a:rPr lang="en-IN" dirty="0"/>
              <a:t>d</a:t>
            </a:r>
            <a:r>
              <a:rPr lang="en-IN" dirty="0" smtClean="0"/>
              <a:t>eposition of immune complexes in </a:t>
            </a:r>
            <a:r>
              <a:rPr lang="en-IN" dirty="0" err="1" smtClean="0"/>
              <a:t>postcapillary</a:t>
            </a:r>
            <a:r>
              <a:rPr lang="en-IN" dirty="0" smtClean="0"/>
              <a:t> </a:t>
            </a:r>
            <a:r>
              <a:rPr lang="en-IN" dirty="0" err="1" smtClean="0"/>
              <a:t>venules</a:t>
            </a:r>
            <a:r>
              <a:rPr lang="en-IN" dirty="0" smtClean="0"/>
              <a:t> leading to  inflammation and </a:t>
            </a:r>
            <a:r>
              <a:rPr lang="en-IN" dirty="0" err="1" smtClean="0"/>
              <a:t>fibrinoid</a:t>
            </a:r>
            <a:r>
              <a:rPr lang="en-IN" dirty="0" smtClean="0"/>
              <a:t> necrosis (necrotising vasculitis)</a:t>
            </a:r>
          </a:p>
          <a:p>
            <a:r>
              <a:rPr lang="en-IN" dirty="0" smtClean="0"/>
              <a:t>SKIN LESIONS :Hallmark is PALPABLE PURPURA</a:t>
            </a:r>
          </a:p>
          <a:p>
            <a:r>
              <a:rPr lang="en-IN" dirty="0" smtClean="0"/>
              <a:t>DD : Thrombocytopenic </a:t>
            </a:r>
            <a:r>
              <a:rPr lang="en-IN" dirty="0" err="1" smtClean="0"/>
              <a:t>purpura</a:t>
            </a:r>
            <a:r>
              <a:rPr lang="en-IN" dirty="0" smtClean="0"/>
              <a:t>, DIC, Septic vasculitis (</a:t>
            </a:r>
            <a:r>
              <a:rPr lang="en-IN" dirty="0" err="1" smtClean="0"/>
              <a:t>rickettsial</a:t>
            </a:r>
            <a:r>
              <a:rPr lang="en-IN" dirty="0" smtClean="0"/>
              <a:t> spotted fevers), septic emboli(infective endocarditis), Meningococcemia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38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MANAGEMENT</a:t>
            </a:r>
          </a:p>
          <a:p>
            <a:pPr marL="0" indent="0">
              <a:buNone/>
            </a:pPr>
            <a:r>
              <a:rPr lang="en-IN" dirty="0" smtClean="0"/>
              <a:t>         Antibiotics cover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Prednisone – for moderate to severe disease</a:t>
            </a:r>
          </a:p>
          <a:p>
            <a:r>
              <a:rPr lang="en-IN" dirty="0" err="1" smtClean="0"/>
              <a:t>Henoch-Schonlein</a:t>
            </a:r>
            <a:r>
              <a:rPr lang="en-IN" dirty="0" smtClean="0"/>
              <a:t> </a:t>
            </a:r>
            <a:r>
              <a:rPr lang="en-IN" dirty="0" err="1" smtClean="0"/>
              <a:t>purpura</a:t>
            </a:r>
            <a:r>
              <a:rPr lang="en-IN" dirty="0" smtClean="0"/>
              <a:t> – consists of palpable </a:t>
            </a:r>
            <a:r>
              <a:rPr lang="en-IN" dirty="0" err="1" smtClean="0"/>
              <a:t>purpura</a:t>
            </a:r>
            <a:r>
              <a:rPr lang="en-IN" dirty="0" smtClean="0"/>
              <a:t>, bowel angina, bowel </a:t>
            </a:r>
            <a:r>
              <a:rPr lang="en-IN" dirty="0" err="1" smtClean="0"/>
              <a:t>ischaemia</a:t>
            </a:r>
            <a:r>
              <a:rPr lang="en-IN" dirty="0" smtClean="0"/>
              <a:t> includes bloody diarrhoea, kidney involvement (</a:t>
            </a:r>
            <a:r>
              <a:rPr lang="en-IN" dirty="0" err="1" smtClean="0"/>
              <a:t>hematuria</a:t>
            </a:r>
            <a:r>
              <a:rPr lang="en-IN" dirty="0" smtClean="0"/>
              <a:t>, red cell casts) and arthritis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38" y="-17252"/>
            <a:ext cx="4748429" cy="40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732" y="330812"/>
            <a:ext cx="8911687" cy="1280890"/>
          </a:xfrm>
        </p:spPr>
        <p:txBody>
          <a:bodyPr/>
          <a:lstStyle/>
          <a:p>
            <a:r>
              <a:rPr lang="en-IN" dirty="0" smtClean="0"/>
              <a:t>POLYARTHRITIS NODOSA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6491"/>
            <a:ext cx="8915400" cy="5279366"/>
          </a:xfrm>
        </p:spPr>
        <p:txBody>
          <a:bodyPr>
            <a:normAutofit/>
          </a:bodyPr>
          <a:lstStyle/>
          <a:p>
            <a:r>
              <a:rPr lang="en-IN" dirty="0" smtClean="0"/>
              <a:t>It is multisystem, necrotizing vasculitis of small and medium sized muscular arteries with involvement of the renal and visceral arteries</a:t>
            </a:r>
          </a:p>
          <a:p>
            <a:r>
              <a:rPr lang="en-IN" dirty="0" smtClean="0"/>
              <a:t>30 % of cases are associated with hepatitis B and C </a:t>
            </a:r>
            <a:r>
              <a:rPr lang="en-IN" dirty="0" err="1" smtClean="0"/>
              <a:t>antigenemia</a:t>
            </a:r>
            <a:r>
              <a:rPr lang="en-IN" dirty="0" smtClean="0"/>
              <a:t> ( Immune-complex formation)</a:t>
            </a:r>
          </a:p>
          <a:p>
            <a:r>
              <a:rPr lang="en-IN" dirty="0" smtClean="0"/>
              <a:t>SKIN MANIFESTATIONS – Palpable </a:t>
            </a:r>
            <a:r>
              <a:rPr lang="en-IN" dirty="0" err="1" smtClean="0"/>
              <a:t>purpura</a:t>
            </a:r>
            <a:r>
              <a:rPr lang="en-IN" dirty="0" smtClean="0"/>
              <a:t>, Nodules and ulcers</a:t>
            </a:r>
          </a:p>
          <a:p>
            <a:r>
              <a:rPr lang="en-IN" dirty="0" smtClean="0"/>
              <a:t>Constitutional symptoms are fever, </a:t>
            </a:r>
            <a:r>
              <a:rPr lang="en-IN" dirty="0" err="1" smtClean="0"/>
              <a:t>asthama</a:t>
            </a:r>
            <a:r>
              <a:rPr lang="en-IN" dirty="0" smtClean="0"/>
              <a:t>, myalgia </a:t>
            </a:r>
            <a:r>
              <a:rPr lang="en-IN" dirty="0" err="1" smtClean="0"/>
              <a:t>etc</a:t>
            </a:r>
            <a:endParaRPr lang="en-IN" dirty="0" smtClean="0"/>
          </a:p>
          <a:p>
            <a:r>
              <a:rPr lang="en-IN" dirty="0" smtClean="0"/>
              <a:t>INVESTIGATION</a:t>
            </a:r>
          </a:p>
          <a:p>
            <a:r>
              <a:rPr lang="en-IN" dirty="0" smtClean="0"/>
              <a:t>Histology – </a:t>
            </a:r>
            <a:r>
              <a:rPr lang="en-IN" dirty="0" err="1" smtClean="0"/>
              <a:t>Neutrophilic</a:t>
            </a:r>
            <a:r>
              <a:rPr lang="en-IN" dirty="0" smtClean="0"/>
              <a:t> infiltrates of all layers of muscular vessel wall and perivascular areas, </a:t>
            </a:r>
            <a:r>
              <a:rPr lang="en-IN" dirty="0" err="1" smtClean="0"/>
              <a:t>Fibrinoid</a:t>
            </a:r>
            <a:r>
              <a:rPr lang="en-IN" dirty="0" smtClean="0"/>
              <a:t> necrosis of vessel wall occluding lumen leading to infarction of tissues</a:t>
            </a:r>
          </a:p>
          <a:p>
            <a:r>
              <a:rPr lang="en-IN" dirty="0" smtClean="0"/>
              <a:t>Blood – Elevated ER, Eosinophilia, p-ANCA positivity</a:t>
            </a:r>
          </a:p>
          <a:p>
            <a:r>
              <a:rPr lang="en-IN" dirty="0" smtClean="0"/>
              <a:t>CT Arteriography – bead on end appearance of small and medium sized arteries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48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982" y="2981893"/>
            <a:ext cx="8915400" cy="3777622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MANAGEMENT</a:t>
            </a:r>
          </a:p>
          <a:p>
            <a:r>
              <a:rPr lang="en-IN" dirty="0" smtClean="0"/>
              <a:t>Systemic PAN – Prednisone 1mg/kg/day + Cyclophosphamide 2mg/kg/day</a:t>
            </a:r>
          </a:p>
          <a:p>
            <a:r>
              <a:rPr lang="en-IN" dirty="0" smtClean="0"/>
              <a:t>Cutaneous PAN – NSAIDS, Steroids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35" y="155275"/>
            <a:ext cx="7400177" cy="49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WEGNER GRANULOMATOSIS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0863"/>
            <a:ext cx="8915400" cy="3777622"/>
          </a:xfrm>
        </p:spPr>
        <p:txBody>
          <a:bodyPr>
            <a:noAutofit/>
          </a:bodyPr>
          <a:lstStyle/>
          <a:p>
            <a:r>
              <a:rPr lang="en-IN" sz="2000" dirty="0" smtClean="0"/>
              <a:t>It is systemic vasculitis </a:t>
            </a:r>
            <a:r>
              <a:rPr lang="en-IN" sz="2000" dirty="0" err="1" smtClean="0"/>
              <a:t>charecterised</a:t>
            </a:r>
            <a:r>
              <a:rPr lang="en-IN" sz="2000" dirty="0" smtClean="0"/>
              <a:t> by clinical triad of involvement of upper airways, lung and kidneys</a:t>
            </a:r>
          </a:p>
          <a:p>
            <a:r>
              <a:rPr lang="en-IN" sz="2000" dirty="0" smtClean="0"/>
              <a:t>Pathology- possibly an aberrant hypersensitivity response to exogenous or endogenous antigen that enters through upper airway</a:t>
            </a:r>
          </a:p>
          <a:p>
            <a:r>
              <a:rPr lang="en-IN" sz="2000" dirty="0" smtClean="0"/>
              <a:t>SKIN LESIONS : Ulcers with jagged, undermined borders resembles </a:t>
            </a:r>
            <a:r>
              <a:rPr lang="en-IN" sz="2000" dirty="0" err="1" smtClean="0"/>
              <a:t>pyoderma</a:t>
            </a:r>
            <a:r>
              <a:rPr lang="en-IN" sz="2000" dirty="0" smtClean="0"/>
              <a:t> </a:t>
            </a:r>
            <a:r>
              <a:rPr lang="en-IN" sz="2000" dirty="0" err="1" smtClean="0"/>
              <a:t>gangrenosum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Papules, vesicles, palpable </a:t>
            </a:r>
            <a:r>
              <a:rPr lang="en-IN" sz="2000" dirty="0" err="1" smtClean="0"/>
              <a:t>purpura</a:t>
            </a:r>
            <a:r>
              <a:rPr lang="en-IN" sz="2000" dirty="0" smtClean="0"/>
              <a:t> as in hypersensitivity vasculitis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</a:t>
            </a:r>
            <a:r>
              <a:rPr lang="en-IN" sz="2000" dirty="0" err="1" smtClean="0"/>
              <a:t>Noduloulcerative</a:t>
            </a:r>
            <a:r>
              <a:rPr lang="en-IN" sz="2000" dirty="0" smtClean="0"/>
              <a:t> lesions as in PAN</a:t>
            </a:r>
          </a:p>
          <a:p>
            <a:pPr marL="0" indent="0">
              <a:buNone/>
            </a:pPr>
            <a:r>
              <a:rPr lang="en-IN" sz="2000" dirty="0" smtClean="0"/>
              <a:t>Mucous membranes- oral ulcerations, nasal septal perforation, saddle-nose </a:t>
            </a:r>
            <a:r>
              <a:rPr lang="en-IN" sz="2000" dirty="0" err="1" smtClean="0"/>
              <a:t>derformity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6069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16" y="1481593"/>
            <a:ext cx="3562162" cy="37782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89" y="1375432"/>
            <a:ext cx="5323307" cy="40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9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8783"/>
            <a:ext cx="8915400" cy="5712439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 smtClean="0"/>
              <a:t>INVESTIGATION</a:t>
            </a:r>
          </a:p>
          <a:p>
            <a:r>
              <a:rPr lang="en-IN" sz="2000" dirty="0" smtClean="0"/>
              <a:t>Blood : Mild anaemia, leucocytosis, Raised ESR, Raised RFT</a:t>
            </a:r>
          </a:p>
          <a:p>
            <a:r>
              <a:rPr lang="en-IN" sz="2000" dirty="0" smtClean="0"/>
              <a:t>Urine : Proteinuria, </a:t>
            </a:r>
            <a:r>
              <a:rPr lang="en-IN" sz="2000" dirty="0" err="1" smtClean="0"/>
              <a:t>hematuria</a:t>
            </a:r>
            <a:r>
              <a:rPr lang="en-IN" sz="2000" dirty="0" smtClean="0"/>
              <a:t>, RBC casts</a:t>
            </a:r>
          </a:p>
          <a:p>
            <a:r>
              <a:rPr lang="en-IN" sz="2000" dirty="0" smtClean="0"/>
              <a:t>Serology : c-ANCA specific for WG</a:t>
            </a:r>
          </a:p>
          <a:p>
            <a:r>
              <a:rPr lang="en-IN" sz="2000" dirty="0" smtClean="0"/>
              <a:t>Histology : Necrotizing vasculitis of small arteries/veins with intra or extravascular granuloma formation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Kidney – Focal/segmental glomerulonephritis</a:t>
            </a:r>
          </a:p>
          <a:p>
            <a:pPr marL="0" indent="0">
              <a:buNone/>
            </a:pPr>
            <a:r>
              <a:rPr lang="en-IN" sz="2400" dirty="0" smtClean="0"/>
              <a:t>TREATMENT :</a:t>
            </a:r>
            <a:r>
              <a:rPr lang="en-IN" dirty="0" smtClean="0"/>
              <a:t> </a:t>
            </a:r>
            <a:r>
              <a:rPr lang="en-IN" sz="2000" dirty="0" smtClean="0"/>
              <a:t>Cyclophosphamide + Prednisone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/>
              <a:t> </a:t>
            </a:r>
            <a:r>
              <a:rPr lang="en-IN" sz="2000" dirty="0" smtClean="0"/>
              <a:t> Cyclophosphamide – 2mg/kg/day continued for 1yr after complete remission, then tapered and discontinued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/>
              <a:t> </a:t>
            </a:r>
            <a:r>
              <a:rPr lang="en-IN" sz="2000" dirty="0" smtClean="0"/>
              <a:t>Prednisone : 1mg/kg/day for 1 month and then changed to alternate day doses which are tapered and then discontinued after 6 months of therapy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44927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483" y="314009"/>
            <a:ext cx="8911687" cy="1280890"/>
          </a:xfrm>
        </p:spPr>
        <p:txBody>
          <a:bodyPr/>
          <a:lstStyle/>
          <a:p>
            <a:r>
              <a:rPr lang="en-IN" dirty="0" smtClean="0"/>
              <a:t>             GIANT CELL ARTERITIS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1722"/>
            <a:ext cx="8915400" cy="45595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It is systemic granulomatous vasculitis of medium and large sized arteries, most commonly the temporal artery and other branches of carotid artery in elderly patient</a:t>
            </a:r>
          </a:p>
          <a:p>
            <a:r>
              <a:rPr lang="en-IN" sz="2000" dirty="0" smtClean="0"/>
              <a:t>It is </a:t>
            </a:r>
            <a:r>
              <a:rPr lang="en-IN" sz="2000" dirty="0" err="1" smtClean="0"/>
              <a:t>charecterised</a:t>
            </a:r>
            <a:r>
              <a:rPr lang="en-IN" sz="2000" dirty="0" smtClean="0"/>
              <a:t> by headache, fatigue, claudication jaw / tongue while talking</a:t>
            </a:r>
          </a:p>
          <a:p>
            <a:r>
              <a:rPr lang="en-IN" sz="2000" dirty="0" smtClean="0"/>
              <a:t>Eye involvement : transient blindness, ischemic optic neuritis</a:t>
            </a:r>
          </a:p>
          <a:p>
            <a:r>
              <a:rPr lang="en-IN" sz="2000" dirty="0" err="1" smtClean="0"/>
              <a:t>Systrmic</a:t>
            </a:r>
            <a:r>
              <a:rPr lang="en-IN" sz="2000" dirty="0" smtClean="0"/>
              <a:t> vasculitis : claudication of extremities, stroke, MI, visceral organ infarction</a:t>
            </a:r>
          </a:p>
          <a:p>
            <a:r>
              <a:rPr lang="en-IN" sz="2000" dirty="0" smtClean="0"/>
              <a:t>Skin manifestation : Superficial temporal arteries are swollen, prominent, tortuous initially pulsatile later become occluded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          Necrosis and ulceration of scalp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1735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MANAGEMENT</a:t>
            </a:r>
          </a:p>
          <a:p>
            <a:r>
              <a:rPr lang="en-IN" dirty="0" smtClean="0"/>
              <a:t>Prednisone : Initially 40-60mg/day taper when symptoms ablate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continue 7.5 to 10mg/day for 1-2 </a:t>
            </a:r>
            <a:r>
              <a:rPr lang="en-IN" dirty="0" err="1" smtClean="0"/>
              <a:t>yrs</a:t>
            </a:r>
            <a:endParaRPr lang="en-IN" dirty="0" smtClean="0"/>
          </a:p>
          <a:p>
            <a:r>
              <a:rPr lang="en-IN" dirty="0" smtClean="0"/>
              <a:t>Methotrexate : Low dose 15 to 20mg </a:t>
            </a:r>
            <a:r>
              <a:rPr lang="en-IN" dirty="0" err="1" smtClean="0"/>
              <a:t>mtx</a:t>
            </a:r>
            <a:r>
              <a:rPr lang="en-IN" dirty="0" smtClean="0"/>
              <a:t> once a week has considerable glucocorticoid sparing effect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60" y="148963"/>
            <a:ext cx="7522861" cy="37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SYSTEMIC LUPUS ERYTHEMATOSUS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It is multisystem autoimmune disease </a:t>
            </a:r>
            <a:r>
              <a:rPr lang="en-IN" sz="2800" dirty="0" err="1" smtClean="0"/>
              <a:t>charecterised</a:t>
            </a:r>
            <a:r>
              <a:rPr lang="en-IN" sz="2800" dirty="0" smtClean="0"/>
              <a:t> by involvement of connective tissue and blood vessels</a:t>
            </a:r>
          </a:p>
          <a:p>
            <a:r>
              <a:rPr lang="en-IN" sz="2800" dirty="0" smtClean="0"/>
              <a:t>More common in females F:M ratio 1 : 9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35662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146" y="202691"/>
            <a:ext cx="8911687" cy="1280890"/>
          </a:xfrm>
        </p:spPr>
        <p:txBody>
          <a:bodyPr/>
          <a:lstStyle/>
          <a:p>
            <a:r>
              <a:rPr lang="en-IN" dirty="0" smtClean="0"/>
              <a:t>REACTIVE ARTHRITIS (REITER SYNDROME)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115" y="1288112"/>
            <a:ext cx="8915400" cy="4138081"/>
          </a:xfrm>
        </p:spPr>
        <p:txBody>
          <a:bodyPr>
            <a:noAutofit/>
          </a:bodyPr>
          <a:lstStyle/>
          <a:p>
            <a:r>
              <a:rPr lang="en-IN" sz="2400" dirty="0" smtClean="0"/>
              <a:t>It is defined by an episode of peripheral arthritis of &gt;1 month duration occurring in association with urethritis and/or cervicitis</a:t>
            </a:r>
          </a:p>
          <a:p>
            <a:r>
              <a:rPr lang="en-IN" sz="2400" dirty="0" smtClean="0"/>
              <a:t>TRIAD – </a:t>
            </a:r>
            <a:r>
              <a:rPr lang="en-IN" sz="2400" dirty="0" err="1" smtClean="0">
                <a:solidFill>
                  <a:srgbClr val="002060"/>
                </a:solidFill>
              </a:rPr>
              <a:t>Arthritis,Urethritis,Conjuctivitis</a:t>
            </a:r>
            <a:endParaRPr lang="en-IN" sz="2400" dirty="0" smtClean="0">
              <a:solidFill>
                <a:srgbClr val="002060"/>
              </a:solidFill>
            </a:endParaRPr>
          </a:p>
          <a:p>
            <a:r>
              <a:rPr lang="en-IN" sz="2400" dirty="0" smtClean="0"/>
              <a:t>PATHOGENESIS</a:t>
            </a:r>
          </a:p>
          <a:p>
            <a:r>
              <a:rPr lang="en-IN" sz="2400" dirty="0"/>
              <a:t> </a:t>
            </a:r>
            <a:r>
              <a:rPr lang="en-IN" sz="2400" dirty="0" smtClean="0"/>
              <a:t>Genetic factor HLA-B27</a:t>
            </a:r>
          </a:p>
          <a:p>
            <a:r>
              <a:rPr lang="en-IN" sz="2400" dirty="0"/>
              <a:t> </a:t>
            </a:r>
            <a:r>
              <a:rPr lang="en-IN" sz="2400" dirty="0" smtClean="0"/>
              <a:t>Enteric pathogens ( Salmonella, Yersinia, Campylobacter, </a:t>
            </a:r>
            <a:r>
              <a:rPr lang="en-IN" sz="2400" dirty="0" err="1" smtClean="0"/>
              <a:t>Shigella</a:t>
            </a:r>
            <a:r>
              <a:rPr lang="en-IN" sz="2400" dirty="0" smtClean="0"/>
              <a:t> ) or genitourinary pathogens (Chlamydia, </a:t>
            </a:r>
            <a:r>
              <a:rPr lang="en-IN" sz="2400" dirty="0" err="1" smtClean="0"/>
              <a:t>Ureaplasma</a:t>
            </a:r>
            <a:r>
              <a:rPr lang="en-IN" sz="2400" dirty="0" smtClean="0"/>
              <a:t> )</a:t>
            </a:r>
          </a:p>
          <a:p>
            <a:r>
              <a:rPr lang="en-IN" sz="2400" dirty="0" smtClean="0"/>
              <a:t>TWO PATTERNS – Epidemic form follows STI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                </a:t>
            </a:r>
            <a:r>
              <a:rPr lang="en-IN" sz="2400" dirty="0" err="1" smtClean="0"/>
              <a:t>Postdysenteric</a:t>
            </a:r>
            <a:r>
              <a:rPr lang="en-IN" sz="2400" dirty="0" smtClean="0"/>
              <a:t> form follows GI infection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2307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1" y="1572882"/>
            <a:ext cx="5639782" cy="45001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1" y="1090612"/>
            <a:ext cx="3899229" cy="50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72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407" y="630804"/>
            <a:ext cx="8915400" cy="3777622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002060"/>
                </a:solidFill>
              </a:rPr>
              <a:t>MANAGEMENT</a:t>
            </a:r>
          </a:p>
          <a:p>
            <a:r>
              <a:rPr lang="en-IN" sz="2400" dirty="0" smtClean="0"/>
              <a:t>Prior infection : antibiotic therapy no role in altering course of </a:t>
            </a:r>
            <a:r>
              <a:rPr lang="en-IN" sz="2400" dirty="0" err="1" smtClean="0"/>
              <a:t>postvenereal</a:t>
            </a:r>
            <a:r>
              <a:rPr lang="en-IN" sz="2400" dirty="0" smtClean="0"/>
              <a:t> RA</a:t>
            </a:r>
          </a:p>
          <a:p>
            <a:r>
              <a:rPr lang="en-IN" sz="2400" dirty="0" smtClean="0"/>
              <a:t>Cutaneous manifestation </a:t>
            </a:r>
          </a:p>
          <a:p>
            <a:pPr marL="0" indent="0">
              <a:buNone/>
            </a:pPr>
            <a:r>
              <a:rPr lang="en-IN" sz="2400" dirty="0" smtClean="0"/>
              <a:t>           </a:t>
            </a:r>
            <a:r>
              <a:rPr lang="en-IN" sz="2400" dirty="0" err="1" smtClean="0"/>
              <a:t>Balanitis</a:t>
            </a:r>
            <a:r>
              <a:rPr lang="en-IN" sz="2400" dirty="0" smtClean="0"/>
              <a:t> : Low potency glucocorticoids</a:t>
            </a:r>
          </a:p>
          <a:p>
            <a:pPr marL="0" indent="0">
              <a:buNone/>
            </a:pPr>
            <a:r>
              <a:rPr lang="en-IN" sz="2400" dirty="0" smtClean="0"/>
              <a:t>           Palmar/Plantar : potent glucocorticoid preparations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              refractory disease – systemic </a:t>
            </a:r>
            <a:r>
              <a:rPr lang="en-IN" sz="2400" dirty="0" err="1" smtClean="0"/>
              <a:t>retinoids</a:t>
            </a:r>
            <a:r>
              <a:rPr lang="en-IN" sz="2400" dirty="0" smtClean="0"/>
              <a:t>, phototherapy, PUVA </a:t>
            </a:r>
          </a:p>
          <a:p>
            <a:r>
              <a:rPr lang="en-IN" sz="2400" dirty="0" smtClean="0"/>
              <a:t>Prevention of articular inflammation : rest, NSAIDS, anti-inflammatory agents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51382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SARCOIDOSIS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1747" y="1664473"/>
            <a:ext cx="8915400" cy="3777622"/>
          </a:xfrm>
        </p:spPr>
        <p:txBody>
          <a:bodyPr>
            <a:noAutofit/>
          </a:bodyPr>
          <a:lstStyle/>
          <a:p>
            <a:r>
              <a:rPr lang="en-IN" sz="2400" dirty="0" smtClean="0"/>
              <a:t>A systemic Granulomatous disease of unknown cause</a:t>
            </a:r>
          </a:p>
          <a:p>
            <a:r>
              <a:rPr lang="en-IN" sz="2400" dirty="0" smtClean="0"/>
              <a:t>It primarily affects Lungs ( Bilateral lymphadenopathy, pulmonary infiltration)</a:t>
            </a:r>
          </a:p>
          <a:p>
            <a:r>
              <a:rPr lang="en-IN" sz="2400" dirty="0" smtClean="0">
                <a:solidFill>
                  <a:srgbClr val="002060"/>
                </a:solidFill>
              </a:rPr>
              <a:t>SKIN LESIONS</a:t>
            </a:r>
          </a:p>
          <a:p>
            <a:r>
              <a:rPr lang="en-IN" sz="2400" dirty="0"/>
              <a:t> </a:t>
            </a:r>
            <a:r>
              <a:rPr lang="en-IN" sz="2400" dirty="0" smtClean="0"/>
              <a:t>    Erythema </a:t>
            </a:r>
            <a:r>
              <a:rPr lang="en-IN" sz="2400" dirty="0" err="1" smtClean="0"/>
              <a:t>nodosum</a:t>
            </a:r>
            <a:r>
              <a:rPr lang="en-IN" sz="2400" dirty="0" smtClean="0"/>
              <a:t> – most common nonspecific lesion, suggest good prognosis</a:t>
            </a:r>
          </a:p>
          <a:p>
            <a:r>
              <a:rPr lang="en-IN" sz="2400" dirty="0"/>
              <a:t> </a:t>
            </a:r>
            <a:r>
              <a:rPr lang="en-IN" sz="2400" dirty="0" smtClean="0"/>
              <a:t>    Lupus </a:t>
            </a:r>
            <a:r>
              <a:rPr lang="en-IN" sz="2400" dirty="0" err="1" smtClean="0"/>
              <a:t>Perino</a:t>
            </a:r>
            <a:endParaRPr lang="en-IN" sz="2400" dirty="0" smtClean="0"/>
          </a:p>
          <a:p>
            <a:r>
              <a:rPr lang="en-IN" sz="2400" dirty="0"/>
              <a:t> </a:t>
            </a:r>
            <a:r>
              <a:rPr lang="en-IN" sz="2400" dirty="0" smtClean="0"/>
              <a:t>    Swelling of individual digits (</a:t>
            </a:r>
            <a:r>
              <a:rPr lang="en-IN" sz="2400" dirty="0" err="1" smtClean="0"/>
              <a:t>Osteitis</a:t>
            </a:r>
            <a:r>
              <a:rPr lang="en-IN" sz="2400" dirty="0" smtClean="0"/>
              <a:t> </a:t>
            </a:r>
            <a:r>
              <a:rPr lang="en-IN" sz="2400" dirty="0" err="1" smtClean="0"/>
              <a:t>Cystica</a:t>
            </a:r>
            <a:r>
              <a:rPr lang="en-IN" sz="2400" dirty="0" smtClean="0"/>
              <a:t>- cystic lesions in phalangeal bones 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73357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88" y="1905000"/>
            <a:ext cx="5161512" cy="415937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1" y="1905000"/>
            <a:ext cx="5123598" cy="42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38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61" y="836762"/>
            <a:ext cx="6057532" cy="4882552"/>
          </a:xfrm>
        </p:spPr>
      </p:pic>
    </p:spTree>
    <p:extLst>
      <p:ext uri="{BB962C8B-B14F-4D97-AF65-F5344CB8AC3E}">
        <p14:creationId xmlns:p14="http://schemas.microsoft.com/office/powerpoint/2010/main" val="3871060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066" y="252641"/>
            <a:ext cx="8915400" cy="5324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 smtClean="0"/>
              <a:t>INVESTIGATION</a:t>
            </a:r>
          </a:p>
          <a:p>
            <a:r>
              <a:rPr lang="en-IN" sz="2000" dirty="0" smtClean="0"/>
              <a:t>HPE of </a:t>
            </a:r>
            <a:r>
              <a:rPr lang="en-IN" sz="2000" dirty="0" err="1" smtClean="0"/>
              <a:t>Lesional</a:t>
            </a:r>
            <a:r>
              <a:rPr lang="en-IN" sz="2000" dirty="0" smtClean="0"/>
              <a:t> biopsy: Non </a:t>
            </a:r>
            <a:r>
              <a:rPr lang="en-IN" sz="2000" dirty="0" err="1" smtClean="0"/>
              <a:t>caseating</a:t>
            </a:r>
            <a:r>
              <a:rPr lang="en-IN" sz="2000" dirty="0" smtClean="0"/>
              <a:t> granulomas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                                       Asteroid bodies in large </a:t>
            </a:r>
            <a:r>
              <a:rPr lang="en-IN" sz="2000" dirty="0" err="1" smtClean="0"/>
              <a:t>histiocytes</a:t>
            </a:r>
            <a:endParaRPr lang="en-IN" sz="2000" dirty="0" smtClean="0"/>
          </a:p>
          <a:p>
            <a:r>
              <a:rPr lang="en-IN" sz="2000" dirty="0" smtClean="0"/>
              <a:t>GALLIUM scan</a:t>
            </a:r>
          </a:p>
          <a:p>
            <a:r>
              <a:rPr lang="en-IN" sz="2000" dirty="0" smtClean="0"/>
              <a:t>Blood </a:t>
            </a:r>
            <a:r>
              <a:rPr lang="en-IN" sz="2000" dirty="0" err="1" smtClean="0"/>
              <a:t>Inv</a:t>
            </a:r>
            <a:r>
              <a:rPr lang="en-IN" sz="2000" dirty="0" smtClean="0"/>
              <a:t> : Increased serum ACE levels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</a:t>
            </a:r>
            <a:r>
              <a:rPr lang="en-IN" sz="2000" dirty="0" err="1" smtClean="0"/>
              <a:t>Hypergammaglobulinemia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</a:t>
            </a:r>
            <a:r>
              <a:rPr lang="en-IN" sz="2000" dirty="0" err="1" smtClean="0"/>
              <a:t>Hypercalcemia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MANAGEMENT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Systemic – Oral Glucocorticoids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Cutaneous : Local- </a:t>
            </a:r>
            <a:r>
              <a:rPr lang="en-IN" sz="2000" dirty="0" err="1" smtClean="0"/>
              <a:t>intralesional</a:t>
            </a:r>
            <a:r>
              <a:rPr lang="en-IN" sz="2000" dirty="0" smtClean="0"/>
              <a:t> triamcinolone 3mg/ml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Systemic- Glucocorticoids for widespread or disfiguring involvement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Refractory – HCQ 100mg BD can be tried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                   Methotrexate can be tried      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238835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2193" y="2095101"/>
            <a:ext cx="8911687" cy="1280890"/>
          </a:xfrm>
        </p:spPr>
        <p:txBody>
          <a:bodyPr/>
          <a:lstStyle/>
          <a:p>
            <a:r>
              <a:rPr lang="en-IN" dirty="0" smtClean="0"/>
              <a:t>DERMATOLOGICAL MANIFEXTATION OF ENDOCRINE DISORDERS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3505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CUSHING SYNDROME AND HYPERCORTICISM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11" y="2181046"/>
            <a:ext cx="3754524" cy="4006850"/>
          </a:xfrm>
        </p:spPr>
      </p:pic>
    </p:spTree>
    <p:extLst>
      <p:ext uri="{BB962C8B-B14F-4D97-AF65-F5344CB8AC3E}">
        <p14:creationId xmlns:p14="http://schemas.microsoft.com/office/powerpoint/2010/main" val="2434881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Altered subcutaneous fat distribution ( Moon </a:t>
            </a:r>
            <a:r>
              <a:rPr lang="en-IN" dirty="0" err="1" smtClean="0"/>
              <a:t>facies</a:t>
            </a:r>
            <a:r>
              <a:rPr lang="en-IN" dirty="0" smtClean="0"/>
              <a:t>, Buffalo hump, </a:t>
            </a:r>
            <a:r>
              <a:rPr lang="en-IN" dirty="0" err="1" smtClean="0"/>
              <a:t>truncal</a:t>
            </a:r>
            <a:r>
              <a:rPr lang="en-IN" dirty="0" smtClean="0"/>
              <a:t> obesity)</a:t>
            </a:r>
          </a:p>
          <a:p>
            <a:r>
              <a:rPr lang="en-IN" dirty="0" smtClean="0"/>
              <a:t>Generalised </a:t>
            </a:r>
            <a:r>
              <a:rPr lang="en-IN" dirty="0" err="1" smtClean="0"/>
              <a:t>hypertrichiosis</a:t>
            </a:r>
            <a:endParaRPr lang="en-IN" dirty="0" smtClean="0"/>
          </a:p>
          <a:p>
            <a:r>
              <a:rPr lang="en-IN" dirty="0" smtClean="0"/>
              <a:t>Increased collagen breakdown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Skin fragility leading to abdominal </a:t>
            </a:r>
            <a:r>
              <a:rPr lang="en-IN" dirty="0" err="1" smtClean="0"/>
              <a:t>striae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Vascularity fragility resulting in </a:t>
            </a:r>
            <a:r>
              <a:rPr lang="en-IN" dirty="0" err="1" smtClean="0"/>
              <a:t>purpura</a:t>
            </a:r>
            <a:r>
              <a:rPr lang="en-IN" dirty="0" smtClean="0"/>
              <a:t> and impaired wound healing</a:t>
            </a:r>
          </a:p>
          <a:p>
            <a:pPr marL="0" indent="0">
              <a:buNone/>
            </a:pPr>
            <a:r>
              <a:rPr lang="en-IN" dirty="0" smtClean="0"/>
              <a:t>     Acne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14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34" y="793630"/>
            <a:ext cx="7763774" cy="5118220"/>
          </a:xfrm>
        </p:spPr>
      </p:pic>
    </p:spTree>
    <p:extLst>
      <p:ext uri="{BB962C8B-B14F-4D97-AF65-F5344CB8AC3E}">
        <p14:creationId xmlns:p14="http://schemas.microsoft.com/office/powerpoint/2010/main" val="3873550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53174"/>
            <a:ext cx="8911687" cy="1280890"/>
          </a:xfrm>
        </p:spPr>
        <p:txBody>
          <a:bodyPr/>
          <a:lstStyle/>
          <a:p>
            <a:r>
              <a:rPr lang="en-IN" dirty="0" smtClean="0"/>
              <a:t>GRAVES DISEASE AND HYPERTHYROIDISM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41" y="1534065"/>
            <a:ext cx="6978768" cy="5185912"/>
          </a:xfrm>
        </p:spPr>
      </p:pic>
    </p:spTree>
    <p:extLst>
      <p:ext uri="{BB962C8B-B14F-4D97-AF65-F5344CB8AC3E}">
        <p14:creationId xmlns:p14="http://schemas.microsoft.com/office/powerpoint/2010/main" val="4978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333" y="560717"/>
            <a:ext cx="8915400" cy="5350505"/>
          </a:xfrm>
        </p:spPr>
        <p:txBody>
          <a:bodyPr>
            <a:normAutofit/>
          </a:bodyPr>
          <a:lstStyle/>
          <a:p>
            <a:r>
              <a:rPr lang="en-IN" dirty="0" smtClean="0"/>
              <a:t>Pretibial </a:t>
            </a:r>
            <a:r>
              <a:rPr lang="en-IN" dirty="0" err="1" smtClean="0"/>
              <a:t>myxedema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Bilateral, asymmetric, </a:t>
            </a:r>
            <a:r>
              <a:rPr lang="en-IN" dirty="0" err="1" smtClean="0"/>
              <a:t>nonpitting</a:t>
            </a:r>
            <a:r>
              <a:rPr lang="en-IN" dirty="0" smtClean="0"/>
              <a:t> nodules and plaques that are pink, skin </a:t>
            </a:r>
            <a:r>
              <a:rPr lang="en-IN" dirty="0" err="1" smtClean="0"/>
              <a:t>colored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      Rx : low dose oral glucocorticoids or </a:t>
            </a:r>
            <a:r>
              <a:rPr lang="en-IN" dirty="0" err="1" smtClean="0"/>
              <a:t>intralesional</a:t>
            </a:r>
            <a:r>
              <a:rPr lang="en-IN" dirty="0" smtClean="0"/>
              <a:t> Triamcinolone is useful</a:t>
            </a:r>
          </a:p>
          <a:p>
            <a:r>
              <a:rPr lang="en-IN" dirty="0" smtClean="0"/>
              <a:t>Thyroid </a:t>
            </a:r>
            <a:r>
              <a:rPr lang="en-IN" dirty="0" err="1" smtClean="0"/>
              <a:t>Acropachy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it is </a:t>
            </a:r>
            <a:r>
              <a:rPr lang="en-IN" dirty="0" err="1" smtClean="0"/>
              <a:t>charecterised</a:t>
            </a:r>
            <a:r>
              <a:rPr lang="en-IN" dirty="0" smtClean="0"/>
              <a:t> </a:t>
            </a:r>
            <a:r>
              <a:rPr lang="en-IN" dirty="0" err="1" smtClean="0"/>
              <a:t>diaphyseal</a:t>
            </a:r>
            <a:r>
              <a:rPr lang="en-IN" dirty="0" smtClean="0"/>
              <a:t> proliferation of the </a:t>
            </a:r>
            <a:r>
              <a:rPr lang="en-IN" dirty="0" err="1" smtClean="0"/>
              <a:t>periosteum</a:t>
            </a:r>
            <a:r>
              <a:rPr lang="en-IN" dirty="0" smtClean="0"/>
              <a:t> and clubbing</a:t>
            </a:r>
          </a:p>
          <a:p>
            <a:r>
              <a:rPr lang="en-IN" dirty="0" err="1" smtClean="0"/>
              <a:t>Ophthalmopathy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Spastic component (stare, lid lag, lid retraction)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Mechanical ( </a:t>
            </a:r>
            <a:r>
              <a:rPr lang="en-IN" dirty="0" err="1" smtClean="0"/>
              <a:t>proptosis</a:t>
            </a:r>
            <a:r>
              <a:rPr lang="en-IN" dirty="0" smtClean="0"/>
              <a:t>, </a:t>
            </a:r>
            <a:r>
              <a:rPr lang="en-IN" dirty="0" err="1" smtClean="0"/>
              <a:t>ophthalmoplegia</a:t>
            </a:r>
            <a:r>
              <a:rPr lang="en-IN" dirty="0" smtClean="0"/>
              <a:t>, congestive </a:t>
            </a:r>
            <a:r>
              <a:rPr lang="en-IN" dirty="0" err="1" smtClean="0"/>
              <a:t>occulopathy</a:t>
            </a:r>
            <a:r>
              <a:rPr lang="en-IN" dirty="0" smtClean="0"/>
              <a:t>, </a:t>
            </a:r>
            <a:r>
              <a:rPr lang="en-IN" dirty="0" err="1" smtClean="0"/>
              <a:t>chemosis</a:t>
            </a:r>
            <a:r>
              <a:rPr lang="en-IN" dirty="0" smtClean="0"/>
              <a:t>, complications of corneal ulceration 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Rx : Mild cases – symptomatic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Severe cases – prednisone with gradual tapering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Orbital radiation, Orbital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2987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HYPOTHYROIDISM AND MYXEDEMA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3" y="1905000"/>
            <a:ext cx="5131595" cy="4571680"/>
          </a:xfrm>
        </p:spPr>
      </p:pic>
    </p:spTree>
    <p:extLst>
      <p:ext uri="{BB962C8B-B14F-4D97-AF65-F5344CB8AC3E}">
        <p14:creationId xmlns:p14="http://schemas.microsoft.com/office/powerpoint/2010/main" val="10035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370" y="981918"/>
            <a:ext cx="8911687" cy="1280890"/>
          </a:xfrm>
        </p:spPr>
        <p:txBody>
          <a:bodyPr/>
          <a:lstStyle/>
          <a:p>
            <a:r>
              <a:rPr lang="en-IN" dirty="0" smtClean="0"/>
              <a:t>           ADDISON’S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Insufficient adrenal cortisol production is mostly consequence of autoimmune </a:t>
            </a:r>
            <a:r>
              <a:rPr lang="en-IN" sz="2400" dirty="0" err="1" smtClean="0"/>
              <a:t>adrenalitis</a:t>
            </a:r>
            <a:r>
              <a:rPr lang="en-IN" sz="2400" dirty="0" smtClean="0"/>
              <a:t> or infections ( TB, Systemic fungal infections) or suppression of ACTH secretion following long term glucocorticoid therapy</a:t>
            </a:r>
          </a:p>
          <a:p>
            <a:r>
              <a:rPr lang="en-IN" sz="2400" dirty="0" err="1" smtClean="0">
                <a:solidFill>
                  <a:srgbClr val="FF0000"/>
                </a:solidFill>
              </a:rPr>
              <a:t>Hypermelanosis</a:t>
            </a:r>
            <a:r>
              <a:rPr lang="en-IN" sz="2400" dirty="0" smtClean="0"/>
              <a:t> is due to compensatory </a:t>
            </a:r>
            <a:r>
              <a:rPr lang="en-IN" sz="2400" dirty="0" err="1" smtClean="0"/>
              <a:t>oversecretion</a:t>
            </a:r>
            <a:r>
              <a:rPr lang="en-IN" sz="2400" dirty="0" smtClean="0"/>
              <a:t> of ACTH and its enzymatic cleavage product alpha-MSH</a:t>
            </a:r>
          </a:p>
          <a:p>
            <a:r>
              <a:rPr lang="en-IN" sz="2400" dirty="0" smtClean="0"/>
              <a:t>If </a:t>
            </a:r>
            <a:r>
              <a:rPr lang="en-IN" sz="2400" dirty="0" err="1" smtClean="0"/>
              <a:t>addisonian</a:t>
            </a:r>
            <a:r>
              <a:rPr lang="en-IN" sz="2400" dirty="0" smtClean="0"/>
              <a:t> hyperpigmentation present in association with </a:t>
            </a:r>
            <a:r>
              <a:rPr lang="en-IN" sz="2400" dirty="0" err="1" smtClean="0"/>
              <a:t>vitiligo</a:t>
            </a:r>
            <a:r>
              <a:rPr lang="en-IN" sz="2400" dirty="0" smtClean="0"/>
              <a:t> or alopecia </a:t>
            </a:r>
            <a:r>
              <a:rPr lang="en-IN" sz="2400" dirty="0" err="1" smtClean="0"/>
              <a:t>areata</a:t>
            </a:r>
            <a:r>
              <a:rPr lang="en-IN" sz="2400" dirty="0" smtClean="0"/>
              <a:t> it is essential to rule out autoimmune </a:t>
            </a:r>
            <a:r>
              <a:rPr lang="en-IN" sz="2400" dirty="0" err="1" smtClean="0"/>
              <a:t>adrenalitis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75445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DD</a:t>
            </a:r>
          </a:p>
          <a:p>
            <a:r>
              <a:rPr lang="en-IN" dirty="0" err="1" smtClean="0"/>
              <a:t>Vit</a:t>
            </a:r>
            <a:r>
              <a:rPr lang="en-IN" dirty="0" smtClean="0"/>
              <a:t> B12 Deficiency</a:t>
            </a:r>
          </a:p>
          <a:p>
            <a:r>
              <a:rPr lang="en-IN" dirty="0" smtClean="0"/>
              <a:t>Hemochromatosis</a:t>
            </a:r>
          </a:p>
          <a:p>
            <a:r>
              <a:rPr lang="en-IN" dirty="0" err="1" smtClean="0"/>
              <a:t>Porphyrea</a:t>
            </a:r>
            <a:r>
              <a:rPr lang="en-IN" dirty="0" smtClean="0"/>
              <a:t> </a:t>
            </a:r>
            <a:r>
              <a:rPr lang="en-IN" dirty="0" err="1" smtClean="0"/>
              <a:t>cutanea</a:t>
            </a:r>
            <a:r>
              <a:rPr lang="en-IN" dirty="0" smtClean="0"/>
              <a:t> </a:t>
            </a:r>
            <a:r>
              <a:rPr lang="en-IN" dirty="0" err="1" smtClean="0"/>
              <a:t>tarda</a:t>
            </a:r>
            <a:endParaRPr lang="en-IN" dirty="0" smtClean="0"/>
          </a:p>
          <a:p>
            <a:r>
              <a:rPr lang="en-IN" dirty="0" smtClean="0"/>
              <a:t>Liver cirrhosis</a:t>
            </a:r>
          </a:p>
          <a:p>
            <a:r>
              <a:rPr lang="en-IN" dirty="0" smtClean="0"/>
              <a:t>Chronic renal failure</a:t>
            </a:r>
          </a:p>
          <a:p>
            <a:r>
              <a:rPr lang="en-IN" dirty="0" err="1" smtClean="0"/>
              <a:t>Chromophobe</a:t>
            </a:r>
            <a:r>
              <a:rPr lang="en-IN" dirty="0" smtClean="0"/>
              <a:t> adenomas that </a:t>
            </a:r>
            <a:r>
              <a:rPr lang="en-IN" dirty="0" err="1" smtClean="0"/>
              <a:t>secreate</a:t>
            </a:r>
            <a:r>
              <a:rPr lang="en-IN" dirty="0" smtClean="0"/>
              <a:t> ACTH</a:t>
            </a:r>
          </a:p>
          <a:p>
            <a:r>
              <a:rPr lang="en-IN" dirty="0" smtClean="0"/>
              <a:t>Chemotherapy (5-FU, </a:t>
            </a:r>
            <a:r>
              <a:rPr lang="en-IN" dirty="0" err="1" smtClean="0"/>
              <a:t>Bleomycin</a:t>
            </a:r>
            <a:r>
              <a:rPr lang="en-IN" dirty="0" smtClean="0"/>
              <a:t>, Doxorubicin)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26" y="957531"/>
            <a:ext cx="4454194" cy="34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3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594" y="584354"/>
            <a:ext cx="8911687" cy="128089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NUTRITIONAL DEFICIENCIES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33384"/>
            <a:ext cx="8915400" cy="4177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3500" dirty="0" smtClean="0"/>
              <a:t>SCURVY</a:t>
            </a:r>
          </a:p>
          <a:p>
            <a:r>
              <a:rPr lang="en-IN" sz="2200" dirty="0" smtClean="0"/>
              <a:t>Dietary deficiency of ascorbic acid</a:t>
            </a:r>
          </a:p>
          <a:p>
            <a:r>
              <a:rPr lang="en-IN" sz="2200" dirty="0" smtClean="0"/>
              <a:t>Symptoms of depletion occur when pool size &lt; 0.5 g</a:t>
            </a:r>
          </a:p>
          <a:p>
            <a:r>
              <a:rPr lang="en-IN" sz="2200" dirty="0" smtClean="0"/>
              <a:t>Precipitating factors – Pregnancy, Lactation, Thyrotoxicosis, Alcoholism</a:t>
            </a:r>
          </a:p>
          <a:p>
            <a:pPr marL="0" indent="0">
              <a:buNone/>
            </a:pPr>
            <a:r>
              <a:rPr lang="en-IN" sz="2200" dirty="0" smtClean="0"/>
              <a:t>    </a:t>
            </a:r>
            <a:r>
              <a:rPr lang="en-IN" sz="2200" dirty="0" smtClean="0">
                <a:solidFill>
                  <a:srgbClr val="002060"/>
                </a:solidFill>
              </a:rPr>
              <a:t>CLINICAL FEATURES</a:t>
            </a:r>
          </a:p>
          <a:p>
            <a:r>
              <a:rPr lang="en-IN" sz="2200" dirty="0" err="1" smtClean="0"/>
              <a:t>Petechiae</a:t>
            </a:r>
            <a:endParaRPr lang="en-IN" sz="2200" dirty="0" smtClean="0"/>
          </a:p>
          <a:p>
            <a:r>
              <a:rPr lang="en-IN" sz="2200" dirty="0" smtClean="0"/>
              <a:t>Follicular hyperkeratosis with </a:t>
            </a:r>
            <a:r>
              <a:rPr lang="en-IN" sz="2200" dirty="0" err="1" smtClean="0"/>
              <a:t>perifollicular</a:t>
            </a:r>
            <a:r>
              <a:rPr lang="en-IN" sz="2200" dirty="0" smtClean="0"/>
              <a:t> haemorrhage</a:t>
            </a:r>
          </a:p>
          <a:p>
            <a:r>
              <a:rPr lang="en-IN" sz="2200" dirty="0" smtClean="0"/>
              <a:t>Generalised </a:t>
            </a:r>
            <a:r>
              <a:rPr lang="en-IN" sz="2200" dirty="0" err="1" smtClean="0"/>
              <a:t>Ecchymoses</a:t>
            </a:r>
            <a:endParaRPr lang="en-IN" sz="2200" dirty="0" smtClean="0"/>
          </a:p>
          <a:p>
            <a:r>
              <a:rPr lang="en-IN" sz="2200" dirty="0" smtClean="0"/>
              <a:t>Gingiva – swollen, spongy and bleed easily</a:t>
            </a:r>
          </a:p>
          <a:p>
            <a:r>
              <a:rPr lang="en-IN" sz="2200" dirty="0" smtClean="0"/>
              <a:t>Bones – </a:t>
            </a:r>
            <a:r>
              <a:rPr lang="en-IN" sz="2200" dirty="0" err="1" smtClean="0"/>
              <a:t>Haemarthrosis</a:t>
            </a:r>
            <a:r>
              <a:rPr lang="en-IN" sz="2200" dirty="0" smtClean="0"/>
              <a:t>, Scorbutic rosary</a:t>
            </a:r>
          </a:p>
        </p:txBody>
      </p:sp>
    </p:spTree>
    <p:extLst>
      <p:ext uri="{BB962C8B-B14F-4D97-AF65-F5344CB8AC3E}">
        <p14:creationId xmlns:p14="http://schemas.microsoft.com/office/powerpoint/2010/main" val="2281577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INVESTIGATION : </a:t>
            </a:r>
            <a:r>
              <a:rPr lang="en-IN" dirty="0" smtClean="0"/>
              <a:t>Platelet ascorbic acid &lt; 25%</a:t>
            </a:r>
          </a:p>
          <a:p>
            <a:r>
              <a:rPr lang="en-IN" dirty="0" smtClean="0"/>
              <a:t>Rx :  Ascorbic acid 100mg 3-5 times daily until 4g is given then 100mg/day is curative in days to weeks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01" y="3243532"/>
            <a:ext cx="4724821" cy="35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04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ACRODERMATITIS ENTEROPATHICA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676" y="1807597"/>
            <a:ext cx="8915400" cy="3777622"/>
          </a:xfrm>
        </p:spPr>
        <p:txBody>
          <a:bodyPr>
            <a:noAutofit/>
          </a:bodyPr>
          <a:lstStyle/>
          <a:p>
            <a:r>
              <a:rPr lang="en-IN" sz="2000" dirty="0" smtClean="0"/>
              <a:t>It is genetic disorder of Zinc absorption presents in infancy </a:t>
            </a:r>
            <a:r>
              <a:rPr lang="en-IN" sz="2000" dirty="0" err="1" smtClean="0"/>
              <a:t>charecterised</a:t>
            </a:r>
            <a:r>
              <a:rPr lang="en-IN" sz="2000" dirty="0" smtClean="0"/>
              <a:t> by triad of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/>
              <a:t> </a:t>
            </a:r>
            <a:r>
              <a:rPr lang="en-IN" sz="2000" dirty="0" smtClean="0"/>
              <a:t>        </a:t>
            </a:r>
            <a:r>
              <a:rPr lang="en-IN" sz="2000" dirty="0" err="1" smtClean="0"/>
              <a:t>Acral</a:t>
            </a:r>
            <a:r>
              <a:rPr lang="en-IN" sz="2000" dirty="0" smtClean="0"/>
              <a:t> Dermatitis (face, hand, feet, </a:t>
            </a:r>
            <a:r>
              <a:rPr lang="en-IN" sz="2000" dirty="0" err="1" smtClean="0"/>
              <a:t>anogenital</a:t>
            </a:r>
            <a:r>
              <a:rPr lang="en-IN" sz="2000" dirty="0" smtClean="0"/>
              <a:t> area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/>
              <a:t> </a:t>
            </a:r>
            <a:r>
              <a:rPr lang="en-IN" sz="2000" dirty="0" smtClean="0"/>
              <a:t>        Alopecia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/>
              <a:t> </a:t>
            </a:r>
            <a:r>
              <a:rPr lang="en-IN" sz="2000" dirty="0" smtClean="0"/>
              <a:t>        Diarrhoea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SKIN LESION </a:t>
            </a:r>
            <a:r>
              <a:rPr lang="en-IN" sz="2000" dirty="0" smtClean="0"/>
              <a:t>: Patches and plaques of dry, scaly, sharply </a:t>
            </a:r>
            <a:r>
              <a:rPr lang="en-IN" sz="2000" dirty="0" err="1" smtClean="0"/>
              <a:t>marginated</a:t>
            </a:r>
            <a:r>
              <a:rPr lang="en-IN" sz="2000" dirty="0" smtClean="0"/>
              <a:t> and bright red, eczematous dermatitis evolving into </a:t>
            </a:r>
            <a:r>
              <a:rPr lang="en-IN" sz="2000" dirty="0" err="1" smtClean="0"/>
              <a:t>vesiculobullous</a:t>
            </a:r>
            <a:r>
              <a:rPr lang="en-IN" sz="2000" dirty="0" smtClean="0"/>
              <a:t>, </a:t>
            </a:r>
            <a:r>
              <a:rPr lang="en-IN" sz="2000" dirty="0" err="1" smtClean="0"/>
              <a:t>pustular</a:t>
            </a:r>
            <a:r>
              <a:rPr lang="en-IN" sz="2000" dirty="0" smtClean="0"/>
              <a:t>, erosive and crusted lesions involving perioral and </a:t>
            </a:r>
            <a:r>
              <a:rPr lang="en-IN" sz="2000" dirty="0" err="1" smtClean="0"/>
              <a:t>anogenital</a:t>
            </a:r>
            <a:r>
              <a:rPr lang="en-IN" sz="2000" dirty="0" smtClean="0"/>
              <a:t> areas</a:t>
            </a:r>
          </a:p>
          <a:p>
            <a:r>
              <a:rPr lang="en-IN" sz="2000" dirty="0" smtClean="0"/>
              <a:t>Hair – Diffuse alopecia, greying of hair</a:t>
            </a:r>
          </a:p>
          <a:p>
            <a:r>
              <a:rPr lang="en-IN" sz="2000" dirty="0" smtClean="0"/>
              <a:t>Nails – paronychia, nail ridging, loss of nails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026168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MANAGEMENT </a:t>
            </a:r>
            <a:r>
              <a:rPr lang="en-IN" dirty="0" smtClean="0"/>
              <a:t>: Zinc salt supplementation 2 to 3 times the required daily amount restores normal zinc status in days to weeks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67" y="3021402"/>
            <a:ext cx="4589253" cy="2971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63" y="3021402"/>
            <a:ext cx="4478294" cy="29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8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536" y="852710"/>
            <a:ext cx="8911687" cy="1280890"/>
          </a:xfrm>
        </p:spPr>
        <p:txBody>
          <a:bodyPr/>
          <a:lstStyle/>
          <a:p>
            <a:r>
              <a:rPr lang="en-IN" dirty="0" smtClean="0"/>
              <a:t>               PELLEGRA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It is due to NIACIN deficiency</a:t>
            </a:r>
          </a:p>
          <a:p>
            <a:r>
              <a:rPr lang="en-IN" sz="2000" dirty="0" err="1" smtClean="0"/>
              <a:t>Niacinamide</a:t>
            </a:r>
            <a:r>
              <a:rPr lang="en-IN" sz="2000" dirty="0" smtClean="0"/>
              <a:t> is important constituent of coenzyme I (NAD) and coenzyme II (NADP) which function in oxidation-reduction reaction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3 D’s : DERMATITIS, DIARRHEA, DEMENTIA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Skin lesion </a:t>
            </a:r>
            <a:r>
              <a:rPr lang="en-IN" sz="2000" dirty="0" smtClean="0"/>
              <a:t>: Symmetric itching and erythema on dorsum of hand, neck and face. Vesicles and bullae may erupt and break so crusting occurs</a:t>
            </a:r>
          </a:p>
          <a:p>
            <a:pPr marL="0" indent="0" algn="ctr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these skin lesions become indurated, </a:t>
            </a:r>
            <a:r>
              <a:rPr lang="en-IN" sz="2000" dirty="0" err="1" smtClean="0"/>
              <a:t>lichenified,covered</a:t>
            </a:r>
            <a:r>
              <a:rPr lang="en-IN" sz="2000" dirty="0" smtClean="0"/>
              <a:t> by scales and crusts with fissures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8501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ACUTE CUTANEOUS LE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02" y="1676401"/>
            <a:ext cx="4646874" cy="3778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98" y="1676401"/>
            <a:ext cx="5086839" cy="40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4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39881" y="1472371"/>
            <a:ext cx="3992732" cy="576262"/>
          </a:xfrm>
        </p:spPr>
        <p:txBody>
          <a:bodyPr/>
          <a:lstStyle/>
          <a:p>
            <a:r>
              <a:rPr lang="en-IN" dirty="0" smtClean="0"/>
              <a:t>GAUNTLET OF PELLEGRA</a:t>
            </a:r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048634"/>
            <a:ext cx="4343400" cy="38399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8100833" y="1472371"/>
            <a:ext cx="3999001" cy="576262"/>
          </a:xfrm>
        </p:spPr>
        <p:txBody>
          <a:bodyPr/>
          <a:lstStyle/>
          <a:p>
            <a:r>
              <a:rPr lang="en-IN" dirty="0" smtClean="0"/>
              <a:t>CASAL NECKLACE</a:t>
            </a:r>
            <a:endParaRPr lang="en-IN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10" y="2148847"/>
            <a:ext cx="3935895" cy="3352800"/>
          </a:xfrm>
        </p:spPr>
      </p:pic>
    </p:spTree>
    <p:extLst>
      <p:ext uri="{BB962C8B-B14F-4D97-AF65-F5344CB8AC3E}">
        <p14:creationId xmlns:p14="http://schemas.microsoft.com/office/powerpoint/2010/main" val="1292152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500" y="488938"/>
            <a:ext cx="8911687" cy="1280890"/>
          </a:xfrm>
        </p:spPr>
        <p:txBody>
          <a:bodyPr/>
          <a:lstStyle/>
          <a:p>
            <a:r>
              <a:rPr lang="en-IN" dirty="0" smtClean="0"/>
              <a:t>GENETIC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066" y="1769828"/>
            <a:ext cx="8995838" cy="45216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200" dirty="0" smtClean="0"/>
              <a:t>               TUBEROUS SCLEROSIS</a:t>
            </a:r>
          </a:p>
          <a:p>
            <a:r>
              <a:rPr lang="en-IN" sz="2200" dirty="0" smtClean="0"/>
              <a:t>It is autosomal dominant disorder caused by mutation in tumour suppressor gene</a:t>
            </a:r>
          </a:p>
          <a:p>
            <a:r>
              <a:rPr lang="en-IN" sz="2200" dirty="0" smtClean="0"/>
              <a:t>It leads to genetically programmed hyperplasia of ectodermal and mesodermal cells and manifested by variety of lesions in the skin, CNS (</a:t>
            </a:r>
            <a:r>
              <a:rPr lang="en-IN" sz="2200" dirty="0" err="1" smtClean="0"/>
              <a:t>hamartomas</a:t>
            </a:r>
            <a:r>
              <a:rPr lang="en-IN" sz="2200" dirty="0" smtClean="0"/>
              <a:t>), heart, kidney and other organs</a:t>
            </a:r>
          </a:p>
          <a:p>
            <a:r>
              <a:rPr lang="en-IN" sz="2200" dirty="0" smtClean="0"/>
              <a:t>It is </a:t>
            </a:r>
            <a:r>
              <a:rPr lang="en-IN" sz="2200" dirty="0" err="1" smtClean="0"/>
              <a:t>charecterised</a:t>
            </a:r>
            <a:r>
              <a:rPr lang="en-IN" sz="2200" dirty="0" smtClean="0"/>
              <a:t> by triad of </a:t>
            </a:r>
            <a:r>
              <a:rPr lang="en-IN" sz="2200" dirty="0" smtClean="0">
                <a:solidFill>
                  <a:srgbClr val="002060"/>
                </a:solidFill>
              </a:rPr>
              <a:t>Seizures, Mental retardation and </a:t>
            </a:r>
            <a:r>
              <a:rPr lang="en-IN" sz="2200" dirty="0" err="1" smtClean="0">
                <a:solidFill>
                  <a:srgbClr val="002060"/>
                </a:solidFill>
              </a:rPr>
              <a:t>Congential</a:t>
            </a:r>
            <a:r>
              <a:rPr lang="en-IN" sz="2200" dirty="0" smtClean="0">
                <a:solidFill>
                  <a:srgbClr val="002060"/>
                </a:solidFill>
              </a:rPr>
              <a:t> white spots</a:t>
            </a:r>
          </a:p>
          <a:p>
            <a:r>
              <a:rPr lang="en-IN" sz="2200" dirty="0" smtClean="0"/>
              <a:t>Facial </a:t>
            </a:r>
            <a:r>
              <a:rPr lang="en-IN" sz="2200" dirty="0" err="1" smtClean="0"/>
              <a:t>angiofibromata</a:t>
            </a:r>
            <a:r>
              <a:rPr lang="en-IN" sz="2200" dirty="0" smtClean="0"/>
              <a:t> are pathognomonic but do not appear until 3</a:t>
            </a:r>
            <a:r>
              <a:rPr lang="en-IN" sz="2200" baseline="30000" dirty="0" smtClean="0"/>
              <a:t>rd</a:t>
            </a:r>
            <a:r>
              <a:rPr lang="en-IN" sz="2200" dirty="0" smtClean="0"/>
              <a:t> or 4</a:t>
            </a:r>
            <a:r>
              <a:rPr lang="en-IN" sz="2200" baseline="30000" dirty="0" smtClean="0"/>
              <a:t>th</a:t>
            </a:r>
            <a:r>
              <a:rPr lang="en-IN" sz="2200" dirty="0" smtClean="0"/>
              <a:t> year</a:t>
            </a:r>
          </a:p>
          <a:p>
            <a:r>
              <a:rPr lang="en-IN" sz="2200" dirty="0" smtClean="0"/>
              <a:t>MANAGEMENT : </a:t>
            </a:r>
            <a:r>
              <a:rPr lang="en-IN" sz="2200" dirty="0" err="1" smtClean="0"/>
              <a:t>Counseling</a:t>
            </a:r>
            <a:r>
              <a:rPr lang="en-IN" sz="2200" dirty="0" smtClean="0"/>
              <a:t> and Laser surgery for </a:t>
            </a:r>
            <a:r>
              <a:rPr lang="en-IN" sz="2200" dirty="0" err="1" smtClean="0"/>
              <a:t>angiofibromas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029821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55" y="313408"/>
            <a:ext cx="8911687" cy="1280890"/>
          </a:xfrm>
        </p:spPr>
        <p:txBody>
          <a:bodyPr/>
          <a:lstStyle/>
          <a:p>
            <a:r>
              <a:rPr lang="en-IN" dirty="0" smtClean="0"/>
              <a:t>HYPOMELANOTIC MACULES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23" y="1216325"/>
            <a:ext cx="7161767" cy="5049208"/>
          </a:xfrm>
        </p:spPr>
      </p:pic>
    </p:spTree>
    <p:extLst>
      <p:ext uri="{BB962C8B-B14F-4D97-AF65-F5344CB8AC3E}">
        <p14:creationId xmlns:p14="http://schemas.microsoft.com/office/powerpoint/2010/main" val="2044870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74253"/>
            <a:ext cx="8911687" cy="128089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ANGIOFIBROMAS ( ADENOMA SEBACEUM )</a:t>
            </a:r>
            <a:endParaRPr lang="en-IN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47" y="1097280"/>
            <a:ext cx="5830605" cy="5159045"/>
          </a:xfrm>
        </p:spPr>
      </p:pic>
    </p:spTree>
    <p:extLst>
      <p:ext uri="{BB962C8B-B14F-4D97-AF65-F5344CB8AC3E}">
        <p14:creationId xmlns:p14="http://schemas.microsoft.com/office/powerpoint/2010/main" val="2389735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PERIUNGUAL FIBROMA (KOENEN TUMOR )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75" y="1710656"/>
            <a:ext cx="5714120" cy="4307337"/>
          </a:xfrm>
        </p:spPr>
      </p:pic>
    </p:spTree>
    <p:extLst>
      <p:ext uri="{BB962C8B-B14F-4D97-AF65-F5344CB8AC3E}">
        <p14:creationId xmlns:p14="http://schemas.microsoft.com/office/powerpoint/2010/main" val="25445379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39081"/>
            <a:ext cx="8911687" cy="1280890"/>
          </a:xfrm>
        </p:spPr>
        <p:txBody>
          <a:bodyPr/>
          <a:lstStyle/>
          <a:p>
            <a:r>
              <a:rPr lang="en-IN" dirty="0" smtClean="0"/>
              <a:t>           NEUROFIBROMATOSIS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25719"/>
            <a:ext cx="8915400" cy="4532243"/>
          </a:xfrm>
        </p:spPr>
        <p:txBody>
          <a:bodyPr>
            <a:noAutofit/>
          </a:bodyPr>
          <a:lstStyle/>
          <a:p>
            <a:r>
              <a:rPr lang="en-IN" sz="2000" dirty="0" smtClean="0"/>
              <a:t>It is an autosomal dominant trait manifested by changes in the skin, nervous system, bones and endocrine glands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TYPES</a:t>
            </a:r>
            <a:r>
              <a:rPr lang="en-IN" sz="2000" dirty="0" smtClean="0"/>
              <a:t> : Classic Von </a:t>
            </a:r>
            <a:r>
              <a:rPr lang="en-IN" sz="2000" dirty="0" err="1" smtClean="0"/>
              <a:t>Recklinghasen</a:t>
            </a:r>
            <a:r>
              <a:rPr lang="en-IN" sz="2000" dirty="0" smtClean="0"/>
              <a:t> NF (NF 1)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Acoustic NF (NF 2)</a:t>
            </a:r>
          </a:p>
          <a:p>
            <a:pPr marL="0" indent="0">
              <a:buNone/>
            </a:pPr>
            <a:r>
              <a:rPr lang="en-IN" sz="2000" dirty="0" smtClean="0">
                <a:solidFill>
                  <a:srgbClr val="002060"/>
                </a:solidFill>
              </a:rPr>
              <a:t>DIAGNOSTIC CRITERIA FOR NF (2 of following must)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 smtClean="0"/>
              <a:t>Multiple CAL macules – more than 6 lesions with a diameter of 1.5cm in adults</a:t>
            </a:r>
          </a:p>
          <a:p>
            <a:pPr marL="0" indent="0">
              <a:buNone/>
            </a:pPr>
            <a:r>
              <a:rPr lang="en-IN" sz="2000" dirty="0"/>
              <a:t>a</a:t>
            </a:r>
            <a:r>
              <a:rPr lang="en-IN" sz="2000" dirty="0" smtClean="0"/>
              <a:t>nd more than 5 lesions with a diameter of 0.5cm or more in children &lt; 5yrs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 smtClean="0"/>
              <a:t>Multiple Freckles in the axillary and inguinal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 smtClean="0"/>
              <a:t>Two or </a:t>
            </a:r>
            <a:r>
              <a:rPr lang="en-IN" sz="2000" dirty="0" err="1" smtClean="0"/>
              <a:t>moreneurofibromas</a:t>
            </a:r>
            <a:r>
              <a:rPr lang="en-IN" sz="2000" dirty="0" smtClean="0"/>
              <a:t> of any type or one </a:t>
            </a:r>
            <a:r>
              <a:rPr lang="en-IN" sz="2000" dirty="0" err="1" smtClean="0"/>
              <a:t>plexiform</a:t>
            </a:r>
            <a:r>
              <a:rPr lang="en-IN" sz="2000" dirty="0" smtClean="0"/>
              <a:t> </a:t>
            </a:r>
            <a:r>
              <a:rPr lang="en-IN" sz="2000" dirty="0" err="1" smtClean="0"/>
              <a:t>neurofibroma</a:t>
            </a:r>
            <a:endParaRPr lang="en-IN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 smtClean="0"/>
              <a:t>Sphenoid wing Dysplasia or thinning of long bone cortex, with or without </a:t>
            </a:r>
            <a:r>
              <a:rPr lang="en-IN" sz="2000" dirty="0" err="1" smtClean="0"/>
              <a:t>pseudoarthrosis</a:t>
            </a:r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val="40120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44988"/>
            <a:ext cx="8915400" cy="47662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Bilateral Optic nerve </a:t>
            </a:r>
            <a:r>
              <a:rPr lang="en-IN" sz="2400" dirty="0" err="1" smtClean="0"/>
              <a:t>Gliomas</a:t>
            </a:r>
            <a:endParaRPr lang="en-I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Two or more </a:t>
            </a:r>
            <a:r>
              <a:rPr lang="en-IN" sz="2400" dirty="0" err="1" smtClean="0"/>
              <a:t>Lisch</a:t>
            </a:r>
            <a:r>
              <a:rPr lang="en-IN" sz="2400" dirty="0" smtClean="0"/>
              <a:t> nodules on slit lamp examination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First degree relative with NF1 by the preceding criteria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 smtClean="0">
                <a:solidFill>
                  <a:srgbClr val="002060"/>
                </a:solidFill>
              </a:rPr>
              <a:t>MANAGEMENT </a:t>
            </a:r>
          </a:p>
          <a:p>
            <a:r>
              <a:rPr lang="en-IN" sz="2400" dirty="0" err="1" smtClean="0"/>
              <a:t>Orthopedic</a:t>
            </a:r>
            <a:r>
              <a:rPr lang="en-IN" sz="2400" dirty="0" smtClean="0"/>
              <a:t> consultation – </a:t>
            </a:r>
            <a:r>
              <a:rPr lang="en-IN" sz="2400" dirty="0" err="1" smtClean="0"/>
              <a:t>kyphoscoliosis</a:t>
            </a:r>
            <a:r>
              <a:rPr lang="en-IN" sz="2400" dirty="0" smtClean="0"/>
              <a:t> and </a:t>
            </a:r>
            <a:r>
              <a:rPr lang="en-IN" sz="2400" dirty="0" err="1" smtClean="0"/>
              <a:t>tibial</a:t>
            </a:r>
            <a:r>
              <a:rPr lang="en-IN" sz="2400" dirty="0" smtClean="0"/>
              <a:t> bowing</a:t>
            </a:r>
          </a:p>
          <a:p>
            <a:r>
              <a:rPr lang="en-IN" sz="2400" dirty="0" smtClean="0"/>
              <a:t>Plastic surgery – reconstructive surgery on the facial asymmetry</a:t>
            </a:r>
          </a:p>
          <a:p>
            <a:r>
              <a:rPr lang="en-IN" sz="2400" dirty="0" smtClean="0"/>
              <a:t>Close follow-up annually to detect </a:t>
            </a:r>
            <a:r>
              <a:rPr lang="en-IN" sz="2400" dirty="0" smtClean="0">
                <a:solidFill>
                  <a:srgbClr val="002060"/>
                </a:solidFill>
              </a:rPr>
              <a:t>sarcomas </a:t>
            </a:r>
            <a:r>
              <a:rPr lang="en-IN" sz="2400" dirty="0" smtClean="0"/>
              <a:t>that may arise within </a:t>
            </a:r>
            <a:r>
              <a:rPr lang="en-IN" sz="2400" dirty="0" err="1" smtClean="0"/>
              <a:t>plexiform</a:t>
            </a:r>
            <a:r>
              <a:rPr lang="en-IN" sz="2400" dirty="0" smtClean="0"/>
              <a:t> neuromas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709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08" y="431321"/>
            <a:ext cx="6806241" cy="6124754"/>
          </a:xfrm>
        </p:spPr>
      </p:pic>
    </p:spTree>
    <p:extLst>
      <p:ext uri="{BB962C8B-B14F-4D97-AF65-F5344CB8AC3E}">
        <p14:creationId xmlns:p14="http://schemas.microsoft.com/office/powerpoint/2010/main" val="496917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2" y="741871"/>
            <a:ext cx="6142008" cy="5684807"/>
          </a:xfrm>
        </p:spPr>
      </p:pic>
    </p:spTree>
    <p:extLst>
      <p:ext uri="{BB962C8B-B14F-4D97-AF65-F5344CB8AC3E}">
        <p14:creationId xmlns:p14="http://schemas.microsoft.com/office/powerpoint/2010/main" val="32497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HERIDITARY HEMORRHAGIC TELANGIECTASIA (OSLER-WEBER-RENDU SYNDROME 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is autosomal dominant condition affecting blood vessels especially in the mucous membranes of mouth and GI tract</a:t>
            </a:r>
          </a:p>
          <a:p>
            <a:r>
              <a:rPr lang="en-IN" dirty="0" smtClean="0"/>
              <a:t>It is </a:t>
            </a:r>
            <a:r>
              <a:rPr lang="en-IN" dirty="0" err="1" smtClean="0"/>
              <a:t>charecterised</a:t>
            </a:r>
            <a:r>
              <a:rPr lang="en-IN" dirty="0" smtClean="0"/>
              <a:t> by frequent epistaxis that appears often in childhood</a:t>
            </a:r>
          </a:p>
          <a:p>
            <a:r>
              <a:rPr lang="en-IN" dirty="0" smtClean="0"/>
              <a:t>Chronic blood loss results in </a:t>
            </a:r>
            <a:r>
              <a:rPr lang="en-IN" dirty="0" err="1" smtClean="0"/>
              <a:t>anema</a:t>
            </a:r>
            <a:endParaRPr lang="en-IN" dirty="0" smtClean="0"/>
          </a:p>
          <a:p>
            <a:r>
              <a:rPr lang="en-IN" dirty="0" smtClean="0"/>
              <a:t>MANAGEMENT</a:t>
            </a:r>
          </a:p>
          <a:p>
            <a:r>
              <a:rPr lang="en-IN" dirty="0" err="1" smtClean="0"/>
              <a:t>Electrocautery</a:t>
            </a:r>
            <a:r>
              <a:rPr lang="en-IN" dirty="0" smtClean="0"/>
              <a:t> and pulse dye laser</a:t>
            </a:r>
          </a:p>
          <a:p>
            <a:r>
              <a:rPr lang="en-IN" dirty="0" err="1" smtClean="0"/>
              <a:t>Estrogen</a:t>
            </a:r>
            <a:r>
              <a:rPr lang="en-IN" dirty="0" smtClean="0"/>
              <a:t>- to treat recalcitrant bleed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5" y="3129203"/>
            <a:ext cx="5221905" cy="37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SUBACUTE CUTANEOUS LE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59" y="1500996"/>
            <a:ext cx="6191175" cy="5089585"/>
          </a:xfrm>
        </p:spPr>
      </p:pic>
    </p:spTree>
    <p:extLst>
      <p:ext uri="{BB962C8B-B14F-4D97-AF65-F5344CB8AC3E}">
        <p14:creationId xmlns:p14="http://schemas.microsoft.com/office/powerpoint/2010/main" val="39083581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228" y="234496"/>
            <a:ext cx="8911687" cy="1280890"/>
          </a:xfrm>
        </p:spPr>
        <p:txBody>
          <a:bodyPr>
            <a:noAutofit/>
          </a:bodyPr>
          <a:lstStyle/>
          <a:p>
            <a:r>
              <a:rPr lang="en-IN" sz="4000" dirty="0" smtClean="0"/>
              <a:t>DERMATOLOGICAL MANIFESTATIONS IN HIV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The spectrum of skin disorders depends on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Immunological stage, as reflected by CD4 count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Concurrent use of HAART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Pattern of Endemic infections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906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13" y="207034"/>
            <a:ext cx="7841412" cy="6392174"/>
          </a:xfrm>
        </p:spPr>
      </p:pic>
    </p:spTree>
    <p:extLst>
      <p:ext uri="{BB962C8B-B14F-4D97-AF65-F5344CB8AC3E}">
        <p14:creationId xmlns:p14="http://schemas.microsoft.com/office/powerpoint/2010/main" val="14283597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3" y="1095555"/>
            <a:ext cx="8609163" cy="4658263"/>
          </a:xfrm>
        </p:spPr>
      </p:pic>
    </p:spTree>
    <p:extLst>
      <p:ext uri="{BB962C8B-B14F-4D97-AF65-F5344CB8AC3E}">
        <p14:creationId xmlns:p14="http://schemas.microsoft.com/office/powerpoint/2010/main" val="15664631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2" y="431321"/>
            <a:ext cx="7979434" cy="5909094"/>
          </a:xfrm>
        </p:spPr>
      </p:pic>
    </p:spTree>
    <p:extLst>
      <p:ext uri="{BB962C8B-B14F-4D97-AF65-F5344CB8AC3E}">
        <p14:creationId xmlns:p14="http://schemas.microsoft.com/office/powerpoint/2010/main" val="36584059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556" y="445273"/>
            <a:ext cx="8915400" cy="5958930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 smtClean="0"/>
              <a:t>KAPOSI SARCOMA</a:t>
            </a:r>
          </a:p>
          <a:p>
            <a:r>
              <a:rPr lang="en-IN" dirty="0"/>
              <a:t> </a:t>
            </a:r>
            <a:r>
              <a:rPr lang="en-IN" dirty="0" smtClean="0"/>
              <a:t>It is an abnormally vascularised tumour like lesion affecting skin, </a:t>
            </a:r>
            <a:r>
              <a:rPr lang="en-IN" dirty="0" err="1" smtClean="0"/>
              <a:t>Lymphnodes</a:t>
            </a:r>
            <a:r>
              <a:rPr lang="en-IN" dirty="0"/>
              <a:t> </a:t>
            </a:r>
            <a:r>
              <a:rPr lang="en-IN" dirty="0" smtClean="0"/>
              <a:t>and Viscera</a:t>
            </a:r>
          </a:p>
          <a:p>
            <a:r>
              <a:rPr lang="en-IN" dirty="0" smtClean="0"/>
              <a:t>It is due to proliferation of endothelial cells induced by Human Herpes Virus type 8</a:t>
            </a:r>
          </a:p>
          <a:p>
            <a:r>
              <a:rPr lang="en-IN" dirty="0" smtClean="0"/>
              <a:t>It Manifests as Purplish Macules and Plaques which later become Nodular</a:t>
            </a:r>
          </a:p>
          <a:p>
            <a:r>
              <a:rPr lang="en-IN" dirty="0" smtClean="0"/>
              <a:t>TREATMENT : Local therapy with Liquid Nitrogen</a:t>
            </a:r>
          </a:p>
          <a:p>
            <a:pPr marL="0" indent="0">
              <a:buNone/>
            </a:pPr>
            <a:r>
              <a:rPr lang="en-IN" dirty="0" smtClean="0"/>
              <a:t>                            Surgery or Systemic chemotherapy with single agent using           ( Vinblastine, Vincristine, </a:t>
            </a:r>
            <a:r>
              <a:rPr lang="en-IN" dirty="0" err="1" smtClean="0"/>
              <a:t>Bleomycin</a:t>
            </a:r>
            <a:r>
              <a:rPr lang="en-IN" dirty="0" smtClean="0"/>
              <a:t>, Doxorubicin, </a:t>
            </a:r>
            <a:r>
              <a:rPr lang="en-IN" dirty="0" err="1" smtClean="0"/>
              <a:t>Etoposide</a:t>
            </a:r>
            <a:r>
              <a:rPr lang="en-IN" dirty="0" smtClean="0"/>
              <a:t> )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57" y="3889573"/>
            <a:ext cx="4333336" cy="28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42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dirty="0" smtClean="0"/>
              <a:t>ORAL HAIRY LEUKOPLAKIA</a:t>
            </a:r>
          </a:p>
          <a:p>
            <a:r>
              <a:rPr lang="en-IN" dirty="0"/>
              <a:t> </a:t>
            </a:r>
            <a:r>
              <a:rPr lang="en-IN" dirty="0" smtClean="0"/>
              <a:t>   Epstein-Barr virus is important cause</a:t>
            </a:r>
          </a:p>
          <a:p>
            <a:r>
              <a:rPr lang="en-IN" dirty="0" smtClean="0"/>
              <a:t>    It is </a:t>
            </a:r>
            <a:r>
              <a:rPr lang="en-IN" dirty="0" err="1" smtClean="0"/>
              <a:t>charecterised</a:t>
            </a:r>
            <a:r>
              <a:rPr lang="en-IN" dirty="0" smtClean="0"/>
              <a:t> by </a:t>
            </a:r>
            <a:r>
              <a:rPr lang="en-IN" dirty="0" err="1" smtClean="0"/>
              <a:t>Filiform</a:t>
            </a:r>
            <a:r>
              <a:rPr lang="en-IN" dirty="0" smtClean="0"/>
              <a:t> White papules localised on side of tongue</a:t>
            </a:r>
          </a:p>
          <a:p>
            <a:r>
              <a:rPr lang="en-IN" dirty="0"/>
              <a:t> </a:t>
            </a:r>
            <a:r>
              <a:rPr lang="en-IN" dirty="0" smtClean="0"/>
              <a:t>   White plaques should be differentiated from oral candidiasis, Lichen </a:t>
            </a:r>
            <a:r>
              <a:rPr lang="en-IN" dirty="0" err="1" smtClean="0"/>
              <a:t>planus</a:t>
            </a:r>
            <a:r>
              <a:rPr lang="en-IN" dirty="0" smtClean="0"/>
              <a:t> and geographic tongue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1745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582310"/>
            <a:ext cx="8915400" cy="4328912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 smtClean="0"/>
              <a:t>BACILLARY ANGIOMATOSIS</a:t>
            </a:r>
          </a:p>
          <a:p>
            <a:r>
              <a:rPr lang="en-IN" sz="2000" dirty="0" smtClean="0"/>
              <a:t>Causative organism : </a:t>
            </a:r>
            <a:r>
              <a:rPr lang="en-IN" sz="2000" dirty="0" err="1" smtClean="0"/>
              <a:t>B.Quintana</a:t>
            </a:r>
            <a:r>
              <a:rPr lang="en-IN" sz="2000" dirty="0" smtClean="0"/>
              <a:t>, </a:t>
            </a:r>
            <a:r>
              <a:rPr lang="en-IN" sz="2000" dirty="0" err="1" smtClean="0"/>
              <a:t>B.henselae</a:t>
            </a:r>
            <a:endParaRPr lang="en-IN" sz="2000" dirty="0" smtClean="0"/>
          </a:p>
          <a:p>
            <a:r>
              <a:rPr lang="en-IN" sz="2000" dirty="0" smtClean="0"/>
              <a:t>It is </a:t>
            </a:r>
            <a:r>
              <a:rPr lang="en-IN" sz="2000" dirty="0" err="1" smtClean="0"/>
              <a:t>charecterised</a:t>
            </a:r>
            <a:r>
              <a:rPr lang="en-IN" sz="2000" dirty="0" smtClean="0"/>
              <a:t> by </a:t>
            </a:r>
            <a:r>
              <a:rPr lang="en-IN" sz="2000" dirty="0" err="1" smtClean="0"/>
              <a:t>angiomatous</a:t>
            </a:r>
            <a:r>
              <a:rPr lang="en-IN" sz="2000" dirty="0" smtClean="0"/>
              <a:t> lesion ( red-purple nodules ) involving eyelids, mucosa, liver or spleen</a:t>
            </a:r>
          </a:p>
          <a:p>
            <a:r>
              <a:rPr lang="en-IN" sz="2000" dirty="0" smtClean="0"/>
              <a:t>It is seen in patient with CD4 count &lt;100 and history of at scratch or bite</a:t>
            </a:r>
          </a:p>
          <a:p>
            <a:r>
              <a:rPr lang="en-IN" sz="2000" dirty="0" smtClean="0"/>
              <a:t>DOC : Erythromycin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521990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26936"/>
            <a:ext cx="8915400" cy="5084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MOLLUSCUM CONTAGIOSUM</a:t>
            </a:r>
          </a:p>
          <a:p>
            <a:r>
              <a:rPr lang="en-IN" sz="2000" dirty="0" smtClean="0"/>
              <a:t>Causative organism : Pox virus</a:t>
            </a:r>
          </a:p>
          <a:p>
            <a:r>
              <a:rPr lang="en-IN" sz="2000" dirty="0" smtClean="0"/>
              <a:t>Lesions are usually multiple and have a predilection for the Face and Genitalia</a:t>
            </a:r>
          </a:p>
          <a:p>
            <a:r>
              <a:rPr lang="en-IN" sz="2000" dirty="0" smtClean="0"/>
              <a:t>In HIV, atypical lesions such as giant </a:t>
            </a:r>
            <a:r>
              <a:rPr lang="en-IN" sz="2000" dirty="0" err="1" smtClean="0"/>
              <a:t>mollusca</a:t>
            </a:r>
            <a:r>
              <a:rPr lang="en-IN" sz="2000" dirty="0" smtClean="0"/>
              <a:t> may be present</a:t>
            </a:r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r>
              <a:rPr lang="en-IN" sz="2000" dirty="0" smtClean="0"/>
              <a:t>DOC : </a:t>
            </a:r>
            <a:r>
              <a:rPr lang="en-IN" sz="2000" dirty="0" err="1" smtClean="0"/>
              <a:t>Imiquimod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Resolution also occurs on starting </a:t>
            </a:r>
            <a:r>
              <a:rPr lang="en-IN" sz="2000" dirty="0" err="1" smtClean="0"/>
              <a:t>Zidovudine</a:t>
            </a:r>
            <a:r>
              <a:rPr lang="en-IN" sz="2000" dirty="0" smtClean="0"/>
              <a:t> therapy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63" y="2946700"/>
            <a:ext cx="3192751" cy="2112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77" y="2946700"/>
            <a:ext cx="2944337" cy="20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72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247" y="218593"/>
            <a:ext cx="8911687" cy="1280890"/>
          </a:xfrm>
        </p:spPr>
        <p:txBody>
          <a:bodyPr/>
          <a:lstStyle/>
          <a:p>
            <a:r>
              <a:rPr lang="en-IN" dirty="0" smtClean="0"/>
              <a:t>HIV ASSOCIATED PRURITIS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07" y="1403395"/>
            <a:ext cx="5607172" cy="52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62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DERMATOLOGICAL MANIFESTATION OF RENAL DISEASES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CHRONIC CUTANEOUS LE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44" y="1397479"/>
            <a:ext cx="6754483" cy="4977442"/>
          </a:xfrm>
        </p:spPr>
      </p:pic>
    </p:spTree>
    <p:extLst>
      <p:ext uri="{BB962C8B-B14F-4D97-AF65-F5344CB8AC3E}">
        <p14:creationId xmlns:p14="http://schemas.microsoft.com/office/powerpoint/2010/main" val="4949282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CALCIPHYLAXIS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552" y="1443620"/>
            <a:ext cx="8915400" cy="5287112"/>
          </a:xfrm>
        </p:spPr>
        <p:txBody>
          <a:bodyPr>
            <a:normAutofit/>
          </a:bodyPr>
          <a:lstStyle/>
          <a:p>
            <a:r>
              <a:rPr lang="en-IN" dirty="0" smtClean="0"/>
              <a:t>It is </a:t>
            </a:r>
            <a:r>
              <a:rPr lang="en-IN" dirty="0" err="1" smtClean="0"/>
              <a:t>charectersied</a:t>
            </a:r>
            <a:r>
              <a:rPr lang="en-IN" dirty="0" smtClean="0"/>
              <a:t> by progressive cutaneous necrosis associated with small and medium vessel calcification</a:t>
            </a:r>
          </a:p>
          <a:p>
            <a:r>
              <a:rPr lang="en-IN" dirty="0" smtClean="0"/>
              <a:t>It is usually associated with ESRD, Diabetes</a:t>
            </a:r>
          </a:p>
          <a:p>
            <a:pPr marL="0" indent="0">
              <a:buNone/>
            </a:pPr>
            <a:r>
              <a:rPr lang="en-IN" dirty="0" smtClean="0"/>
              <a:t>      and Hyperparathyroidism</a:t>
            </a:r>
          </a:p>
          <a:p>
            <a:r>
              <a:rPr lang="en-IN" dirty="0" smtClean="0"/>
              <a:t>It is extremely painful and may extend to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fascia and beyond</a:t>
            </a:r>
          </a:p>
          <a:p>
            <a:r>
              <a:rPr lang="en-IN" dirty="0" smtClean="0"/>
              <a:t>It commonly involve Lower extremities,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abdomen, buttocks and penis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TREATMENT : Early diagnosis and treatment of renal failure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Partial </a:t>
            </a:r>
            <a:r>
              <a:rPr lang="en-IN" dirty="0" err="1" smtClean="0"/>
              <a:t>Parathyroidectomy</a:t>
            </a:r>
            <a:r>
              <a:rPr lang="en-IN" dirty="0" smtClean="0"/>
              <a:t> if needed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Debridement of Necrotic tissue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16" y="1905000"/>
            <a:ext cx="4310022" cy="31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0313" y="595953"/>
            <a:ext cx="8911687" cy="1280890"/>
          </a:xfrm>
        </p:spPr>
        <p:txBody>
          <a:bodyPr/>
          <a:lstStyle/>
          <a:p>
            <a:r>
              <a:rPr lang="en-IN" dirty="0" smtClean="0"/>
              <a:t>NEPHROGENIC FIBROSING   DERMOPATHY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NFD is a </a:t>
            </a:r>
            <a:r>
              <a:rPr lang="en-IN" dirty="0" err="1" smtClean="0"/>
              <a:t>fibrosing</a:t>
            </a:r>
            <a:r>
              <a:rPr lang="en-IN" dirty="0" smtClean="0"/>
              <a:t> disorder commonly seen in patient on </a:t>
            </a:r>
            <a:r>
              <a:rPr lang="en-IN" dirty="0" err="1" smtClean="0"/>
              <a:t>Hemodialysis</a:t>
            </a:r>
            <a:endParaRPr lang="en-IN" dirty="0"/>
          </a:p>
          <a:p>
            <a:r>
              <a:rPr lang="en-IN" dirty="0" smtClean="0"/>
              <a:t>Exact </a:t>
            </a:r>
            <a:r>
              <a:rPr lang="en-IN" dirty="0" err="1" smtClean="0"/>
              <a:t>etiology</a:t>
            </a:r>
            <a:r>
              <a:rPr lang="en-IN" dirty="0" smtClean="0"/>
              <a:t> Unknown but exposure to </a:t>
            </a:r>
            <a:r>
              <a:rPr lang="en-IN" dirty="0" err="1" smtClean="0"/>
              <a:t>Gadodiamid</a:t>
            </a:r>
            <a:r>
              <a:rPr lang="en-IN" dirty="0" smtClean="0"/>
              <a:t> containing contrast media for MRA has strong association</a:t>
            </a:r>
            <a:endParaRPr lang="en-IN" dirty="0"/>
          </a:p>
          <a:p>
            <a:r>
              <a:rPr lang="en-IN" dirty="0" smtClean="0"/>
              <a:t>DD : Pretibial </a:t>
            </a:r>
            <a:r>
              <a:rPr lang="en-IN" dirty="0" err="1" smtClean="0"/>
              <a:t>Myxedema</a:t>
            </a:r>
            <a:r>
              <a:rPr lang="en-IN" dirty="0" smtClean="0"/>
              <a:t>, </a:t>
            </a:r>
            <a:r>
              <a:rPr lang="en-IN" dirty="0" err="1" smtClean="0"/>
              <a:t>Lipodermatosclerosis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</a:t>
            </a:r>
            <a:r>
              <a:rPr lang="en-IN" dirty="0" err="1" smtClean="0"/>
              <a:t>Panniculitis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Rx : </a:t>
            </a:r>
            <a:r>
              <a:rPr lang="en-IN" dirty="0" err="1" smtClean="0"/>
              <a:t>Imatinib</a:t>
            </a:r>
            <a:r>
              <a:rPr lang="en-IN" dirty="0" smtClean="0"/>
              <a:t> may be useful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20" y="2900976"/>
            <a:ext cx="3244582" cy="37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ACQUIRED PERFORATING DERMATOSIS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58" y="1595887"/>
            <a:ext cx="6211020" cy="4727275"/>
          </a:xfrm>
        </p:spPr>
      </p:pic>
    </p:spTree>
    <p:extLst>
      <p:ext uri="{BB962C8B-B14F-4D97-AF65-F5344CB8AC3E}">
        <p14:creationId xmlns:p14="http://schemas.microsoft.com/office/powerpoint/2010/main" val="27694524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BULLOUS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496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IN" sz="2800" dirty="0" smtClean="0"/>
              <a:t>PSEUDOPORPHYRIA</a:t>
            </a:r>
          </a:p>
          <a:p>
            <a:r>
              <a:rPr lang="en-IN" dirty="0"/>
              <a:t> </a:t>
            </a:r>
            <a:r>
              <a:rPr lang="en-IN" dirty="0" smtClean="0"/>
              <a:t>   It is bullous eruption mimicking porphyria </a:t>
            </a:r>
            <a:r>
              <a:rPr lang="en-IN" dirty="0" err="1" smtClean="0"/>
              <a:t>cutanea</a:t>
            </a:r>
            <a:r>
              <a:rPr lang="en-IN" dirty="0" smtClean="0"/>
              <a:t> </a:t>
            </a:r>
            <a:r>
              <a:rPr lang="en-IN" dirty="0" err="1" smtClean="0"/>
              <a:t>tarda</a:t>
            </a:r>
            <a:r>
              <a:rPr lang="en-IN" dirty="0" smtClean="0"/>
              <a:t> has been reported in patient with ESRD</a:t>
            </a:r>
          </a:p>
          <a:p>
            <a:r>
              <a:rPr lang="en-IN" dirty="0" smtClean="0"/>
              <a:t>No evidence of elevated </a:t>
            </a:r>
            <a:r>
              <a:rPr lang="en-IN" dirty="0" err="1" smtClean="0"/>
              <a:t>Porphyrins</a:t>
            </a:r>
            <a:endParaRPr lang="en-IN" dirty="0" smtClean="0"/>
          </a:p>
          <a:p>
            <a:r>
              <a:rPr lang="en-IN" dirty="0" smtClean="0"/>
              <a:t>It is triggered by several drugs like Furosemide,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Oestrogen and NSAIDS</a:t>
            </a:r>
          </a:p>
          <a:p>
            <a:r>
              <a:rPr lang="en-IN" dirty="0" smtClean="0"/>
              <a:t>N-</a:t>
            </a:r>
            <a:r>
              <a:rPr lang="en-IN" dirty="0" err="1" smtClean="0"/>
              <a:t>Acetylcysteine</a:t>
            </a:r>
            <a:r>
              <a:rPr lang="en-IN" dirty="0" smtClean="0"/>
              <a:t>, an antioxidant may be useful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35" y="3096883"/>
            <a:ext cx="3795165" cy="34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80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ACQUIRED PARTIAL LIPODYSTROPHY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dirty="0" smtClean="0">
                <a:solidFill>
                  <a:srgbClr val="002060"/>
                </a:solidFill>
              </a:rPr>
              <a:t>BARRAQUER – SIMONS SYNDROME</a:t>
            </a:r>
          </a:p>
          <a:p>
            <a:r>
              <a:rPr lang="en-IN" sz="2000" dirty="0" smtClean="0"/>
              <a:t>It is </a:t>
            </a:r>
            <a:r>
              <a:rPr lang="en-IN" sz="2000" dirty="0" err="1" smtClean="0"/>
              <a:t>charecterised</a:t>
            </a:r>
            <a:r>
              <a:rPr lang="en-IN" sz="2000" dirty="0" smtClean="0"/>
              <a:t> by </a:t>
            </a:r>
            <a:r>
              <a:rPr lang="en-IN" sz="2000" dirty="0" err="1" smtClean="0"/>
              <a:t>lipoatophy</a:t>
            </a:r>
            <a:r>
              <a:rPr lang="en-IN" sz="2000" dirty="0" smtClean="0"/>
              <a:t> of upper part of body with </a:t>
            </a:r>
            <a:r>
              <a:rPr lang="en-IN" sz="2000" dirty="0" err="1" smtClean="0"/>
              <a:t>lipohypertrophy</a:t>
            </a:r>
            <a:r>
              <a:rPr lang="en-IN" sz="2000" dirty="0" smtClean="0"/>
              <a:t> of thigh</a:t>
            </a:r>
          </a:p>
          <a:p>
            <a:r>
              <a:rPr lang="en-IN" sz="2000" dirty="0" smtClean="0"/>
              <a:t>It is seen in </a:t>
            </a:r>
            <a:r>
              <a:rPr lang="en-IN" sz="2000" dirty="0" err="1" smtClean="0">
                <a:solidFill>
                  <a:srgbClr val="002060"/>
                </a:solidFill>
              </a:rPr>
              <a:t>Membranoproliferative</a:t>
            </a:r>
            <a:r>
              <a:rPr lang="en-IN" sz="2000" dirty="0" smtClean="0">
                <a:solidFill>
                  <a:srgbClr val="002060"/>
                </a:solidFill>
              </a:rPr>
              <a:t> Glomerulonephritis</a:t>
            </a:r>
          </a:p>
          <a:p>
            <a:r>
              <a:rPr lang="en-IN" sz="2000" dirty="0" smtClean="0"/>
              <a:t>Complement C3 levels will be low</a:t>
            </a:r>
          </a:p>
          <a:p>
            <a:r>
              <a:rPr lang="en-IN" sz="2000" dirty="0" smtClean="0"/>
              <a:t>Renal failure at early age is common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5890529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914400"/>
            <a:ext cx="8915400" cy="4996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>
                <a:solidFill>
                  <a:srgbClr val="002060"/>
                </a:solidFill>
              </a:rPr>
              <a:t>XEROSIS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</a:t>
            </a:r>
            <a:r>
              <a:rPr lang="en-IN" sz="2400" dirty="0" err="1" smtClean="0"/>
              <a:t>Hypervitaminosis</a:t>
            </a:r>
            <a:r>
              <a:rPr lang="en-IN" sz="2400" dirty="0" smtClean="0"/>
              <a:t> A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Uraemia induced alteration in </a:t>
            </a:r>
            <a:r>
              <a:rPr lang="en-IN" sz="2400" dirty="0" err="1" smtClean="0"/>
              <a:t>corneocyte</a:t>
            </a:r>
            <a:r>
              <a:rPr lang="en-IN" sz="2400" dirty="0" smtClean="0"/>
              <a:t> maturation</a:t>
            </a:r>
          </a:p>
          <a:p>
            <a:pPr marL="0" indent="0">
              <a:buNone/>
            </a:pPr>
            <a:r>
              <a:rPr lang="en-IN" sz="2400" dirty="0" smtClean="0">
                <a:solidFill>
                  <a:srgbClr val="002060"/>
                </a:solidFill>
              </a:rPr>
              <a:t>HYPERPIGMENTATION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Increase in Melanin production because of an increase in poor dialyzable Beta Melanocyte Stimulating hormone</a:t>
            </a:r>
          </a:p>
          <a:p>
            <a:pPr marL="0" indent="0">
              <a:buNone/>
            </a:pPr>
            <a:r>
              <a:rPr lang="en-IN" sz="2400" dirty="0" smtClean="0">
                <a:solidFill>
                  <a:srgbClr val="002060"/>
                </a:solidFill>
              </a:rPr>
              <a:t>URAEMIC FROST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It is seen when BUN levels &gt; 250-300 mg/dl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Deposition of urea crystals on the skin involving face, neck and trunk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03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572494"/>
            <a:ext cx="8915400" cy="5312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dirty="0" smtClean="0">
                <a:solidFill>
                  <a:srgbClr val="002060"/>
                </a:solidFill>
              </a:rPr>
              <a:t>PRURITIS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</a:t>
            </a:r>
            <a:r>
              <a:rPr lang="en-IN" sz="2400" dirty="0" err="1" smtClean="0"/>
              <a:t>Xerosis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Decreased </a:t>
            </a:r>
            <a:r>
              <a:rPr lang="en-IN" sz="2400" dirty="0" err="1" smtClean="0"/>
              <a:t>transepidermal</a:t>
            </a:r>
            <a:r>
              <a:rPr lang="en-IN" sz="2400" dirty="0" smtClean="0"/>
              <a:t> elimination of </a:t>
            </a:r>
            <a:r>
              <a:rPr lang="en-IN" sz="2400" dirty="0" err="1" smtClean="0"/>
              <a:t>pruritogenic</a:t>
            </a:r>
            <a:r>
              <a:rPr lang="en-IN" sz="2400" dirty="0" smtClean="0"/>
              <a:t> factor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Hyperparathyroidism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</a:t>
            </a:r>
            <a:r>
              <a:rPr lang="en-IN" sz="2400" dirty="0" err="1" smtClean="0"/>
              <a:t>Hypercalcaemia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</a:t>
            </a:r>
            <a:r>
              <a:rPr lang="en-IN" sz="2400" dirty="0" err="1" smtClean="0"/>
              <a:t>Hyperphosphatemia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Elevated Histamine levels</a:t>
            </a:r>
          </a:p>
          <a:p>
            <a:pPr marL="0" indent="0">
              <a:buNone/>
            </a:pPr>
            <a:r>
              <a:rPr lang="en-IN" sz="2400" dirty="0" smtClean="0"/>
              <a:t>         Increased Dermal mast cell proliferation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Uremic sensory neuropathy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Middle molecule theory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338294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4292" y="1058245"/>
            <a:ext cx="3992732" cy="576262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NAIL CHANGES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1905000"/>
            <a:ext cx="4342893" cy="3998026"/>
          </a:xfrm>
        </p:spPr>
        <p:txBody>
          <a:bodyPr/>
          <a:lstStyle/>
          <a:p>
            <a:r>
              <a:rPr lang="en-IN" dirty="0" smtClean="0"/>
              <a:t>Pallor</a:t>
            </a:r>
          </a:p>
          <a:p>
            <a:r>
              <a:rPr lang="en-IN" dirty="0" smtClean="0"/>
              <a:t>Absent </a:t>
            </a:r>
            <a:r>
              <a:rPr lang="en-IN" dirty="0" err="1" smtClean="0"/>
              <a:t>Lunula</a:t>
            </a:r>
            <a:endParaRPr lang="en-IN" dirty="0" smtClean="0"/>
          </a:p>
          <a:p>
            <a:r>
              <a:rPr lang="en-IN" dirty="0" smtClean="0"/>
              <a:t>Half and half nail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3112" y="1058245"/>
            <a:ext cx="3999001" cy="576262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TONGUE CHANGES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1905000"/>
            <a:ext cx="4338674" cy="3994798"/>
          </a:xfrm>
        </p:spPr>
        <p:txBody>
          <a:bodyPr/>
          <a:lstStyle/>
          <a:p>
            <a:r>
              <a:rPr lang="en-IN" dirty="0" smtClean="0"/>
              <a:t>TONGUE SIGN OF URAEMIA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White coated tongue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</a:t>
            </a:r>
            <a:r>
              <a:rPr lang="en-IN" dirty="0" err="1" smtClean="0"/>
              <a:t>Macroglossia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Prominent teeth marking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94" y="3547757"/>
            <a:ext cx="2465832" cy="1798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32" y="3634022"/>
            <a:ext cx="2465832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4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DERMATOLOGICAL MANIFESTATION OF CARDIAC DISEASES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71990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SKIN SIGNS OF CARDIAC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CYANOSIS – Cyanotic heart </a:t>
            </a:r>
            <a:r>
              <a:rPr lang="en-IN" sz="2400" dirty="0" err="1" smtClean="0"/>
              <a:t>disase</a:t>
            </a:r>
            <a:endParaRPr lang="en-IN" sz="2400" dirty="0" smtClean="0"/>
          </a:p>
          <a:p>
            <a:r>
              <a:rPr lang="en-IN" sz="2400" dirty="0" smtClean="0"/>
              <a:t>ERYTHEMA – Secondary </a:t>
            </a:r>
            <a:r>
              <a:rPr lang="en-IN" sz="2400" dirty="0" err="1" smtClean="0"/>
              <a:t>polycythemia</a:t>
            </a:r>
            <a:endParaRPr lang="en-IN" sz="2400" dirty="0" smtClean="0"/>
          </a:p>
          <a:p>
            <a:r>
              <a:rPr lang="en-IN" sz="2400" dirty="0" smtClean="0"/>
              <a:t>FINGER CLUBBING – CCHD</a:t>
            </a:r>
          </a:p>
          <a:p>
            <a:r>
              <a:rPr lang="en-IN" sz="2400" dirty="0" smtClean="0"/>
              <a:t>QUINCKE SIGN – Visible Nail bed pulsation</a:t>
            </a:r>
          </a:p>
          <a:p>
            <a:pPr marL="0" indent="0">
              <a:buNone/>
            </a:pPr>
            <a:r>
              <a:rPr lang="en-IN" sz="2400" dirty="0" smtClean="0"/>
              <a:t>                                   Sign of Aortic Regurgitation due to wide pulse pressure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504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LUPUS PANNICULITIS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67" y="1905000"/>
            <a:ext cx="7088398" cy="4494363"/>
          </a:xfrm>
        </p:spPr>
      </p:pic>
    </p:spTree>
    <p:extLst>
      <p:ext uri="{BB962C8B-B14F-4D97-AF65-F5344CB8AC3E}">
        <p14:creationId xmlns:p14="http://schemas.microsoft.com/office/powerpoint/2010/main" val="37455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CARNEY COMPLEX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IN" sz="2400" dirty="0" smtClean="0"/>
              <a:t>It is Autosomal </a:t>
            </a:r>
            <a:r>
              <a:rPr lang="en-IN" sz="2400" dirty="0" err="1" smtClean="0"/>
              <a:t>Dominent</a:t>
            </a:r>
            <a:r>
              <a:rPr lang="en-IN" sz="2400" dirty="0" smtClean="0"/>
              <a:t> disorder due to mutation in PRKAR1A gene</a:t>
            </a:r>
          </a:p>
          <a:p>
            <a:pPr marL="0" indent="0">
              <a:buNone/>
            </a:pPr>
            <a:r>
              <a:rPr lang="en-IN" sz="2400" dirty="0" smtClean="0">
                <a:solidFill>
                  <a:srgbClr val="002060"/>
                </a:solidFill>
              </a:rPr>
              <a:t>LAMB Syndrome</a:t>
            </a:r>
          </a:p>
          <a:p>
            <a:r>
              <a:rPr lang="en-IN" sz="2400" dirty="0" err="1" smtClean="0"/>
              <a:t>Lentigines</a:t>
            </a:r>
            <a:endParaRPr lang="en-IN" sz="2400" dirty="0" smtClean="0"/>
          </a:p>
          <a:p>
            <a:r>
              <a:rPr lang="en-IN" sz="2400" dirty="0" smtClean="0"/>
              <a:t>Atrial </a:t>
            </a:r>
            <a:r>
              <a:rPr lang="en-IN" sz="2400" dirty="0" err="1" smtClean="0"/>
              <a:t>myxoma</a:t>
            </a:r>
            <a:endParaRPr lang="en-IN" sz="2400" dirty="0"/>
          </a:p>
          <a:p>
            <a:r>
              <a:rPr lang="en-IN" sz="2400" dirty="0" err="1" smtClean="0"/>
              <a:t>Mucocutaneous</a:t>
            </a:r>
            <a:r>
              <a:rPr lang="en-IN" sz="2400" dirty="0" smtClean="0"/>
              <a:t> </a:t>
            </a:r>
            <a:r>
              <a:rPr lang="en-IN" sz="2400" dirty="0" err="1" smtClean="0"/>
              <a:t>myxoma</a:t>
            </a:r>
            <a:endParaRPr lang="en-IN" sz="2400" dirty="0" smtClean="0"/>
          </a:p>
          <a:p>
            <a:r>
              <a:rPr lang="en-IN" sz="2400" dirty="0" smtClean="0"/>
              <a:t>Blue </a:t>
            </a:r>
            <a:r>
              <a:rPr lang="en-IN" sz="2400" dirty="0" err="1" smtClean="0"/>
              <a:t>naevi</a:t>
            </a:r>
            <a:endParaRPr lang="en-IN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25" y="3156175"/>
            <a:ext cx="3876887" cy="28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3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FABRY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08813"/>
            <a:ext cx="8915400" cy="3777622"/>
          </a:xfrm>
        </p:spPr>
        <p:txBody>
          <a:bodyPr>
            <a:normAutofit/>
          </a:bodyPr>
          <a:lstStyle/>
          <a:p>
            <a:r>
              <a:rPr lang="en-IN" sz="2000" dirty="0" smtClean="0"/>
              <a:t>It is rare inherited </a:t>
            </a:r>
            <a:r>
              <a:rPr lang="en-IN" sz="2000" dirty="0" err="1" smtClean="0"/>
              <a:t>Sphingolipidosis</a:t>
            </a:r>
            <a:endParaRPr lang="en-IN" sz="2000" dirty="0" smtClean="0"/>
          </a:p>
          <a:p>
            <a:r>
              <a:rPr lang="en-IN" sz="2000" dirty="0" smtClean="0"/>
              <a:t>Cutaneous Manifestation – </a:t>
            </a:r>
            <a:r>
              <a:rPr lang="en-IN" sz="2000" dirty="0" err="1" smtClean="0"/>
              <a:t>Angiokeratoma</a:t>
            </a:r>
            <a:r>
              <a:rPr lang="en-IN" sz="2000" dirty="0" smtClean="0"/>
              <a:t> </a:t>
            </a:r>
            <a:r>
              <a:rPr lang="en-IN" sz="2000" dirty="0" err="1" smtClean="0"/>
              <a:t>corporis</a:t>
            </a:r>
            <a:r>
              <a:rPr lang="en-IN" sz="2000" dirty="0" smtClean="0"/>
              <a:t> </a:t>
            </a:r>
            <a:r>
              <a:rPr lang="en-IN" sz="2000" dirty="0" err="1" smtClean="0"/>
              <a:t>diffusum</a:t>
            </a:r>
            <a:r>
              <a:rPr lang="en-IN" sz="2000" dirty="0" smtClean="0"/>
              <a:t>, </a:t>
            </a:r>
            <a:r>
              <a:rPr lang="en-IN" sz="2000" dirty="0" err="1" smtClean="0"/>
              <a:t>anhidros</a:t>
            </a:r>
            <a:endParaRPr lang="en-IN" sz="2000" dirty="0" smtClean="0"/>
          </a:p>
          <a:p>
            <a:r>
              <a:rPr lang="en-IN" sz="2000" dirty="0" smtClean="0"/>
              <a:t>Cardiac Manifestations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/>
              <a:t> </a:t>
            </a:r>
            <a:r>
              <a:rPr lang="en-IN" sz="2000" dirty="0" smtClean="0"/>
              <a:t>           arrhythmias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/>
              <a:t> </a:t>
            </a:r>
            <a:r>
              <a:rPr lang="en-IN" sz="2000" dirty="0" smtClean="0"/>
              <a:t>           hypertrophic cardiomyopathy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/>
              <a:t> </a:t>
            </a:r>
            <a:r>
              <a:rPr lang="en-IN" sz="2000" dirty="0" smtClean="0"/>
              <a:t>           valve abnormalities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/>
              <a:t> </a:t>
            </a:r>
            <a:r>
              <a:rPr lang="en-IN" sz="2000" dirty="0" smtClean="0"/>
              <a:t>           coronary artery disease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34" y="2553419"/>
            <a:ext cx="2957881" cy="3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89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292" y="258350"/>
            <a:ext cx="8911687" cy="1280890"/>
          </a:xfrm>
        </p:spPr>
        <p:txBody>
          <a:bodyPr/>
          <a:lstStyle/>
          <a:p>
            <a:r>
              <a:rPr lang="en-IN" dirty="0" smtClean="0"/>
              <a:t>            KAWASAKI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088" y="1264555"/>
            <a:ext cx="8915400" cy="3777622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002060"/>
                </a:solidFill>
              </a:rPr>
              <a:t>MUCOCUTANEOUS LYMPHNODE SYNDROME</a:t>
            </a:r>
          </a:p>
          <a:p>
            <a:r>
              <a:rPr lang="en-IN" sz="2400" dirty="0" smtClean="0"/>
              <a:t>It is an acute febrile disease of infant and children and is due to immune mediated medium vessel vasculitis that affect coronary arteries</a:t>
            </a:r>
          </a:p>
          <a:p>
            <a:r>
              <a:rPr lang="en-IN" sz="2400" dirty="0" smtClean="0"/>
              <a:t>It is </a:t>
            </a:r>
            <a:r>
              <a:rPr lang="en-IN" sz="2400" dirty="0" err="1" smtClean="0"/>
              <a:t>charecterised</a:t>
            </a:r>
            <a:r>
              <a:rPr lang="en-IN" sz="2400" dirty="0" smtClean="0"/>
              <a:t> 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 </a:t>
            </a:r>
            <a:r>
              <a:rPr lang="en-IN" sz="2400" dirty="0" smtClean="0"/>
              <a:t>           Fever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 </a:t>
            </a:r>
            <a:r>
              <a:rPr lang="en-IN" sz="2400" dirty="0" smtClean="0"/>
              <a:t>           Cutaneous and mucosal erythema with subsequent desquamation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 </a:t>
            </a:r>
            <a:r>
              <a:rPr lang="en-IN" sz="2400" dirty="0" smtClean="0"/>
              <a:t>           Cervical Lymphadenitis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 </a:t>
            </a:r>
            <a:r>
              <a:rPr lang="en-IN" sz="2400" dirty="0" smtClean="0"/>
              <a:t>           Bilateral bulbar non exudative conjunctivitis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 </a:t>
            </a:r>
            <a:r>
              <a:rPr lang="en-IN" sz="2400" dirty="0" smtClean="0"/>
              <a:t>           Strawberry tongue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826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sz="2000" dirty="0" smtClean="0">
                <a:solidFill>
                  <a:srgbClr val="002060"/>
                </a:solidFill>
              </a:rPr>
              <a:t>COMPLICATIONS</a:t>
            </a:r>
          </a:p>
          <a:p>
            <a:r>
              <a:rPr lang="en-IN" sz="2000" dirty="0" smtClean="0"/>
              <a:t>Coronary abnormalities – Aneurysm (30%), Myocarditis</a:t>
            </a:r>
          </a:p>
          <a:p>
            <a:r>
              <a:rPr lang="en-IN" sz="2000" dirty="0" smtClean="0"/>
              <a:t>Arthritis</a:t>
            </a:r>
          </a:p>
          <a:p>
            <a:r>
              <a:rPr lang="en-IN" sz="2000" dirty="0" smtClean="0"/>
              <a:t>Urethritis</a:t>
            </a:r>
          </a:p>
          <a:p>
            <a:r>
              <a:rPr lang="en-IN" sz="2000" dirty="0" smtClean="0"/>
              <a:t>Aseptic Meningitis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79" y="0"/>
            <a:ext cx="4610748" cy="3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120" y="1104655"/>
            <a:ext cx="8915400" cy="3777622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002060"/>
                </a:solidFill>
              </a:rPr>
              <a:t>TREATMENT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Intravenous </a:t>
            </a:r>
            <a:r>
              <a:rPr lang="en-IN" sz="2000" dirty="0" err="1" smtClean="0"/>
              <a:t>Immunoglobin</a:t>
            </a:r>
            <a:r>
              <a:rPr lang="en-IN" sz="2000" dirty="0" smtClean="0"/>
              <a:t> 2g/kg – single infusion over 10hrs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       +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Aspirin 100mg/kg/day till 14days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Aspirin 5 to 10mg/kg/day till ESR and Platelet count returns to normal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STEROIDS – Contraindicated because associated with increased incidence of coronary aneurysm</a:t>
            </a:r>
          </a:p>
        </p:txBody>
      </p:sp>
      <p:sp>
        <p:nvSpPr>
          <p:cNvPr id="4" name="Down Arrow 3"/>
          <p:cNvSpPr/>
          <p:nvPr/>
        </p:nvSpPr>
        <p:spPr>
          <a:xfrm>
            <a:off x="5034600" y="2993466"/>
            <a:ext cx="484632" cy="97840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29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INFECTIVE ENDOCARDITIS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942" y="1966622"/>
            <a:ext cx="8915400" cy="3777622"/>
          </a:xfrm>
        </p:spPr>
        <p:txBody>
          <a:bodyPr/>
          <a:lstStyle/>
          <a:p>
            <a:r>
              <a:rPr lang="en-IN" sz="2000" dirty="0" smtClean="0"/>
              <a:t>Cutaneous lesion may represent either septic emboli or immune complex disease due to circulating bacterial antigens</a:t>
            </a:r>
          </a:p>
          <a:p>
            <a:pPr marL="0" indent="0">
              <a:buNone/>
            </a:pPr>
            <a:endParaRPr lang="en-IN" sz="2000" dirty="0" smtClean="0"/>
          </a:p>
          <a:p>
            <a:r>
              <a:rPr lang="en-IN" sz="2000" dirty="0" smtClean="0"/>
              <a:t>SPLINTER HAEMORRHAGE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34" y="3757766"/>
            <a:ext cx="5234257" cy="29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297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715617"/>
            <a:ext cx="4313864" cy="5195605"/>
          </a:xfrm>
        </p:spPr>
        <p:txBody>
          <a:bodyPr>
            <a:normAutofit/>
          </a:bodyPr>
          <a:lstStyle/>
          <a:p>
            <a:r>
              <a:rPr lang="en-IN" sz="2400" dirty="0" smtClean="0"/>
              <a:t>OSLER’S NODE</a:t>
            </a:r>
            <a:endParaRPr lang="en-IN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5812" y="722995"/>
            <a:ext cx="4313864" cy="5188227"/>
          </a:xfrm>
        </p:spPr>
        <p:txBody>
          <a:bodyPr>
            <a:normAutofit/>
          </a:bodyPr>
          <a:lstStyle/>
          <a:p>
            <a:r>
              <a:rPr lang="en-IN" sz="2400" dirty="0" smtClean="0"/>
              <a:t>JANAWAY LESION</a:t>
            </a:r>
            <a:endParaRPr lang="en-I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76" y="2036690"/>
            <a:ext cx="4697622" cy="3526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57" y="2036690"/>
            <a:ext cx="4679404" cy="34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08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RHEUMATIC FEVER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2924" y="1773141"/>
            <a:ext cx="4313864" cy="4130703"/>
          </a:xfrm>
        </p:spPr>
        <p:txBody>
          <a:bodyPr/>
          <a:lstStyle/>
          <a:p>
            <a:r>
              <a:rPr lang="en-IN" sz="2400" dirty="0" smtClean="0">
                <a:solidFill>
                  <a:srgbClr val="002060"/>
                </a:solidFill>
              </a:rPr>
              <a:t>SUBCUTANEOUS NODULES </a:t>
            </a:r>
            <a:r>
              <a:rPr lang="en-IN" dirty="0" smtClean="0"/>
              <a:t>– Extensor surface of extremities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90747" y="1773141"/>
            <a:ext cx="4313864" cy="4075044"/>
          </a:xfrm>
        </p:spPr>
        <p:txBody>
          <a:bodyPr/>
          <a:lstStyle/>
          <a:p>
            <a:r>
              <a:rPr lang="en-IN" sz="2400" dirty="0" smtClean="0">
                <a:solidFill>
                  <a:srgbClr val="002060"/>
                </a:solidFill>
              </a:rPr>
              <a:t>ERYTHEMA MARGINATUM </a:t>
            </a:r>
            <a:r>
              <a:rPr lang="en-IN" dirty="0" smtClean="0"/>
              <a:t>– transitory gyrate erythema located mainly on trunk and proximal extremities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15" y="3278036"/>
            <a:ext cx="2877042" cy="3312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66" y="3159172"/>
            <a:ext cx="4133222" cy="31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3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RAYNAUD PHENOMENON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2921"/>
            <a:ext cx="8915400" cy="4108301"/>
          </a:xfrm>
        </p:spPr>
        <p:txBody>
          <a:bodyPr/>
          <a:lstStyle/>
          <a:p>
            <a:r>
              <a:rPr lang="en-IN" dirty="0" smtClean="0"/>
              <a:t>Raynaud phenomenon is digital ischemia that occurs on exposure to cold or as a result of emotional stress</a:t>
            </a:r>
          </a:p>
          <a:p>
            <a:r>
              <a:rPr lang="en-IN" dirty="0" smtClean="0"/>
              <a:t>CAUSES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66" y="2396244"/>
            <a:ext cx="5407390" cy="45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603</TotalTime>
  <Words>2771</Words>
  <Application>Microsoft Office PowerPoint</Application>
  <PresentationFormat>Widescreen</PresentationFormat>
  <Paragraphs>415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Arial</vt:lpstr>
      <vt:lpstr>Century Gothic</vt:lpstr>
      <vt:lpstr>Wingdings</vt:lpstr>
      <vt:lpstr>Wingdings 3</vt:lpstr>
      <vt:lpstr>Wisp</vt:lpstr>
      <vt:lpstr>DERMATOLOGICAL MANIFESTATION OF SYSTEMIC DISEASES</vt:lpstr>
      <vt:lpstr>DERMATOLOGICAL MANIFESTATION OF IMMUNE AND AUTOIMMUE DISEASE</vt:lpstr>
      <vt:lpstr>SYSTEMIC LUPUS ERYTHEMATOSUS</vt:lpstr>
      <vt:lpstr>PowerPoint Presentation</vt:lpstr>
      <vt:lpstr>ACUTE CUTANEOUS LE</vt:lpstr>
      <vt:lpstr>      SUBACUTE CUTANEOUS LE</vt:lpstr>
      <vt:lpstr> CHRONIC CUTANEOUS LE</vt:lpstr>
      <vt:lpstr>LUPUS PANNICULITIS</vt:lpstr>
      <vt:lpstr>RAYNAUD PHENOMENON</vt:lpstr>
      <vt:lpstr>PowerPoint Presentation</vt:lpstr>
      <vt:lpstr>BEHCET DISEASE</vt:lpstr>
      <vt:lpstr>PowerPoint Presentation</vt:lpstr>
      <vt:lpstr>PowerPoint Presentation</vt:lpstr>
      <vt:lpstr>DERMATOMYOSITIS</vt:lpstr>
      <vt:lpstr>PowerPoint Presentation</vt:lpstr>
      <vt:lpstr>PowerPoint Presentation</vt:lpstr>
      <vt:lpstr>PowerPoint Presentation</vt:lpstr>
      <vt:lpstr>PowerPoint Presentation</vt:lpstr>
      <vt:lpstr>LIVEDO RETICULARIS</vt:lpstr>
      <vt:lpstr>PowerPoint Presentation</vt:lpstr>
      <vt:lpstr>        HYPERSENSITIVITY VASCULITIS</vt:lpstr>
      <vt:lpstr>PowerPoint Presentation</vt:lpstr>
      <vt:lpstr>POLYARTHRITIS NODOSA</vt:lpstr>
      <vt:lpstr>PowerPoint Presentation</vt:lpstr>
      <vt:lpstr>        WEGNER GRANULOMATOSIS</vt:lpstr>
      <vt:lpstr>PowerPoint Presentation</vt:lpstr>
      <vt:lpstr>PowerPoint Presentation</vt:lpstr>
      <vt:lpstr>             GIANT CELL ARTERITIS</vt:lpstr>
      <vt:lpstr>PowerPoint Presentation</vt:lpstr>
      <vt:lpstr>REACTIVE ARTHRITIS (REITER SYNDROME)</vt:lpstr>
      <vt:lpstr>PowerPoint Presentation</vt:lpstr>
      <vt:lpstr>PowerPoint Presentation</vt:lpstr>
      <vt:lpstr>                SARCOIDOSIS</vt:lpstr>
      <vt:lpstr>PowerPoint Presentation</vt:lpstr>
      <vt:lpstr>PowerPoint Presentation</vt:lpstr>
      <vt:lpstr>PowerPoint Presentation</vt:lpstr>
      <vt:lpstr>DERMATOLOGICAL MANIFEXTATION OF ENDOCRINE DISORDERS</vt:lpstr>
      <vt:lpstr>CUSHING SYNDROME AND HYPERCORTICISM</vt:lpstr>
      <vt:lpstr>PowerPoint Presentation</vt:lpstr>
      <vt:lpstr>GRAVES DISEASE AND HYPERTHYROIDISM</vt:lpstr>
      <vt:lpstr>PowerPoint Presentation</vt:lpstr>
      <vt:lpstr>HYPOTHYROIDISM AND MYXEDEMA</vt:lpstr>
      <vt:lpstr>           ADDISON’S DISEASE</vt:lpstr>
      <vt:lpstr>PowerPoint Presentation</vt:lpstr>
      <vt:lpstr>NUTRITIONAL DEFICIENCIES</vt:lpstr>
      <vt:lpstr>PowerPoint Presentation</vt:lpstr>
      <vt:lpstr>   ACRODERMATITIS ENTEROPATHICA</vt:lpstr>
      <vt:lpstr>PowerPoint Presentation</vt:lpstr>
      <vt:lpstr>               PELLEGRA</vt:lpstr>
      <vt:lpstr>PowerPoint Presentation</vt:lpstr>
      <vt:lpstr>GENETIC DISEASES</vt:lpstr>
      <vt:lpstr>HYPOMELANOTIC MACULES</vt:lpstr>
      <vt:lpstr>ANGIOFIBROMAS ( ADENOMA SEBACEUM )</vt:lpstr>
      <vt:lpstr>PERIUNGUAL FIBROMA (KOENEN TUMOR )</vt:lpstr>
      <vt:lpstr>           NEUROFIBROMATOSIS</vt:lpstr>
      <vt:lpstr>PowerPoint Presentation</vt:lpstr>
      <vt:lpstr>PowerPoint Presentation</vt:lpstr>
      <vt:lpstr>PowerPoint Presentation</vt:lpstr>
      <vt:lpstr>HERIDITARY HEMORRHAGIC TELANGIECTASIA (OSLER-WEBER-RENDU SYNDROME )</vt:lpstr>
      <vt:lpstr>DERMATOLOGICAL MANIFESTATIONS IN HIV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ASSOCIATED PRURITIS</vt:lpstr>
      <vt:lpstr>DERMATOLOGICAL MANIFESTATION OF RENAL DISEASES</vt:lpstr>
      <vt:lpstr>              CALCIPHYLAXIS</vt:lpstr>
      <vt:lpstr>NEPHROGENIC FIBROSING   DERMOPATHY</vt:lpstr>
      <vt:lpstr>ACQUIRED PERFORATING DERMATOSIS</vt:lpstr>
      <vt:lpstr>             BULLOUS DISEASES</vt:lpstr>
      <vt:lpstr>ACQUIRED PARTIAL LIPODYSTROPHY</vt:lpstr>
      <vt:lpstr>PowerPoint Presentation</vt:lpstr>
      <vt:lpstr>PowerPoint Presentation</vt:lpstr>
      <vt:lpstr>PowerPoint Presentation</vt:lpstr>
      <vt:lpstr>DERMATOLOGICAL MANIFESTATION OF CARDIAC DISEASES</vt:lpstr>
      <vt:lpstr>SKIN SIGNS OF CARDIAC DISEASE</vt:lpstr>
      <vt:lpstr>             CARNEY COMPLEX</vt:lpstr>
      <vt:lpstr>               FABRY DISEASE</vt:lpstr>
      <vt:lpstr>            KAWASAKI DISEASE</vt:lpstr>
      <vt:lpstr>PowerPoint Presentation</vt:lpstr>
      <vt:lpstr>PowerPoint Presentation</vt:lpstr>
      <vt:lpstr>      INFECTIVE ENDOCARDITIS</vt:lpstr>
      <vt:lpstr>PowerPoint Presentation</vt:lpstr>
      <vt:lpstr>               RHEUMATIC FEVER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DERMATOLOGICAL MANIFESTATION OF SYSTEMIC DISEASES</dc:title>
  <dc:creator>Chakaravarthi</dc:creator>
  <cp:lastModifiedBy>Chakaravarthi</cp:lastModifiedBy>
  <cp:revision>67</cp:revision>
  <dcterms:created xsi:type="dcterms:W3CDTF">2019-04-21T06:47:07Z</dcterms:created>
  <dcterms:modified xsi:type="dcterms:W3CDTF">2019-04-26T10:38:42Z</dcterms:modified>
</cp:coreProperties>
</file>