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3" r:id="rId2"/>
  </p:sldMasterIdLst>
  <p:sldIdLst>
    <p:sldId id="256" r:id="rId3"/>
    <p:sldId id="257" r:id="rId4"/>
    <p:sldId id="261" r:id="rId5"/>
    <p:sldId id="258" r:id="rId6"/>
    <p:sldId id="259" r:id="rId7"/>
    <p:sldId id="260" r:id="rId8"/>
    <p:sldId id="262" r:id="rId9"/>
    <p:sldId id="263" r:id="rId10"/>
    <p:sldId id="268" r:id="rId11"/>
    <p:sldId id="264" r:id="rId12"/>
    <p:sldId id="265" r:id="rId13"/>
    <p:sldId id="267" r:id="rId14"/>
    <p:sldId id="269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3691-E83D-4883-8C99-BA4AA0D7AC53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36F21E8F-E3A4-4256-B83A-2F4F40126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3691-E83D-4883-8C99-BA4AA0D7AC53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36F21E8F-E3A4-4256-B83A-2F4F40126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3691-E83D-4883-8C99-BA4AA0D7AC53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36F21E8F-E3A4-4256-B83A-2F4F401260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3691-E83D-4883-8C99-BA4AA0D7AC53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36F21E8F-E3A4-4256-B83A-2F4F40126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3691-E83D-4883-8C99-BA4AA0D7AC53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36F21E8F-E3A4-4256-B83A-2F4F401260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3691-E83D-4883-8C99-BA4AA0D7AC53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36F21E8F-E3A4-4256-B83A-2F4F40126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3691-E83D-4883-8C99-BA4AA0D7AC53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1E8F-E3A4-4256-B83A-2F4F40126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3691-E83D-4883-8C99-BA4AA0D7AC53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1E8F-E3A4-4256-B83A-2F4F40126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50"/>
          <p:cNvGrpSpPr>
            <a:grpSpLocks/>
          </p:cNvGrpSpPr>
          <p:nvPr/>
        </p:nvGrpSpPr>
        <p:grpSpPr bwMode="auto">
          <a:xfrm>
            <a:off x="-1036638" y="1552575"/>
            <a:ext cx="10180638" cy="5305425"/>
            <a:chOff x="-652" y="978"/>
            <a:chExt cx="6412" cy="3342"/>
          </a:xfrm>
        </p:grpSpPr>
        <p:sp>
          <p:nvSpPr>
            <p:cNvPr id="3" name="Freeform 2051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" name="Arc 2052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30 w 21600"/>
                <a:gd name="T1" fmla="*/ 0 h 21231"/>
                <a:gd name="T2" fmla="*/ 163 w 21600"/>
                <a:gd name="T3" fmla="*/ 83 h 21231"/>
                <a:gd name="T4" fmla="*/ 0 w 21600"/>
                <a:gd name="T5" fmla="*/ 83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" name="Rectangle 2056"/>
          <p:cNvSpPr>
            <a:spLocks noGrp="1" noChangeArrowheads="1"/>
          </p:cNvSpPr>
          <p:nvPr>
            <p:ph type="ftr" sz="quarter" idx="10"/>
          </p:nvPr>
        </p:nvSpPr>
        <p:spPr>
          <a:xfrm>
            <a:off x="177800" y="6224588"/>
            <a:ext cx="2895600" cy="457200"/>
          </a:xfrm>
        </p:spPr>
        <p:txBody>
          <a:bodyPr/>
          <a:lstStyle>
            <a:lvl1pPr>
              <a:defRPr sz="14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Rectangle 205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211888"/>
            <a:ext cx="1905000" cy="457200"/>
          </a:xfrm>
        </p:spPr>
        <p:txBody>
          <a:bodyPr/>
          <a:lstStyle>
            <a:lvl1pPr>
              <a:defRPr sz="1600" b="1"/>
            </a:lvl1pPr>
          </a:lstStyle>
          <a:p>
            <a:fld id="{A0B982A1-C89E-4D23-9854-13872CCA8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B982A1-C89E-4D23-9854-13872CCA8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B982A1-C89E-4D23-9854-13872CCA8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3691-E83D-4883-8C99-BA4AA0D7AC53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1E8F-E3A4-4256-B83A-2F4F40126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B982A1-C89E-4D23-9854-13872CCA8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B982A1-C89E-4D23-9854-13872CCA8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B982A1-C89E-4D23-9854-13872CCA8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B982A1-C89E-4D23-9854-13872CCA8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B982A1-C89E-4D23-9854-13872CCA8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B982A1-C89E-4D23-9854-13872CCA8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B982A1-C89E-4D23-9854-13872CCA8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B982A1-C89E-4D23-9854-13872CCA8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B982A1-C89E-4D23-9854-13872CCA8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B982A1-C89E-4D23-9854-13872CCA8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3691-E83D-4883-8C99-BA4AA0D7AC53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36F21E8F-E3A4-4256-B83A-2F4F40126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B982A1-C89E-4D23-9854-13872CCA8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B982A1-C89E-4D23-9854-13872CCA8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C3FBE8-ED3B-4112-8CFD-6DD06BE44A58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82A1-C89E-4D23-9854-13872CCA8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3691-E83D-4883-8C99-BA4AA0D7AC53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36F21E8F-E3A4-4256-B83A-2F4F40126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3691-E83D-4883-8C99-BA4AA0D7AC53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36F21E8F-E3A4-4256-B83A-2F4F40126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3691-E83D-4883-8C99-BA4AA0D7AC53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1E8F-E3A4-4256-B83A-2F4F40126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3691-E83D-4883-8C99-BA4AA0D7AC53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1E8F-E3A4-4256-B83A-2F4F40126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3691-E83D-4883-8C99-BA4AA0D7AC53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1E8F-E3A4-4256-B83A-2F4F40126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3691-E83D-4883-8C99-BA4AA0D7AC53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36F21E8F-E3A4-4256-B83A-2F4F40126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83691-E83D-4883-8C99-BA4AA0D7AC53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6F21E8F-E3A4-4256-B83A-2F4F40126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66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7750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0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319 w 21600"/>
                <a:gd name="T3" fmla="*/ 172 h 21600"/>
                <a:gd name="T4" fmla="*/ 0 w 21600"/>
                <a:gd name="T5" fmla="*/ 17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7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248400"/>
            <a:ext cx="1900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Garamond" pitchFamily="18" charset="0"/>
              </a:defRPr>
            </a:lvl1pPr>
          </a:lstStyle>
          <a:p>
            <a:endParaRPr lang="en-US"/>
          </a:p>
        </p:txBody>
      </p:sp>
      <p:sp>
        <p:nvSpPr>
          <p:cNvPr id="277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A0B982A1-C89E-4D23-9854-13872CCA8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00200"/>
            <a:ext cx="891540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AN INTERESTING CAUSE FOR CHRONIC LIVER DISEASE</a:t>
            </a:r>
          </a:p>
          <a:p>
            <a:pPr algn="ctr"/>
            <a:endParaRPr lang="en-US" sz="4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4000" b="1" i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DEPARTMENT OF</a:t>
            </a:r>
          </a:p>
          <a:p>
            <a:pPr algn="ctr"/>
            <a:r>
              <a:rPr lang="en-US" sz="4000" b="1" i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MEDICAL GASTRO</a:t>
            </a:r>
          </a:p>
          <a:p>
            <a:pPr algn="ctr"/>
            <a:r>
              <a:rPr lang="en-US" sz="4000" b="1" i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ENTEROLOGY</a:t>
            </a:r>
          </a:p>
          <a:p>
            <a:pPr algn="ctr"/>
            <a:endParaRPr lang="en-US" sz="4400" b="1" cap="none" spc="15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sz="4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657600"/>
            <a:ext cx="2129046" cy="278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3810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000"/>
            <a:ext cx="4267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"/>
            <a:ext cx="5715000" cy="639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90600"/>
            <a:ext cx="8229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ook Antiqua" pitchFamily="18" charset="0"/>
              </a:rPr>
              <a:t>DIAGNOSIS</a:t>
            </a:r>
          </a:p>
          <a:p>
            <a:endParaRPr lang="en-US" sz="2000" dirty="0">
              <a:latin typeface="Book Antiqua" pitchFamily="18" charset="0"/>
            </a:endParaRPr>
          </a:p>
          <a:p>
            <a:endParaRPr lang="en-US" sz="2000" dirty="0" smtClean="0">
              <a:latin typeface="Book Antiqua" pitchFamily="18" charset="0"/>
            </a:endParaRPr>
          </a:p>
          <a:p>
            <a:endParaRPr lang="en-US" sz="2000" dirty="0" smtClean="0">
              <a:latin typeface="Book Antiqua" pitchFamily="18" charset="0"/>
            </a:endParaRPr>
          </a:p>
          <a:p>
            <a:endParaRPr lang="en-US" sz="2000" dirty="0" smtClean="0">
              <a:latin typeface="Book Antiqua" pitchFamily="18" charset="0"/>
            </a:endParaRPr>
          </a:p>
          <a:p>
            <a:endParaRPr lang="en-US" sz="2000" dirty="0" smtClean="0">
              <a:latin typeface="Book Antiqua" pitchFamily="18" charset="0"/>
            </a:endParaRPr>
          </a:p>
          <a:p>
            <a:endParaRPr lang="en-US" sz="2000" dirty="0" smtClean="0">
              <a:latin typeface="Book Antiqua" pitchFamily="18" charset="0"/>
            </a:endParaRPr>
          </a:p>
          <a:p>
            <a:r>
              <a:rPr lang="en-US" sz="2000" dirty="0" smtClean="0">
                <a:latin typeface="Book Antiqua" pitchFamily="18" charset="0"/>
              </a:rPr>
              <a:t>PRIMARY BILIARY CIRRHOSIS </a:t>
            </a:r>
          </a:p>
          <a:p>
            <a:endParaRPr lang="en-US" sz="2000" dirty="0">
              <a:latin typeface="Book Antiqua" pitchFamily="18" charset="0"/>
            </a:endParaRPr>
          </a:p>
          <a:p>
            <a:r>
              <a:rPr lang="en-US" sz="2000" dirty="0" smtClean="0">
                <a:latin typeface="Book Antiqua" pitchFamily="18" charset="0"/>
              </a:rPr>
              <a:t>DECOMPENSATED LIVER DISEASE</a:t>
            </a:r>
            <a:endParaRPr lang="en-US" sz="2000" dirty="0">
              <a:latin typeface="Book Antiqua" pitchFamily="18" charset="0"/>
            </a:endParaRPr>
          </a:p>
        </p:txBody>
      </p:sp>
      <p:pic>
        <p:nvPicPr>
          <p:cNvPr id="3" name="Picture 2" descr="C:\Users\KANNAN\Documents\Bluetooth Folder\image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"/>
            <a:ext cx="3505200" cy="2533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09600"/>
            <a:ext cx="73152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TREATMENT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T. </a:t>
            </a:r>
            <a:r>
              <a:rPr lang="en-US" dirty="0" err="1" smtClean="0"/>
              <a:t>Frusemide</a:t>
            </a:r>
            <a:r>
              <a:rPr lang="en-US" dirty="0" smtClean="0"/>
              <a:t> 40mg OD</a:t>
            </a:r>
          </a:p>
          <a:p>
            <a:r>
              <a:rPr lang="en-US" dirty="0" smtClean="0"/>
              <a:t>T. </a:t>
            </a:r>
            <a:r>
              <a:rPr lang="en-US" dirty="0" err="1" smtClean="0"/>
              <a:t>Spironolactone</a:t>
            </a:r>
            <a:r>
              <a:rPr lang="en-US" dirty="0" smtClean="0"/>
              <a:t> 25mg 2 OD</a:t>
            </a:r>
          </a:p>
          <a:p>
            <a:r>
              <a:rPr lang="en-US" dirty="0" err="1" smtClean="0"/>
              <a:t>Syp</a:t>
            </a:r>
            <a:r>
              <a:rPr lang="en-US" dirty="0" smtClean="0"/>
              <a:t>. </a:t>
            </a:r>
            <a:r>
              <a:rPr lang="en-US" dirty="0" err="1" smtClean="0"/>
              <a:t>Lactulose</a:t>
            </a:r>
            <a:r>
              <a:rPr lang="en-US" dirty="0" smtClean="0"/>
              <a:t> 15ml TDS</a:t>
            </a:r>
          </a:p>
          <a:p>
            <a:r>
              <a:rPr lang="en-US" dirty="0" smtClean="0"/>
              <a:t>T. ISDN 5mg TDS</a:t>
            </a:r>
          </a:p>
          <a:p>
            <a:r>
              <a:rPr lang="en-US" dirty="0" smtClean="0"/>
              <a:t>T. </a:t>
            </a:r>
            <a:r>
              <a:rPr lang="en-US" dirty="0" err="1" smtClean="0"/>
              <a:t>Propranalol</a:t>
            </a:r>
            <a:r>
              <a:rPr lang="en-US" dirty="0" smtClean="0"/>
              <a:t> 40mg ½ BD</a:t>
            </a:r>
          </a:p>
          <a:p>
            <a:r>
              <a:rPr lang="en-US" dirty="0" smtClean="0"/>
              <a:t>T. Ranitidine 150mg BD</a:t>
            </a:r>
          </a:p>
          <a:p>
            <a:r>
              <a:rPr lang="en-US" dirty="0" smtClean="0"/>
              <a:t>T. Calcium OD</a:t>
            </a:r>
          </a:p>
          <a:p>
            <a:r>
              <a:rPr lang="en-US" dirty="0" smtClean="0"/>
              <a:t>VITD3 sachet</a:t>
            </a:r>
          </a:p>
          <a:p>
            <a:r>
              <a:rPr lang="en-US" dirty="0" smtClean="0"/>
              <a:t>T. </a:t>
            </a:r>
            <a:r>
              <a:rPr lang="en-US" dirty="0" err="1" smtClean="0"/>
              <a:t>Cpm</a:t>
            </a:r>
            <a:r>
              <a:rPr lang="en-US" dirty="0" smtClean="0"/>
              <a:t> HS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KANNAN\Documents\Bluetooth Folder\image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0"/>
            <a:ext cx="8991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4582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	 </a:t>
            </a:r>
            <a:r>
              <a:rPr lang="en-US" sz="2000" dirty="0" smtClean="0"/>
              <a:t>                       </a:t>
            </a:r>
            <a:r>
              <a:rPr lang="en-US" sz="2400" b="1" dirty="0" smtClean="0">
                <a:latin typeface="Bradley Hand ITC" pitchFamily="66" charset="0"/>
              </a:rPr>
              <a:t>  </a:t>
            </a:r>
            <a:r>
              <a:rPr lang="en-US" sz="3200" b="1" dirty="0" smtClean="0">
                <a:latin typeface="Bradley Hand ITC" pitchFamily="66" charset="0"/>
              </a:rPr>
              <a:t>CASE    SUMMARY</a:t>
            </a:r>
          </a:p>
          <a:p>
            <a:endParaRPr lang="en-US" sz="2000" dirty="0" smtClean="0"/>
          </a:p>
          <a:p>
            <a:r>
              <a:rPr lang="en-US" sz="2000" dirty="0" smtClean="0">
                <a:latin typeface="Book Antiqua" pitchFamily="18" charset="0"/>
              </a:rPr>
              <a:t>37 YEAR OLD FEMALE  presented with initial complaints of jaundice and </a:t>
            </a:r>
            <a:r>
              <a:rPr lang="en-US" sz="2000" dirty="0" err="1" smtClean="0">
                <a:latin typeface="Book Antiqua" pitchFamily="18" charset="0"/>
              </a:rPr>
              <a:t>pruritis</a:t>
            </a:r>
            <a:r>
              <a:rPr lang="en-US" sz="2000" dirty="0" smtClean="0">
                <a:latin typeface="Book Antiqua" pitchFamily="18" charset="0"/>
              </a:rPr>
              <a:t> for past 2 months</a:t>
            </a:r>
          </a:p>
          <a:p>
            <a:endParaRPr lang="en-US" sz="2000" dirty="0">
              <a:latin typeface="Book Antiqua" pitchFamily="18" charset="0"/>
            </a:endParaRPr>
          </a:p>
          <a:p>
            <a:r>
              <a:rPr lang="en-US" sz="2000" dirty="0" smtClean="0">
                <a:latin typeface="Book Antiqua" pitchFamily="18" charset="0"/>
              </a:rPr>
              <a:t>She was initially on native therapy (eye drops were given)</a:t>
            </a:r>
          </a:p>
          <a:p>
            <a:endParaRPr lang="en-US" sz="2000" dirty="0">
              <a:latin typeface="Book Antiqua" pitchFamily="18" charset="0"/>
            </a:endParaRPr>
          </a:p>
          <a:p>
            <a:endParaRPr lang="en-US" sz="2000" dirty="0" smtClean="0">
              <a:latin typeface="Book Antiqua" pitchFamily="18" charset="0"/>
            </a:endParaRPr>
          </a:p>
          <a:p>
            <a:r>
              <a:rPr lang="en-US" sz="2000" dirty="0" smtClean="0">
                <a:latin typeface="Book Antiqua" pitchFamily="18" charset="0"/>
              </a:rPr>
              <a:t>As the symptoms persisted she visited a nearby consultant</a:t>
            </a:r>
          </a:p>
          <a:p>
            <a:endParaRPr lang="en-US" sz="2000" dirty="0">
              <a:latin typeface="Book Antiqua" pitchFamily="18" charset="0"/>
            </a:endParaRPr>
          </a:p>
          <a:p>
            <a:r>
              <a:rPr lang="en-US" sz="2000" dirty="0" smtClean="0">
                <a:latin typeface="Book Antiqua" pitchFamily="18" charset="0"/>
              </a:rPr>
              <a:t>On examination she was found to be </a:t>
            </a:r>
            <a:r>
              <a:rPr lang="en-US" sz="2000" dirty="0" err="1" smtClean="0">
                <a:latin typeface="Book Antiqua" pitchFamily="18" charset="0"/>
              </a:rPr>
              <a:t>icteric</a:t>
            </a:r>
            <a:r>
              <a:rPr lang="en-US" sz="2000" dirty="0" smtClean="0">
                <a:latin typeface="Book Antiqua" pitchFamily="18" charset="0"/>
              </a:rPr>
              <a:t>, pale with bilateral pedal edema</a:t>
            </a:r>
          </a:p>
          <a:p>
            <a:endParaRPr lang="en-US" sz="2000" dirty="0">
              <a:latin typeface="Book Antiqua" pitchFamily="18" charset="0"/>
            </a:endParaRPr>
          </a:p>
          <a:p>
            <a:r>
              <a:rPr lang="en-US" sz="2000" dirty="0" smtClean="0">
                <a:latin typeface="Book Antiqua" pitchFamily="18" charset="0"/>
              </a:rPr>
              <a:t>Per abdomen findings distended gross </a:t>
            </a:r>
            <a:r>
              <a:rPr lang="en-US" sz="2000" dirty="0" err="1" smtClean="0">
                <a:latin typeface="Book Antiqua" pitchFamily="18" charset="0"/>
              </a:rPr>
              <a:t>splenomegaly</a:t>
            </a:r>
            <a:endParaRPr lang="en-US" sz="2000" dirty="0" smtClean="0">
              <a:latin typeface="Book Antiqua" pitchFamily="18" charset="0"/>
            </a:endParaRPr>
          </a:p>
          <a:p>
            <a:r>
              <a:rPr lang="en-US" sz="2000" dirty="0" smtClean="0">
                <a:latin typeface="Book Antiqua" pitchFamily="18" charset="0"/>
              </a:rPr>
              <a:t>Mild </a:t>
            </a:r>
            <a:r>
              <a:rPr lang="en-US" sz="2000" dirty="0" err="1" smtClean="0">
                <a:latin typeface="Book Antiqua" pitchFamily="18" charset="0"/>
              </a:rPr>
              <a:t>hepatomegaly</a:t>
            </a:r>
            <a:endParaRPr lang="en-US" sz="2000" dirty="0" smtClean="0">
              <a:latin typeface="Book Antiqua" pitchFamily="18" charset="0"/>
            </a:endParaRPr>
          </a:p>
          <a:p>
            <a:r>
              <a:rPr lang="en-US" sz="2000" dirty="0" smtClean="0">
                <a:latin typeface="Book Antiqua" pitchFamily="18" charset="0"/>
              </a:rPr>
              <a:t>Free fluid +</a:t>
            </a:r>
          </a:p>
          <a:p>
            <a:r>
              <a:rPr lang="en-US" sz="2000" dirty="0" smtClean="0">
                <a:latin typeface="Book Antiqua" pitchFamily="18" charset="0"/>
              </a:rPr>
              <a:t>No distended veins</a:t>
            </a:r>
          </a:p>
          <a:p>
            <a:r>
              <a:rPr lang="en-US" sz="2000" dirty="0" smtClean="0">
                <a:latin typeface="Book Antiqua" pitchFamily="18" charset="0"/>
              </a:rPr>
              <a:t>Bowel sounds heard</a:t>
            </a:r>
          </a:p>
          <a:p>
            <a:r>
              <a:rPr lang="en-US" sz="2000" dirty="0" smtClean="0">
                <a:latin typeface="Book Antiqua" pitchFamily="18" charset="0"/>
              </a:rPr>
              <a:t>Other systems normal</a:t>
            </a:r>
          </a:p>
          <a:p>
            <a:endParaRPr lang="en-US" sz="20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0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Random blood sugar, urea, </a:t>
            </a:r>
            <a:r>
              <a:rPr lang="en-US" sz="2000" dirty="0" err="1" smtClean="0">
                <a:latin typeface="Book Antiqua" pitchFamily="18" charset="0"/>
              </a:rPr>
              <a:t>creatinine</a:t>
            </a:r>
            <a:endParaRPr lang="en-US" sz="2000" dirty="0" smtClean="0">
              <a:latin typeface="Book Antiqua" pitchFamily="18" charset="0"/>
            </a:endParaRPr>
          </a:p>
          <a:p>
            <a:r>
              <a:rPr lang="en-US" sz="2000" dirty="0" smtClean="0">
                <a:latin typeface="Book Antiqua" pitchFamily="18" charset="0"/>
              </a:rPr>
              <a:t>                                                                                            normal limits</a:t>
            </a:r>
          </a:p>
          <a:p>
            <a:r>
              <a:rPr lang="en-US" sz="2000" dirty="0" smtClean="0">
                <a:latin typeface="Book Antiqua" pitchFamily="18" charset="0"/>
              </a:rPr>
              <a:t>TC,DC,PCV and BT, CT </a:t>
            </a:r>
          </a:p>
          <a:p>
            <a:endParaRPr lang="en-US" sz="2000" dirty="0" smtClean="0">
              <a:latin typeface="Book Antiqua" pitchFamily="18" charset="0"/>
            </a:endParaRPr>
          </a:p>
          <a:p>
            <a:r>
              <a:rPr lang="en-US" sz="2000" dirty="0" err="1" smtClean="0">
                <a:latin typeface="Book Antiqua" pitchFamily="18" charset="0"/>
              </a:rPr>
              <a:t>Hb</a:t>
            </a:r>
            <a:r>
              <a:rPr lang="en-US" sz="2000" dirty="0" smtClean="0">
                <a:latin typeface="Book Antiqua" pitchFamily="18" charset="0"/>
              </a:rPr>
              <a:t> 6.8 g/dl</a:t>
            </a:r>
          </a:p>
          <a:p>
            <a:endParaRPr lang="en-US" sz="2000" dirty="0" smtClean="0">
              <a:latin typeface="Book Antiqua" pitchFamily="18" charset="0"/>
            </a:endParaRPr>
          </a:p>
          <a:p>
            <a:r>
              <a:rPr lang="en-US" sz="2000" dirty="0" smtClean="0">
                <a:latin typeface="Book Antiqua" pitchFamily="18" charset="0"/>
              </a:rPr>
              <a:t>Platelet count 10,000 cells/mm3</a:t>
            </a:r>
          </a:p>
          <a:p>
            <a:endParaRPr lang="en-US" sz="2000" dirty="0" smtClean="0">
              <a:latin typeface="Book Antiqua" pitchFamily="18" charset="0"/>
            </a:endParaRPr>
          </a:p>
          <a:p>
            <a:r>
              <a:rPr lang="en-US" sz="2000" dirty="0" smtClean="0">
                <a:latin typeface="Book Antiqua" pitchFamily="18" charset="0"/>
              </a:rPr>
              <a:t>ESR  78 (1 hour)   105 (2 hours)</a:t>
            </a:r>
          </a:p>
          <a:p>
            <a:endParaRPr lang="en-US" sz="2000" dirty="0">
              <a:latin typeface="Book Antiqua" pitchFamily="18" charset="0"/>
            </a:endParaRPr>
          </a:p>
          <a:p>
            <a:r>
              <a:rPr lang="en-US" sz="2000" dirty="0" smtClean="0">
                <a:latin typeface="Book Antiqua" pitchFamily="18" charset="0"/>
              </a:rPr>
              <a:t>MCV       78.5 fl </a:t>
            </a:r>
          </a:p>
          <a:p>
            <a:r>
              <a:rPr lang="en-US" sz="2000" dirty="0" smtClean="0">
                <a:latin typeface="Book Antiqua" pitchFamily="18" charset="0"/>
              </a:rPr>
              <a:t>MCH       24.7 pg</a:t>
            </a:r>
          </a:p>
          <a:p>
            <a:r>
              <a:rPr lang="en-US" sz="2000" dirty="0" smtClean="0">
                <a:latin typeface="Book Antiqua" pitchFamily="18" charset="0"/>
              </a:rPr>
              <a:t>MCHC     31.4%</a:t>
            </a:r>
          </a:p>
          <a:p>
            <a:endParaRPr lang="en-US" sz="2000" dirty="0">
              <a:latin typeface="Book Antiqua" pitchFamily="18" charset="0"/>
            </a:endParaRPr>
          </a:p>
          <a:p>
            <a:r>
              <a:rPr lang="en-US" sz="2000" dirty="0" smtClean="0">
                <a:latin typeface="Book Antiqua" pitchFamily="18" charset="0"/>
              </a:rPr>
              <a:t>RDW       19.0%</a:t>
            </a:r>
          </a:p>
          <a:p>
            <a:r>
              <a:rPr lang="en-US" sz="2000" dirty="0" smtClean="0">
                <a:latin typeface="Book Antiqua" pitchFamily="18" charset="0"/>
              </a:rPr>
              <a:t>MPV         12.0 fl</a:t>
            </a:r>
          </a:p>
        </p:txBody>
      </p:sp>
      <p:sp>
        <p:nvSpPr>
          <p:cNvPr id="3" name="Right Brace 2"/>
          <p:cNvSpPr/>
          <p:nvPr/>
        </p:nvSpPr>
        <p:spPr>
          <a:xfrm>
            <a:off x="5029200" y="1676400"/>
            <a:ext cx="457200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81000"/>
            <a:ext cx="830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She was taken routine investigations</a:t>
            </a:r>
          </a:p>
          <a:p>
            <a:endParaRPr lang="en-US" sz="2000" dirty="0" smtClean="0">
              <a:latin typeface="Book Antiqua" pitchFamily="18" charset="0"/>
            </a:endParaRPr>
          </a:p>
          <a:p>
            <a:r>
              <a:rPr lang="en-US" sz="2000" dirty="0" smtClean="0">
                <a:latin typeface="Book Antiqua" pitchFamily="18" charset="0"/>
              </a:rPr>
              <a:t>It showed</a:t>
            </a:r>
          </a:p>
        </p:txBody>
      </p:sp>
      <p:pic>
        <p:nvPicPr>
          <p:cNvPr id="5" name="Picture 2" descr="C:\Users\KANNAN\Documents\Bluetooth Folder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200400"/>
            <a:ext cx="3128160" cy="2361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Liver function tests showed total </a:t>
            </a:r>
            <a:r>
              <a:rPr lang="en-US" sz="2000" dirty="0" err="1" smtClean="0">
                <a:latin typeface="Book Antiqua" pitchFamily="18" charset="0"/>
              </a:rPr>
              <a:t>bilirubin</a:t>
            </a:r>
            <a:r>
              <a:rPr lang="en-US" sz="2000" dirty="0" smtClean="0">
                <a:latin typeface="Book Antiqua" pitchFamily="18" charset="0"/>
              </a:rPr>
              <a:t> elevated  (9.3)</a:t>
            </a:r>
          </a:p>
          <a:p>
            <a:endParaRPr lang="en-US" sz="2000" dirty="0" smtClean="0">
              <a:latin typeface="Book Antiqua" pitchFamily="18" charset="0"/>
            </a:endParaRPr>
          </a:p>
          <a:p>
            <a:r>
              <a:rPr lang="en-US" sz="2000" dirty="0" smtClean="0">
                <a:latin typeface="Book Antiqua" pitchFamily="18" charset="0"/>
              </a:rPr>
              <a:t>Direct (6.3)  indirect (3.0) </a:t>
            </a:r>
          </a:p>
          <a:p>
            <a:endParaRPr lang="en-US" sz="2000" dirty="0">
              <a:latin typeface="Book Antiqua" pitchFamily="18" charset="0"/>
            </a:endParaRPr>
          </a:p>
          <a:p>
            <a:r>
              <a:rPr lang="en-US" sz="2000" dirty="0" smtClean="0">
                <a:latin typeface="Book Antiqua" pitchFamily="18" charset="0"/>
              </a:rPr>
              <a:t>SGOT       343 IU/L</a:t>
            </a:r>
          </a:p>
          <a:p>
            <a:r>
              <a:rPr lang="en-US" sz="2000" dirty="0" smtClean="0">
                <a:latin typeface="Book Antiqua" pitchFamily="18" charset="0"/>
              </a:rPr>
              <a:t>SGPT       125  IU/L</a:t>
            </a:r>
          </a:p>
          <a:p>
            <a:endParaRPr lang="en-US" sz="2000" dirty="0">
              <a:latin typeface="Book Antiqua" pitchFamily="18" charset="0"/>
            </a:endParaRPr>
          </a:p>
          <a:p>
            <a:r>
              <a:rPr lang="en-US" sz="2000" dirty="0" smtClean="0">
                <a:latin typeface="Book Antiqua" pitchFamily="18" charset="0"/>
              </a:rPr>
              <a:t>Alkaline </a:t>
            </a:r>
            <a:r>
              <a:rPr lang="en-US" sz="2000" dirty="0" err="1" smtClean="0">
                <a:latin typeface="Book Antiqua" pitchFamily="18" charset="0"/>
              </a:rPr>
              <a:t>phosphatase</a:t>
            </a:r>
            <a:r>
              <a:rPr lang="en-US" sz="2000" dirty="0" smtClean="0">
                <a:latin typeface="Book Antiqua" pitchFamily="18" charset="0"/>
              </a:rPr>
              <a:t>   416 IU/L</a:t>
            </a:r>
          </a:p>
          <a:p>
            <a:endParaRPr lang="en-US" sz="2000" dirty="0">
              <a:latin typeface="Book Antiqua" pitchFamily="18" charset="0"/>
            </a:endParaRPr>
          </a:p>
          <a:p>
            <a:r>
              <a:rPr lang="en-US" sz="2000" dirty="0" smtClean="0">
                <a:latin typeface="Book Antiqua" pitchFamily="18" charset="0"/>
              </a:rPr>
              <a:t>Total protein -  6.2 g/dl  albumin  2.9 g/dl, globulin 3.3 g/dl</a:t>
            </a:r>
          </a:p>
          <a:p>
            <a:endParaRPr lang="en-US" sz="2000" dirty="0">
              <a:latin typeface="Book Antiqua" pitchFamily="18" charset="0"/>
            </a:endParaRPr>
          </a:p>
          <a:p>
            <a:r>
              <a:rPr lang="en-US" sz="2000" dirty="0" smtClean="0">
                <a:latin typeface="Book Antiqua" pitchFamily="18" charset="0"/>
              </a:rPr>
              <a:t>A:G  ratio – 0.87</a:t>
            </a:r>
          </a:p>
          <a:p>
            <a:endParaRPr lang="en-US" sz="2000" dirty="0">
              <a:latin typeface="Book Antiqua" pitchFamily="18" charset="0"/>
            </a:endParaRPr>
          </a:p>
          <a:p>
            <a:r>
              <a:rPr lang="en-US" sz="2000" dirty="0" smtClean="0">
                <a:latin typeface="Book Antiqua" pitchFamily="18" charset="0"/>
              </a:rPr>
              <a:t>PT     14 seconds</a:t>
            </a:r>
          </a:p>
          <a:p>
            <a:r>
              <a:rPr lang="en-US" sz="2000" dirty="0" err="1" smtClean="0">
                <a:latin typeface="Book Antiqua" pitchFamily="18" charset="0"/>
              </a:rPr>
              <a:t>aPTT</a:t>
            </a:r>
            <a:r>
              <a:rPr lang="en-US" sz="2000" dirty="0" smtClean="0">
                <a:latin typeface="Book Antiqua" pitchFamily="18" charset="0"/>
              </a:rPr>
              <a:t>   39 seconds</a:t>
            </a:r>
          </a:p>
          <a:p>
            <a:r>
              <a:rPr lang="en-US" sz="2000" dirty="0" smtClean="0">
                <a:latin typeface="Book Antiqua" pitchFamily="18" charset="0"/>
              </a:rPr>
              <a:t>INR    1.2 </a:t>
            </a:r>
          </a:p>
          <a:p>
            <a:endParaRPr lang="en-US" sz="2000" dirty="0" smtClean="0">
              <a:latin typeface="Book Antiqua" pitchFamily="18" charset="0"/>
            </a:endParaRPr>
          </a:p>
          <a:p>
            <a:r>
              <a:rPr lang="en-US" sz="2000" dirty="0" smtClean="0">
                <a:latin typeface="Book Antiqua" pitchFamily="18" charset="0"/>
              </a:rPr>
              <a:t>Urine bile salt and pigment  Positive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153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Book Antiqua" pitchFamily="18" charset="0"/>
              </a:rPr>
              <a:t>VIRAL MARKERS</a:t>
            </a:r>
          </a:p>
          <a:p>
            <a:endParaRPr lang="en-US" sz="2000" dirty="0">
              <a:latin typeface="Book Antiqua" pitchFamily="18" charset="0"/>
            </a:endParaRPr>
          </a:p>
          <a:p>
            <a:r>
              <a:rPr lang="en-US" sz="2000" dirty="0" smtClean="0">
                <a:latin typeface="Book Antiqua" pitchFamily="18" charset="0"/>
              </a:rPr>
              <a:t>HIV I &amp; II     NEGATIVE</a:t>
            </a:r>
          </a:p>
          <a:p>
            <a:r>
              <a:rPr lang="en-US" sz="2000" dirty="0" err="1" smtClean="0">
                <a:latin typeface="Book Antiqua" pitchFamily="18" charset="0"/>
              </a:rPr>
              <a:t>HBsAg</a:t>
            </a:r>
            <a:r>
              <a:rPr lang="en-US" sz="2000" dirty="0" smtClean="0">
                <a:latin typeface="Book Antiqua" pitchFamily="18" charset="0"/>
              </a:rPr>
              <a:t>         NEGATIVE</a:t>
            </a:r>
          </a:p>
          <a:p>
            <a:r>
              <a:rPr lang="en-US" sz="2000" dirty="0" smtClean="0">
                <a:latin typeface="Book Antiqua" pitchFamily="18" charset="0"/>
              </a:rPr>
              <a:t>Anti HCV    NEGATIVE</a:t>
            </a:r>
          </a:p>
          <a:p>
            <a:endParaRPr lang="en-US" sz="2000" dirty="0">
              <a:latin typeface="Book Antiqua" pitchFamily="18" charset="0"/>
            </a:endParaRPr>
          </a:p>
          <a:p>
            <a:endParaRPr lang="en-US" sz="2000" dirty="0" smtClean="0">
              <a:latin typeface="Book Antiqua" pitchFamily="18" charset="0"/>
            </a:endParaRPr>
          </a:p>
          <a:p>
            <a:r>
              <a:rPr lang="en-US" sz="2400" u="sng" dirty="0" smtClean="0">
                <a:latin typeface="Book Antiqua" pitchFamily="18" charset="0"/>
              </a:rPr>
              <a:t>USG ABDOMEN AND PELVIS SHOWED</a:t>
            </a:r>
          </a:p>
          <a:p>
            <a:endParaRPr lang="en-US" sz="2000" dirty="0">
              <a:latin typeface="Book Antiqua" pitchFamily="18" charset="0"/>
            </a:endParaRPr>
          </a:p>
          <a:p>
            <a:r>
              <a:rPr lang="en-US" sz="2000" dirty="0" smtClean="0">
                <a:latin typeface="Book Antiqua" pitchFamily="18" charset="0"/>
              </a:rPr>
              <a:t>Mild </a:t>
            </a:r>
            <a:r>
              <a:rPr lang="en-US" sz="2000" dirty="0" err="1" smtClean="0">
                <a:latin typeface="Book Antiqua" pitchFamily="18" charset="0"/>
              </a:rPr>
              <a:t>hepatomegaly</a:t>
            </a:r>
            <a:r>
              <a:rPr lang="en-US" sz="2000" dirty="0" smtClean="0">
                <a:latin typeface="Book Antiqua" pitchFamily="18" charset="0"/>
              </a:rPr>
              <a:t>, </a:t>
            </a:r>
          </a:p>
          <a:p>
            <a:r>
              <a:rPr lang="en-US" sz="2000" dirty="0" smtClean="0">
                <a:latin typeface="Book Antiqua" pitchFamily="18" charset="0"/>
              </a:rPr>
              <a:t>Gross </a:t>
            </a:r>
            <a:r>
              <a:rPr lang="en-US" sz="2000" dirty="0" err="1" smtClean="0">
                <a:latin typeface="Book Antiqua" pitchFamily="18" charset="0"/>
              </a:rPr>
              <a:t>splenomegaly</a:t>
            </a:r>
            <a:r>
              <a:rPr lang="en-US" sz="2000" dirty="0" smtClean="0">
                <a:latin typeface="Book Antiqua" pitchFamily="18" charset="0"/>
              </a:rPr>
              <a:t> with dilated portal (1.2cm), </a:t>
            </a:r>
            <a:r>
              <a:rPr lang="en-US" sz="2000" dirty="0" err="1" smtClean="0">
                <a:latin typeface="Book Antiqua" pitchFamily="18" charset="0"/>
              </a:rPr>
              <a:t>splenic</a:t>
            </a:r>
            <a:r>
              <a:rPr lang="en-US" sz="2000" dirty="0" smtClean="0">
                <a:latin typeface="Book Antiqua" pitchFamily="18" charset="0"/>
              </a:rPr>
              <a:t> and superior </a:t>
            </a:r>
            <a:r>
              <a:rPr lang="en-US" sz="2000" dirty="0" err="1" smtClean="0">
                <a:latin typeface="Book Antiqua" pitchFamily="18" charset="0"/>
              </a:rPr>
              <a:t>mesentric</a:t>
            </a:r>
            <a:r>
              <a:rPr lang="en-US" sz="2000" dirty="0" smtClean="0">
                <a:latin typeface="Book Antiqua" pitchFamily="18" charset="0"/>
              </a:rPr>
              <a:t> vein</a:t>
            </a:r>
          </a:p>
          <a:p>
            <a:r>
              <a:rPr lang="en-US" sz="2000" dirty="0" smtClean="0">
                <a:latin typeface="Book Antiqua" pitchFamily="18" charset="0"/>
              </a:rPr>
              <a:t>Few GE junction collaterals</a:t>
            </a:r>
          </a:p>
          <a:p>
            <a:r>
              <a:rPr lang="en-US" sz="2000" dirty="0" smtClean="0">
                <a:latin typeface="Book Antiqua" pitchFamily="18" charset="0"/>
              </a:rPr>
              <a:t>Minimal </a:t>
            </a:r>
            <a:r>
              <a:rPr lang="en-US" sz="2000" dirty="0" err="1" smtClean="0">
                <a:latin typeface="Book Antiqua" pitchFamily="18" charset="0"/>
              </a:rPr>
              <a:t>ascites</a:t>
            </a:r>
            <a:endParaRPr lang="en-US" sz="2000" dirty="0" smtClean="0">
              <a:latin typeface="Book Antiqua" pitchFamily="18" charset="0"/>
            </a:endParaRPr>
          </a:p>
          <a:p>
            <a:r>
              <a:rPr lang="en-US" sz="2000" dirty="0" smtClean="0">
                <a:latin typeface="Book Antiqua" pitchFamily="18" charset="0"/>
              </a:rPr>
              <a:t>Focal fatty infiltration in liver</a:t>
            </a:r>
          </a:p>
          <a:p>
            <a:endParaRPr lang="en-US" sz="2000" dirty="0" smtClean="0">
              <a:latin typeface="Book Antiqua" pitchFamily="18" charset="0"/>
            </a:endParaRPr>
          </a:p>
          <a:p>
            <a:endParaRPr lang="en-US" sz="20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229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ook Antiqua" pitchFamily="18" charset="0"/>
              </a:rPr>
              <a:t>T</a:t>
            </a:r>
            <a:r>
              <a:rPr lang="en-US" sz="2000" dirty="0" smtClean="0">
                <a:latin typeface="Book Antiqua" pitchFamily="18" charset="0"/>
              </a:rPr>
              <a:t>he  patient  was referred here for further management</a:t>
            </a:r>
          </a:p>
          <a:p>
            <a:endParaRPr lang="en-US" sz="2000" dirty="0">
              <a:latin typeface="Book Antiqua" pitchFamily="18" charset="0"/>
            </a:endParaRPr>
          </a:p>
          <a:p>
            <a:r>
              <a:rPr lang="en-US" sz="2000" dirty="0" smtClean="0">
                <a:latin typeface="Book Antiqua" pitchFamily="18" charset="0"/>
              </a:rPr>
              <a:t>Vitals were stable</a:t>
            </a:r>
          </a:p>
          <a:p>
            <a:endParaRPr lang="en-US" sz="2000" dirty="0">
              <a:latin typeface="Book Antiqua" pitchFamily="18" charset="0"/>
            </a:endParaRPr>
          </a:p>
          <a:p>
            <a:r>
              <a:rPr lang="en-US" sz="2000" dirty="0" smtClean="0">
                <a:latin typeface="Book Antiqua" pitchFamily="18" charset="0"/>
              </a:rPr>
              <a:t>We </a:t>
            </a:r>
            <a:r>
              <a:rPr lang="en-US" sz="2000" dirty="0" err="1" smtClean="0">
                <a:latin typeface="Book Antiqua" pitchFamily="18" charset="0"/>
              </a:rPr>
              <a:t>proceded</a:t>
            </a:r>
            <a:r>
              <a:rPr lang="en-US" sz="2000" dirty="0" smtClean="0">
                <a:latin typeface="Book Antiqua" pitchFamily="18" charset="0"/>
              </a:rPr>
              <a:t> on with investigations</a:t>
            </a:r>
          </a:p>
          <a:p>
            <a:endParaRPr lang="en-US" sz="2000" dirty="0">
              <a:latin typeface="Book Antiqua" pitchFamily="18" charset="0"/>
            </a:endParaRPr>
          </a:p>
          <a:p>
            <a:r>
              <a:rPr lang="en-US" sz="2000" dirty="0" smtClean="0">
                <a:latin typeface="Book Antiqua" pitchFamily="18" charset="0"/>
              </a:rPr>
              <a:t>SERUM CERULOPLASMIN 36 mg/dl</a:t>
            </a:r>
          </a:p>
          <a:p>
            <a:endParaRPr lang="en-US" sz="2000" dirty="0">
              <a:latin typeface="Book Antiqua" pitchFamily="18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Book Antiqua" pitchFamily="18" charset="0"/>
              </a:rPr>
              <a:t>ANA (IFA)  POSITIVE (CYTOPLASMIC)</a:t>
            </a:r>
          </a:p>
          <a:p>
            <a:endParaRPr lang="en-US" sz="2000" dirty="0">
              <a:latin typeface="Book Antiqua" pitchFamily="18" charset="0"/>
            </a:endParaRPr>
          </a:p>
          <a:p>
            <a:r>
              <a:rPr lang="en-US" sz="2000" dirty="0" smtClean="0">
                <a:latin typeface="Book Antiqua" pitchFamily="18" charset="0"/>
              </a:rPr>
              <a:t>ANTISMOOTH MUSCLE ANTIBODIES  NEGATIVE</a:t>
            </a:r>
          </a:p>
          <a:p>
            <a:endParaRPr lang="en-US" sz="2000" dirty="0">
              <a:latin typeface="Book Antiqua" pitchFamily="18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Book Antiqua" pitchFamily="18" charset="0"/>
              </a:rPr>
              <a:t>ANTI MITOCHONDRIAL ANTIBODIES</a:t>
            </a:r>
            <a:r>
              <a:rPr lang="en-US" sz="20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Book Antiqua" pitchFamily="18" charset="0"/>
              </a:rPr>
              <a:t>     STRONGLY POSITIVE</a:t>
            </a:r>
          </a:p>
          <a:p>
            <a:endParaRPr lang="en-US" sz="2000" dirty="0">
              <a:latin typeface="Book Antiqua" pitchFamily="18" charset="0"/>
            </a:endParaRPr>
          </a:p>
          <a:p>
            <a:r>
              <a:rPr lang="en-US" sz="2000" dirty="0" smtClean="0">
                <a:latin typeface="Book Antiqua" pitchFamily="18" charset="0"/>
              </a:rPr>
              <a:t>LIVER KIDNEY MICROSOME ANTIBODIES  NEGATIVE</a:t>
            </a:r>
          </a:p>
          <a:p>
            <a:endParaRPr lang="en-US" sz="2000" dirty="0">
              <a:latin typeface="Book Antiqua" pitchFamily="18" charset="0"/>
            </a:endParaRPr>
          </a:p>
          <a:p>
            <a:endParaRPr lang="en-US" sz="2000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077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Book Antiqua" pitchFamily="18" charset="0"/>
              </a:rPr>
              <a:t>MRI ABDOMEN AND PELVIS</a:t>
            </a:r>
          </a:p>
          <a:p>
            <a:endParaRPr lang="en-US" sz="2000" dirty="0">
              <a:latin typeface="Book Antiqua" pitchFamily="18" charset="0"/>
            </a:endParaRPr>
          </a:p>
          <a:p>
            <a:r>
              <a:rPr lang="en-US" sz="2000" dirty="0" smtClean="0">
                <a:latin typeface="Book Antiqua" pitchFamily="18" charset="0"/>
              </a:rPr>
              <a:t>Liver normal in size. The IHBR not dilated. </a:t>
            </a:r>
          </a:p>
          <a:p>
            <a:r>
              <a:rPr lang="en-US" sz="2000" dirty="0" err="1" smtClean="0">
                <a:latin typeface="Book Antiqua" pitchFamily="18" charset="0"/>
              </a:rPr>
              <a:t>Periportal</a:t>
            </a:r>
            <a:r>
              <a:rPr lang="en-US" sz="2000" dirty="0" smtClean="0">
                <a:latin typeface="Book Antiqua" pitchFamily="18" charset="0"/>
              </a:rPr>
              <a:t> </a:t>
            </a:r>
            <a:r>
              <a:rPr lang="en-US" sz="2000" dirty="0" err="1" smtClean="0">
                <a:latin typeface="Book Antiqua" pitchFamily="18" charset="0"/>
              </a:rPr>
              <a:t>hyperintense</a:t>
            </a:r>
            <a:r>
              <a:rPr lang="en-US" sz="2000" dirty="0" smtClean="0">
                <a:latin typeface="Book Antiqua" pitchFamily="18" charset="0"/>
              </a:rPr>
              <a:t> areas are noted</a:t>
            </a:r>
          </a:p>
          <a:p>
            <a:r>
              <a:rPr lang="en-US" sz="2000" dirty="0" smtClean="0">
                <a:latin typeface="Book Antiqua" pitchFamily="18" charset="0"/>
              </a:rPr>
              <a:t>Mild diffuse increased signals seen in the liver parenchyma</a:t>
            </a:r>
          </a:p>
          <a:p>
            <a:r>
              <a:rPr lang="en-US" sz="2000" dirty="0" smtClean="0">
                <a:latin typeface="Book Antiqua" pitchFamily="18" charset="0"/>
              </a:rPr>
              <a:t>Dilated portal vein measures 16 mm in </a:t>
            </a:r>
            <a:r>
              <a:rPr lang="en-US" sz="2000" dirty="0" err="1" smtClean="0">
                <a:latin typeface="Book Antiqua" pitchFamily="18" charset="0"/>
              </a:rPr>
              <a:t>calibre</a:t>
            </a:r>
            <a:endParaRPr lang="en-US" sz="2000" dirty="0" smtClean="0">
              <a:latin typeface="Book Antiqua" pitchFamily="18" charset="0"/>
            </a:endParaRPr>
          </a:p>
          <a:p>
            <a:r>
              <a:rPr lang="en-US" sz="2000" dirty="0" smtClean="0">
                <a:latin typeface="Book Antiqua" pitchFamily="18" charset="0"/>
              </a:rPr>
              <a:t>Gall bladder – contracted</a:t>
            </a:r>
          </a:p>
          <a:p>
            <a:endParaRPr lang="en-US" sz="2000" dirty="0">
              <a:latin typeface="Book Antiqua" pitchFamily="18" charset="0"/>
            </a:endParaRPr>
          </a:p>
          <a:p>
            <a:r>
              <a:rPr lang="en-US" sz="2000" dirty="0" smtClean="0">
                <a:latin typeface="Book Antiqua" pitchFamily="18" charset="0"/>
              </a:rPr>
              <a:t>Spleen enlarged and measures 16 cm</a:t>
            </a:r>
          </a:p>
          <a:p>
            <a:r>
              <a:rPr lang="en-US" sz="2000" dirty="0" smtClean="0">
                <a:latin typeface="Book Antiqua" pitchFamily="18" charset="0"/>
              </a:rPr>
              <a:t>Prominent </a:t>
            </a:r>
            <a:r>
              <a:rPr lang="en-US" sz="2000" dirty="0" err="1" smtClean="0">
                <a:latin typeface="Book Antiqua" pitchFamily="18" charset="0"/>
              </a:rPr>
              <a:t>splenic</a:t>
            </a:r>
            <a:r>
              <a:rPr lang="en-US" sz="2000" dirty="0" smtClean="0">
                <a:latin typeface="Book Antiqua" pitchFamily="18" charset="0"/>
              </a:rPr>
              <a:t> vein (10mm)</a:t>
            </a:r>
          </a:p>
          <a:p>
            <a:endParaRPr lang="en-US" sz="2000" dirty="0">
              <a:latin typeface="Book Antiqua" pitchFamily="18" charset="0"/>
            </a:endParaRPr>
          </a:p>
          <a:p>
            <a:r>
              <a:rPr lang="en-US" sz="2000" dirty="0" smtClean="0">
                <a:latin typeface="Book Antiqua" pitchFamily="18" charset="0"/>
              </a:rPr>
              <a:t>Pancreas is normal</a:t>
            </a:r>
          </a:p>
          <a:p>
            <a:r>
              <a:rPr lang="en-US" sz="2000" dirty="0" smtClean="0">
                <a:latin typeface="Book Antiqua" pitchFamily="18" charset="0"/>
              </a:rPr>
              <a:t>Both kidneys are normal</a:t>
            </a:r>
          </a:p>
          <a:p>
            <a:r>
              <a:rPr lang="en-US" sz="2000" dirty="0" smtClean="0">
                <a:latin typeface="Book Antiqua" pitchFamily="18" charset="0"/>
              </a:rPr>
              <a:t>Other visualized abdominal organs appears 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57200"/>
            <a:ext cx="8077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Book Antiqua" pitchFamily="18" charset="0"/>
              </a:rPr>
              <a:t>LIVER BIOPSY</a:t>
            </a:r>
          </a:p>
          <a:p>
            <a:endParaRPr lang="en-US" sz="2000" dirty="0">
              <a:latin typeface="Book Antiqua" pitchFamily="18" charset="0"/>
            </a:endParaRPr>
          </a:p>
          <a:p>
            <a:r>
              <a:rPr lang="en-US" sz="2000" dirty="0" smtClean="0">
                <a:latin typeface="Book Antiqua" pitchFamily="18" charset="0"/>
              </a:rPr>
              <a:t>DESCRIPTIVE MORPHOLOGY </a:t>
            </a:r>
          </a:p>
          <a:p>
            <a:r>
              <a:rPr lang="en-US" dirty="0" smtClean="0">
                <a:latin typeface="Book Antiqua" pitchFamily="18" charset="0"/>
              </a:rPr>
              <a:t>Liver biopsy shows </a:t>
            </a:r>
            <a:r>
              <a:rPr lang="en-US" dirty="0" err="1" smtClean="0">
                <a:latin typeface="Book Antiqua" pitchFamily="18" charset="0"/>
              </a:rPr>
              <a:t>protal</a:t>
            </a:r>
            <a:r>
              <a:rPr lang="en-US" dirty="0" smtClean="0">
                <a:latin typeface="Book Antiqua" pitchFamily="18" charset="0"/>
              </a:rPr>
              <a:t> tracts which are expanded due to moderate to marked </a:t>
            </a:r>
            <a:r>
              <a:rPr lang="en-US" dirty="0" err="1" smtClean="0">
                <a:latin typeface="Book Antiqua" pitchFamily="18" charset="0"/>
              </a:rPr>
              <a:t>neutrophilic</a:t>
            </a:r>
            <a:r>
              <a:rPr lang="en-US" dirty="0" smtClean="0">
                <a:latin typeface="Book Antiqua" pitchFamily="18" charset="0"/>
              </a:rPr>
              <a:t> infiltrate and reactive bile </a:t>
            </a:r>
            <a:r>
              <a:rPr lang="en-US" dirty="0" err="1" smtClean="0">
                <a:latin typeface="Book Antiqua" pitchFamily="18" charset="0"/>
              </a:rPr>
              <a:t>ductular</a:t>
            </a:r>
            <a:r>
              <a:rPr lang="en-US" dirty="0" smtClean="0">
                <a:latin typeface="Book Antiqua" pitchFamily="18" charset="0"/>
              </a:rPr>
              <a:t> proliferation. There is no definite </a:t>
            </a:r>
            <a:r>
              <a:rPr lang="en-US" dirty="0" err="1" smtClean="0">
                <a:latin typeface="Book Antiqua" pitchFamily="18" charset="0"/>
              </a:rPr>
              <a:t>granuloma</a:t>
            </a:r>
            <a:endParaRPr lang="en-US" dirty="0" smtClean="0">
              <a:latin typeface="Book Antiqua" pitchFamily="18" charset="0"/>
            </a:endParaRPr>
          </a:p>
          <a:p>
            <a:r>
              <a:rPr lang="en-US" dirty="0" smtClean="0">
                <a:latin typeface="Book Antiqua" pitchFamily="18" charset="0"/>
              </a:rPr>
              <a:t>The </a:t>
            </a:r>
            <a:r>
              <a:rPr lang="en-US" dirty="0" err="1" smtClean="0">
                <a:latin typeface="Book Antiqua" pitchFamily="18" charset="0"/>
              </a:rPr>
              <a:t>hepatocytes</a:t>
            </a:r>
            <a:r>
              <a:rPr lang="en-US" dirty="0" smtClean="0">
                <a:latin typeface="Book Antiqua" pitchFamily="18" charset="0"/>
              </a:rPr>
              <a:t> show scattered </a:t>
            </a:r>
            <a:r>
              <a:rPr lang="en-US" dirty="0" err="1" smtClean="0">
                <a:latin typeface="Book Antiqua" pitchFamily="18" charset="0"/>
              </a:rPr>
              <a:t>intracanalicular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cholestasis</a:t>
            </a:r>
            <a:r>
              <a:rPr lang="en-US" dirty="0" smtClean="0">
                <a:latin typeface="Book Antiqua" pitchFamily="18" charset="0"/>
              </a:rPr>
              <a:t> and </a:t>
            </a:r>
            <a:r>
              <a:rPr lang="en-US" dirty="0" err="1" smtClean="0">
                <a:latin typeface="Book Antiqua" pitchFamily="18" charset="0"/>
              </a:rPr>
              <a:t>intracytoplasmic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cholestasis</a:t>
            </a:r>
            <a:r>
              <a:rPr lang="en-US" dirty="0" smtClean="0">
                <a:latin typeface="Book Antiqua" pitchFamily="18" charset="0"/>
              </a:rPr>
              <a:t> with feathery degeneration and </a:t>
            </a:r>
            <a:r>
              <a:rPr lang="en-US" dirty="0" err="1" smtClean="0">
                <a:latin typeface="Book Antiqua" pitchFamily="18" charset="0"/>
              </a:rPr>
              <a:t>rosetting</a:t>
            </a:r>
            <a:r>
              <a:rPr lang="en-US" dirty="0" smtClean="0">
                <a:latin typeface="Book Antiqua" pitchFamily="18" charset="0"/>
              </a:rPr>
              <a:t> noted in the </a:t>
            </a:r>
            <a:r>
              <a:rPr lang="en-US" dirty="0" err="1" smtClean="0">
                <a:latin typeface="Book Antiqua" pitchFamily="18" charset="0"/>
              </a:rPr>
              <a:t>centrizonal</a:t>
            </a:r>
            <a:r>
              <a:rPr lang="en-US" dirty="0" smtClean="0">
                <a:latin typeface="Book Antiqua" pitchFamily="18" charset="0"/>
              </a:rPr>
              <a:t> region.</a:t>
            </a:r>
            <a:endParaRPr lang="en-US" dirty="0">
              <a:latin typeface="Book Antiqua" pitchFamily="18" charset="0"/>
            </a:endParaRPr>
          </a:p>
        </p:txBody>
      </p:sp>
      <p:pic>
        <p:nvPicPr>
          <p:cNvPr id="1026" name="Picture 2" descr="C:\Users\KANNAN\Documents\Bluetooth Folder\2017-02-08-01-13-16-6846840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352800"/>
            <a:ext cx="67818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14400"/>
            <a:ext cx="7315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+mj-lt"/>
              </a:rPr>
              <a:t>UPPER GI ENDOSCOPY</a:t>
            </a:r>
          </a:p>
          <a:p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err="1" smtClean="0">
                <a:latin typeface="+mj-lt"/>
              </a:rPr>
              <a:t>Oesphagus</a:t>
            </a:r>
            <a:r>
              <a:rPr lang="en-US" sz="2000" dirty="0" smtClean="0">
                <a:latin typeface="+mj-lt"/>
              </a:rPr>
              <a:t> : grade I and II </a:t>
            </a:r>
            <a:r>
              <a:rPr lang="en-US" sz="2000" dirty="0" err="1" smtClean="0">
                <a:latin typeface="+mj-lt"/>
              </a:rPr>
              <a:t>varices</a:t>
            </a:r>
            <a:r>
              <a:rPr lang="en-US" sz="2000" dirty="0" smtClean="0">
                <a:latin typeface="+mj-lt"/>
              </a:rPr>
              <a:t> seen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Stomach : all parts including </a:t>
            </a:r>
            <a:r>
              <a:rPr lang="en-US" sz="2000" dirty="0" err="1" smtClean="0">
                <a:latin typeface="+mj-lt"/>
              </a:rPr>
              <a:t>fundus</a:t>
            </a:r>
            <a:r>
              <a:rPr lang="en-US" sz="2000" dirty="0" smtClean="0">
                <a:latin typeface="+mj-lt"/>
              </a:rPr>
              <a:t> normal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Duodenum first and second part normal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Impression : grade 1 and 2 </a:t>
            </a:r>
            <a:r>
              <a:rPr lang="en-US" sz="2000" dirty="0" err="1" smtClean="0">
                <a:latin typeface="+mj-lt"/>
              </a:rPr>
              <a:t>oesophageal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varices</a:t>
            </a:r>
            <a:r>
              <a:rPr lang="en-US" sz="2000" dirty="0" smtClean="0">
                <a:latin typeface="+mj-lt"/>
              </a:rPr>
              <a:t> seen.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Soaring">
  <a:themeElements>
    <a:clrScheme name="">
      <a:dk1>
        <a:srgbClr val="000000"/>
      </a:dk1>
      <a:lt1>
        <a:srgbClr val="FFFFFF"/>
      </a:lt1>
      <a:dk2>
        <a:srgbClr val="00006E"/>
      </a:dk2>
      <a:lt2>
        <a:srgbClr val="FFCC66"/>
      </a:lt2>
      <a:accent1>
        <a:srgbClr val="00FFFF"/>
      </a:accent1>
      <a:accent2>
        <a:srgbClr val="0000CC"/>
      </a:accent2>
      <a:accent3>
        <a:srgbClr val="AAAABA"/>
      </a:accent3>
      <a:accent4>
        <a:srgbClr val="DADADA"/>
      </a:accent4>
      <a:accent5>
        <a:srgbClr val="AAFFFF"/>
      </a:accent5>
      <a:accent6>
        <a:srgbClr val="0000B9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MAHA</Template>
  <TotalTime>245</TotalTime>
  <Words>411</Words>
  <Application>Microsoft Office PowerPoint</Application>
  <PresentationFormat>On-screen Show (4:3)</PresentationFormat>
  <Paragraphs>143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Wisp</vt:lpstr>
      <vt:lpstr>Soaring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KANNAN</dc:creator>
  <cp:lastModifiedBy>KANNAN</cp:lastModifiedBy>
  <cp:revision>28</cp:revision>
  <dcterms:created xsi:type="dcterms:W3CDTF">2017-01-27T15:53:49Z</dcterms:created>
  <dcterms:modified xsi:type="dcterms:W3CDTF">2017-02-08T06:38:13Z</dcterms:modified>
</cp:coreProperties>
</file>