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66" r:id="rId5"/>
    <p:sldId id="268" r:id="rId6"/>
    <p:sldId id="269" r:id="rId7"/>
    <p:sldId id="264" r:id="rId8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4995" autoAdjust="0"/>
    <p:restoredTop sz="8509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9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0060D9C-2EA1-4942-A8D5-55BE5BCC88A7}" type="datetimeFigureOut">
              <a:rPr lang="en-IN" smtClean="0"/>
              <a:t>16-10-2024</a:t>
            </a:fld>
            <a:endParaRPr lang="en-IN"/>
          </a:p>
        </p:txBody>
      </p:sp>
      <p:sp>
        <p:nvSpPr>
          <p:cNvPr id="104869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IN"/>
          </a:p>
        </p:txBody>
      </p:sp>
      <p:sp>
        <p:nvSpPr>
          <p:cNvPr id="104869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3354B1F-CADB-4736-B6AF-6FC990CEF77B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algn="r"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  <p:sp>
        <p:nvSpPr>
          <p:cNvPr id="1048660" name="TextBox 10"/>
          <p:cNvSpPr txBox="1"/>
          <p:nvPr/>
        </p:nvSpPr>
        <p:spPr>
          <a:xfrm>
            <a:off x="836612" y="73524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1" name="TextBox 12"/>
          <p:cNvSpPr txBox="1"/>
          <p:nvPr/>
        </p:nvSpPr>
        <p:spPr>
          <a:xfrm>
            <a:off x="10657956" y="2972093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8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algn="ctr"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9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indent="0" marL="0">
              <a:lnSpc>
                <a:spcPct val="100000"/>
              </a:lnSpc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indent="0" marL="0">
              <a:lnSpc>
                <a:spcPct val="100000"/>
              </a:lnSpc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5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eaLnBrk="1" hangingPunct="1" latinLnBrk="0" rtl="0">
        <a:lnSpc>
          <a:spcPct val="90000"/>
        </a:lnSpc>
        <a:spcBef>
          <a:spcPct val="0"/>
        </a:spcBef>
        <a:buNone/>
        <a:defRPr b="1" cap="all" sz="3400" i="0" kern="1200">
          <a:solidFill>
            <a:schemeClr val="tx1"/>
          </a:solidFill>
          <a:effectLst>
            <a:outerShdw algn="tl" blurRad="50800" dir="2700000" dist="63500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370693" y="311130"/>
            <a:ext cx="9440034" cy="1828801"/>
          </a:xfrm>
        </p:spPr>
        <p:txBody>
          <a:bodyPr>
            <a:normAutofit fontScale="91667"/>
          </a:bodyPr>
          <a:p>
            <a:r>
              <a:rPr altLang="en-GB" dirty="0" lang="en-US"/>
              <a:t>H</a:t>
            </a:r>
            <a:r>
              <a:rPr altLang="en-GB" dirty="0" lang="en-US"/>
              <a:t>e</a:t>
            </a:r>
            <a:r>
              <a:rPr altLang="en-GB" dirty="0" lang="en-US"/>
              <a:t>m</a:t>
            </a:r>
            <a:r>
              <a:rPr altLang="en-GB" dirty="0" lang="en-US"/>
              <a:t>o</a:t>
            </a:r>
            <a:r>
              <a:rPr altLang="en-GB" dirty="0" lang="en-US"/>
              <a:t>g</a:t>
            </a:r>
            <a:r>
              <a:rPr altLang="en-GB" dirty="0" lang="en-US"/>
              <a:t>l</a:t>
            </a:r>
            <a:r>
              <a:rPr altLang="en-GB" dirty="0" lang="en-US"/>
              <a:t>o</a:t>
            </a:r>
            <a:r>
              <a:rPr altLang="en-GB" dirty="0" lang="en-US"/>
              <a:t>bin </a:t>
            </a:r>
            <a:r>
              <a:rPr altLang="en-GB" dirty="0" lang="en-US"/>
              <a:t>e</a:t>
            </a:r>
            <a:r>
              <a:rPr altLang="en-GB" dirty="0" lang="en-US"/>
              <a:t>l</a:t>
            </a:r>
            <a:r>
              <a:rPr altLang="en-GB" dirty="0" lang="en-US"/>
              <a:t>e</a:t>
            </a:r>
            <a:r>
              <a:rPr altLang="en-GB" dirty="0" lang="en-US"/>
              <a:t>c</a:t>
            </a:r>
            <a:r>
              <a:rPr altLang="en-GB" dirty="0" lang="en-US"/>
              <a:t>t</a:t>
            </a:r>
            <a:r>
              <a:rPr altLang="en-GB" dirty="0" lang="en-US"/>
              <a:t>r</a:t>
            </a:r>
            <a:r>
              <a:rPr altLang="en-GB" dirty="0" lang="en-US"/>
              <a:t>o</a:t>
            </a:r>
            <a:r>
              <a:rPr altLang="en-GB" dirty="0" lang="en-US"/>
              <a:t>p</a:t>
            </a:r>
            <a:r>
              <a:rPr altLang="en-GB" dirty="0" lang="en-US"/>
              <a:t>h</a:t>
            </a:r>
            <a:r>
              <a:rPr altLang="en-GB" dirty="0" lang="en-US"/>
              <a:t>o</a:t>
            </a:r>
            <a:r>
              <a:rPr altLang="en-GB" dirty="0" lang="en-US"/>
              <a:t>resis </a:t>
            </a:r>
            <a:r>
              <a:rPr altLang="en-GB" dirty="0" lang="en-US"/>
              <a:t>f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d</a:t>
            </a:r>
            <a:r>
              <a:rPr altLang="en-GB" dirty="0" lang="en-US"/>
              <a:t>i</a:t>
            </a:r>
            <a:r>
              <a:rPr altLang="en-GB" dirty="0" lang="en-US"/>
              <a:t>s</a:t>
            </a:r>
            <a:r>
              <a:rPr altLang="en-GB" dirty="0" lang="en-US"/>
              <a:t>cussion </a:t>
            </a:r>
            <a:endParaRPr altLang="en-US" 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595269" y="2925586"/>
            <a:ext cx="9001462" cy="2332214"/>
          </a:xfrm>
        </p:spPr>
        <p:txBody>
          <a:bodyPr>
            <a:noAutofit/>
          </a:bodyPr>
          <a:p>
            <a:r>
              <a:rPr altLang="en-GB" b="1" dirty="0" lang="en-US">
                <a:solidFill>
                  <a:srgbClr val="FF0000"/>
                </a:solidFill>
              </a:rPr>
              <a:t>F</a:t>
            </a:r>
            <a:r>
              <a:rPr altLang="en-GB" b="1" dirty="0" lang="en-US">
                <a:solidFill>
                  <a:srgbClr val="FF0000"/>
                </a:solidFill>
              </a:rPr>
              <a:t>R</a:t>
            </a:r>
            <a:r>
              <a:rPr altLang="en-GB" b="1" dirty="0" lang="en-US">
                <a:solidFill>
                  <a:srgbClr val="FF0000"/>
                </a:solidFill>
              </a:rPr>
              <a:t>O</a:t>
            </a:r>
            <a:r>
              <a:rPr altLang="en-GB" b="1" dirty="0" lang="en-US">
                <a:solidFill>
                  <a:srgbClr val="FF0000"/>
                </a:solidFill>
              </a:rPr>
              <a:t>M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F</a:t>
            </a:r>
            <a:r>
              <a:rPr altLang="en-GB" b="1" dirty="0" lang="en-US">
                <a:solidFill>
                  <a:srgbClr val="FF0000"/>
                </a:solidFill>
              </a:rPr>
              <a:t>I</a:t>
            </a:r>
            <a:r>
              <a:rPr altLang="en-GB" b="1" dirty="0" lang="en-US">
                <a:solidFill>
                  <a:srgbClr val="FF0000"/>
                </a:solidFill>
              </a:rPr>
              <a:t>R</a:t>
            </a:r>
            <a:r>
              <a:rPr altLang="en-GB" b="1" dirty="0" lang="en-US">
                <a:solidFill>
                  <a:srgbClr val="FF0000"/>
                </a:solidFill>
              </a:rPr>
              <a:t>ST </a:t>
            </a:r>
            <a:r>
              <a:rPr altLang="en-GB" b="1" dirty="0" lang="en-US">
                <a:solidFill>
                  <a:srgbClr val="FF0000"/>
                </a:solidFill>
              </a:rPr>
              <a:t>M</a:t>
            </a:r>
            <a:r>
              <a:rPr altLang="en-GB" b="1" dirty="0" lang="en-US">
                <a:solidFill>
                  <a:srgbClr val="FF0000"/>
                </a:solidFill>
              </a:rPr>
              <a:t>E</a:t>
            </a:r>
            <a:r>
              <a:rPr altLang="en-GB" b="1" dirty="0" lang="en-US">
                <a:solidFill>
                  <a:srgbClr val="FF0000"/>
                </a:solidFill>
              </a:rPr>
              <a:t>D</a:t>
            </a:r>
            <a:r>
              <a:rPr altLang="en-GB" b="1" dirty="0" lang="en-US">
                <a:solidFill>
                  <a:srgbClr val="FF0000"/>
                </a:solidFill>
              </a:rPr>
              <a:t>I</a:t>
            </a:r>
            <a:r>
              <a:rPr altLang="en-GB" b="1" dirty="0" lang="en-US">
                <a:solidFill>
                  <a:srgbClr val="FF0000"/>
                </a:solidFill>
              </a:rPr>
              <a:t>C</a:t>
            </a:r>
            <a:r>
              <a:rPr altLang="en-GB" b="1" dirty="0" lang="en-US">
                <a:solidFill>
                  <a:srgbClr val="FF0000"/>
                </a:solidFill>
              </a:rPr>
              <a:t>A</a:t>
            </a:r>
            <a:r>
              <a:rPr altLang="en-GB" b="1" dirty="0" lang="en-US">
                <a:solidFill>
                  <a:srgbClr val="FF0000"/>
                </a:solidFill>
              </a:rPr>
              <a:t>L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U</a:t>
            </a:r>
            <a:r>
              <a:rPr altLang="en-GB" b="1" dirty="0" lang="en-US">
                <a:solidFill>
                  <a:srgbClr val="FF0000"/>
                </a:solidFill>
              </a:rPr>
              <a:t>N</a:t>
            </a:r>
            <a:r>
              <a:rPr altLang="en-GB" b="1" dirty="0" lang="en-US">
                <a:solidFill>
                  <a:srgbClr val="FF0000"/>
                </a:solidFill>
              </a:rPr>
              <a:t>I</a:t>
            </a:r>
            <a:r>
              <a:rPr altLang="en-GB" b="1" dirty="0" lang="en-US">
                <a:solidFill>
                  <a:srgbClr val="FF0000"/>
                </a:solidFill>
              </a:rPr>
              <a:t>T</a:t>
            </a:r>
            <a:r>
              <a:rPr b="1" dirty="0" lang="en-US">
                <a:solidFill>
                  <a:srgbClr val="FF0000"/>
                </a:solidFill>
              </a:rPr>
              <a:t>                                                           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b="1" dirty="0" lang="en-US">
                <a:solidFill>
                  <a:srgbClr val="FF0000"/>
                </a:solidFill>
              </a:rPr>
              <a:t>   HOD &amp; CHIEF : </a:t>
            </a:r>
            <a:r>
              <a:rPr b="1" dirty="0" lang="en-US">
                <a:solidFill>
                  <a:schemeClr val="tx1"/>
                </a:solidFill>
              </a:rPr>
              <a:t>PROF.DR.M.NATARAJAN MD</a:t>
            </a:r>
            <a:endParaRPr altLang="en-US" lang="zh-CN"/>
          </a:p>
          <a:p>
            <a:r>
              <a:rPr b="1" dirty="0" lang="en-US">
                <a:solidFill>
                  <a:schemeClr val="tx1"/>
                </a:solidFill>
              </a:rPr>
              <a:t>                 </a:t>
            </a:r>
            <a:r>
              <a:rPr b="1" dirty="0" lang="en-US">
                <a:solidFill>
                  <a:srgbClr val="FF0000"/>
                </a:solidFill>
              </a:rPr>
              <a:t>ASST PROF : </a:t>
            </a:r>
            <a:r>
              <a:rPr b="1" dirty="0" lang="en-US">
                <a:solidFill>
                  <a:schemeClr val="tx1"/>
                </a:solidFill>
              </a:rPr>
              <a:t>DR</a:t>
            </a:r>
            <a:r>
              <a:rPr altLang="en-GB" b="1" dirty="0" lang="en-US">
                <a:solidFill>
                  <a:schemeClr val="tx1"/>
                </a:solidFill>
              </a:rPr>
              <a:t>.</a:t>
            </a:r>
            <a:r>
              <a:rPr altLang="en-GB" b="1" dirty="0" lang="en-US">
                <a:solidFill>
                  <a:schemeClr val="tx1"/>
                </a:solidFill>
              </a:rPr>
              <a:t>V</a:t>
            </a:r>
            <a:r>
              <a:rPr b="1" dirty="0" lang="en-US">
                <a:solidFill>
                  <a:schemeClr val="tx1"/>
                </a:solidFill>
              </a:rPr>
              <a:t>.PALANIKUMARAN MD D.DIAB</a:t>
            </a:r>
            <a:endParaRPr altLang="en-US" lang="zh-CN"/>
          </a:p>
          <a:p>
            <a:r>
              <a:rPr b="1" dirty="0" lang="en-US">
                <a:solidFill>
                  <a:schemeClr val="tx1"/>
                </a:solidFill>
              </a:rPr>
              <a:t>                                            DR.</a:t>
            </a:r>
            <a:r>
              <a:rPr altLang="en-GB" b="1" dirty="0" lang="en-US">
                <a:solidFill>
                  <a:schemeClr val="tx1"/>
                </a:solidFill>
              </a:rPr>
              <a:t>D</a:t>
            </a:r>
            <a:r>
              <a:rPr altLang="en-GB" b="1" dirty="0" lang="en-US">
                <a:solidFill>
                  <a:schemeClr val="tx1"/>
                </a:solidFill>
              </a:rPr>
              <a:t>.</a:t>
            </a:r>
            <a:r>
              <a:rPr altLang="en-GB" b="1" dirty="0" lang="en-US">
                <a:solidFill>
                  <a:schemeClr val="tx1"/>
                </a:solidFill>
              </a:rPr>
              <a:t>V</a:t>
            </a:r>
            <a:r>
              <a:rPr b="1" dirty="0" lang="en-US">
                <a:solidFill>
                  <a:schemeClr val="tx1"/>
                </a:solidFill>
              </a:rPr>
              <a:t>ASANTHA KALYANI MD DCP</a:t>
            </a:r>
            <a:endParaRPr altLang="en-US" lang="zh-CN"/>
          </a:p>
          <a:p>
            <a:r>
              <a:rPr b="1" dirty="0" lang="en-US">
                <a:solidFill>
                  <a:schemeClr val="tx1"/>
                </a:solidFill>
              </a:rPr>
              <a:t>                          DR.</a:t>
            </a:r>
            <a:r>
              <a:rPr altLang="en-GB" b="1" dirty="0" lang="en-US">
                <a:solidFill>
                  <a:schemeClr val="tx1"/>
                </a:solidFill>
              </a:rPr>
              <a:t>M</a:t>
            </a:r>
            <a:r>
              <a:rPr altLang="en-GB" b="1" dirty="0" lang="en-US">
                <a:solidFill>
                  <a:schemeClr val="tx1"/>
                </a:solidFill>
              </a:rPr>
              <a:t>.</a:t>
            </a:r>
            <a:r>
              <a:rPr altLang="en-GB" b="1" dirty="0" lang="en-US">
                <a:solidFill>
                  <a:schemeClr val="tx1"/>
                </a:solidFill>
              </a:rPr>
              <a:t>S</a:t>
            </a:r>
            <a:r>
              <a:rPr b="1" dirty="0" lang="en-US">
                <a:solidFill>
                  <a:schemeClr val="tx1"/>
                </a:solidFill>
              </a:rPr>
              <a:t>URESH KUMAR MD</a:t>
            </a:r>
            <a:endParaRPr altLang="en-US" lang="zh-CN"/>
          </a:p>
          <a:p>
            <a:r>
              <a:rPr dirty="0" lang="en-US">
                <a:solidFill>
                  <a:srgbClr val="FF0000"/>
                </a:solidFill>
              </a:rPr>
              <a:t>               PRESENT</a:t>
            </a:r>
            <a:r>
              <a:rPr altLang="en-GB" dirty="0" lang="en-US">
                <a:solidFill>
                  <a:srgbClr val="FF0000"/>
                </a:solidFill>
              </a:rPr>
              <a:t>E</a:t>
            </a:r>
            <a:r>
              <a:rPr dirty="0" lang="en-US">
                <a:solidFill>
                  <a:srgbClr val="FF0000"/>
                </a:solidFill>
              </a:rPr>
              <a:t>R </a:t>
            </a:r>
            <a:r>
              <a:rPr b="1" dirty="0" lang="en-US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V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K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V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I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NKAR </a:t>
            </a:r>
            <a:r>
              <a:rPr dirty="0" lang="en-US">
                <a:solidFill>
                  <a:schemeClr val="tx1"/>
                </a:solidFill>
              </a:rPr>
              <a:t>(</a:t>
            </a:r>
            <a:r>
              <a:rPr altLang="en-GB" dirty="0" lang="en-US">
                <a:solidFill>
                  <a:schemeClr val="tx1"/>
                </a:solidFill>
              </a:rPr>
              <a:t>S</a:t>
            </a:r>
            <a:r>
              <a:rPr altLang="en-GB" dirty="0" lang="en-US">
                <a:solidFill>
                  <a:schemeClr val="tx1"/>
                </a:solidFill>
              </a:rPr>
              <a:t>E</a:t>
            </a:r>
            <a:r>
              <a:rPr altLang="en-GB" dirty="0" lang="en-US">
                <a:solidFill>
                  <a:schemeClr val="tx1"/>
                </a:solidFill>
              </a:rPr>
              <a:t>C</a:t>
            </a:r>
            <a:r>
              <a:rPr altLang="en-GB" dirty="0" lang="en-US">
                <a:solidFill>
                  <a:schemeClr val="tx1"/>
                </a:solidFill>
              </a:rPr>
              <a:t>O</a:t>
            </a:r>
            <a:r>
              <a:rPr altLang="en-GB" dirty="0" lang="en-US">
                <a:solidFill>
                  <a:schemeClr val="tx1"/>
                </a:solidFill>
              </a:rPr>
              <a:t>N</a:t>
            </a:r>
            <a:r>
              <a:rPr altLang="en-GB" dirty="0" lang="en-US">
                <a:solidFill>
                  <a:schemeClr val="tx1"/>
                </a:solidFill>
              </a:rPr>
              <a:t>D</a:t>
            </a:r>
            <a:r>
              <a:rPr altLang="en-GB" dirty="0" lang="en-US">
                <a:solidFill>
                  <a:schemeClr val="tx1"/>
                </a:solidFill>
              </a:rPr>
              <a:t> </a:t>
            </a:r>
            <a:r>
              <a:rPr dirty="0" lang="en-US">
                <a:solidFill>
                  <a:schemeClr val="tx1"/>
                </a:solidFill>
              </a:rPr>
              <a:t>YEAR PG)</a:t>
            </a:r>
            <a:endParaRPr dirty="0"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594" name="Content Placeholder 1048593"/>
          <p:cNvSpPr>
            <a:spLocks noGrp="1"/>
          </p:cNvSpPr>
          <p:nvPr/>
        </p:nvSpPr>
        <p:spPr>
          <a:xfrm>
            <a:off x="913795" y="2096064"/>
            <a:ext cx="10353762" cy="3695136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GB" dirty="0" lang="en-US">
                <a:latin typeface="Arial"/>
              </a:rPr>
              <a:t>A </a:t>
            </a:r>
            <a:r>
              <a:rPr altLang="en-GB" dirty="0" lang="en-US">
                <a:latin typeface="Arial"/>
              </a:rPr>
              <a:t>1</a:t>
            </a:r>
            <a:r>
              <a:rPr altLang="en-GB" dirty="0" lang="en-US">
                <a:latin typeface="Arial"/>
              </a:rPr>
              <a:t>3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Year Old Male </a:t>
            </a:r>
            <a:r>
              <a:rPr altLang="en-GB" dirty="0" lang="en-US">
                <a:latin typeface="Arial"/>
              </a:rPr>
              <a:t>k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w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Came With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Chief Complaints Of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E</a:t>
            </a: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s</a:t>
            </a:r>
            <a:r>
              <a:rPr altLang="en-GB" dirty="0" lang="en-US">
                <a:latin typeface="Arial"/>
              </a:rPr>
              <a:t>y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f</a:t>
            </a: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t</a:t>
            </a:r>
            <a:r>
              <a:rPr altLang="en-GB" dirty="0" lang="en-US">
                <a:latin typeface="Arial"/>
              </a:rPr>
              <a:t>i</a:t>
            </a:r>
            <a:r>
              <a:rPr altLang="en-GB" dirty="0" lang="en-US">
                <a:latin typeface="Arial"/>
              </a:rPr>
              <a:t>g</a:t>
            </a:r>
            <a:r>
              <a:rPr altLang="en-GB" dirty="0" lang="en-US">
                <a:latin typeface="Arial"/>
              </a:rPr>
              <a:t>u</a:t>
            </a:r>
            <a:r>
              <a:rPr altLang="en-GB" dirty="0" lang="en-US">
                <a:latin typeface="Arial"/>
              </a:rPr>
              <a:t>ability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d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P</a:t>
            </a: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l</a:t>
            </a:r>
            <a:r>
              <a:rPr altLang="en-GB" dirty="0" lang="en-US">
                <a:latin typeface="Arial"/>
              </a:rPr>
              <a:t>p</a:t>
            </a:r>
            <a:r>
              <a:rPr altLang="en-GB" dirty="0" lang="en-US">
                <a:latin typeface="Arial"/>
              </a:rPr>
              <a:t>itations </a:t>
            </a:r>
            <a:r>
              <a:rPr altLang="en-GB" dirty="0" lang="en-US">
                <a:latin typeface="Arial"/>
              </a:rPr>
              <a:t>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No H/O Breathlessness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H</a:t>
            </a:r>
            <a:r>
              <a:rPr altLang="en-GB" dirty="0" lang="en-US">
                <a:latin typeface="Arial"/>
              </a:rPr>
              <a:t>/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C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u</a:t>
            </a:r>
            <a:r>
              <a:rPr altLang="en-GB" dirty="0" lang="en-US">
                <a:latin typeface="Arial"/>
              </a:rPr>
              <a:t>g</a:t>
            </a:r>
            <a:r>
              <a:rPr altLang="en-GB" dirty="0" lang="en-US">
                <a:latin typeface="Arial"/>
              </a:rPr>
              <a:t>h</a:t>
            </a:r>
            <a:r>
              <a:rPr altLang="en-GB" dirty="0" lang="en-US">
                <a:latin typeface="Arial"/>
              </a:rPr>
              <a:t> </a:t>
            </a:r>
            <a:endParaRPr dirty="0"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ndices </a:t>
            </a:r>
            <a:endParaRPr lang="en-GB"/>
          </a:p>
        </p:txBody>
      </p:sp>
      <p:graphicFrame>
        <p:nvGraphicFramePr>
          <p:cNvPr id="4194304" name=""/>
          <p:cNvGraphicFramePr>
            <a:graphicFrameLocks/>
          </p:cNvGraphicFramePr>
          <p:nvPr/>
        </p:nvGraphicFramePr>
        <p:xfrm>
          <a:off x="2295116" y="2732386"/>
          <a:ext cx="8501555" cy="3460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4791"/>
                <a:gridCol w="5066763"/>
              </a:tblGrid>
              <a:tr h="576742"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 </a:t>
                      </a:r>
                      <a:endParaRPr altLang="en-US" lang="en-GB"/>
                    </a:p>
                  </a:txBody>
                </a:tc>
                <a:tc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57674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Hemoglobin 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6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g/dL</a:t>
                      </a:r>
                      <a:endParaRPr altLang="en-US" lang="en-GB">
                        <a:solidFill>
                          <a:srgbClr val="FFFFFF"/>
                        </a:solidFill>
                      </a:endParaRPr>
                    </a:p>
                  </a:txBody>
                </a:tc>
              </a:tr>
              <a:tr h="57674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Total RBC Count 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7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Million/</a:t>
                      </a:r>
                      <a:r>
                        <a:rPr altLang="en-GB" dirty="0" lang="en-US" err="1">
                          <a:solidFill>
                            <a:srgbClr val="FFFFFF"/>
                          </a:solidFill>
                        </a:rPr>
                        <a:t>Cumm</a:t>
                      </a:r>
                      <a:endParaRPr altLang="en-US" dirty="0" lang="en-GB">
                        <a:solidFill>
                          <a:srgbClr val="FFFFFF"/>
                        </a:solidFill>
                      </a:endParaRPr>
                    </a:p>
                  </a:txBody>
                </a:tc>
              </a:tr>
              <a:tr h="57674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MCV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9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7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fL</a:t>
                      </a:r>
                      <a:endParaRPr altLang="en-US" lang="en-GB"/>
                    </a:p>
                  </a:txBody>
                </a:tc>
              </a:tr>
              <a:tr h="57674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MCH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7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g</a:t>
                      </a:r>
                      <a:endParaRPr altLang="en-US" lang="en-GB"/>
                    </a:p>
                  </a:txBody>
                </a:tc>
              </a:tr>
              <a:tr h="57674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RDW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8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6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%</a:t>
                      </a:r>
                      <a:endParaRPr altLang="en-US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GB" lang="en-US"/>
              <a:t>H</a:t>
            </a:r>
            <a:r>
              <a:rPr altLang="en-GB" lang="en-US"/>
              <a:t>b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horesis </a:t>
            </a:r>
            <a:endParaRPr lang="en-GB"/>
          </a:p>
        </p:txBody>
      </p:sp>
      <p:graphicFrame>
        <p:nvGraphicFramePr>
          <p:cNvPr id="4194305" name=""/>
          <p:cNvGraphicFramePr>
            <a:graphicFrameLocks/>
          </p:cNvGraphicFramePr>
          <p:nvPr/>
        </p:nvGraphicFramePr>
        <p:xfrm>
          <a:off x="3118837" y="2786524"/>
          <a:ext cx="6594099" cy="487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143"/>
                <a:gridCol w="3929956"/>
              </a:tblGrid>
              <a:tr h="406262"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 </a:t>
                      </a:r>
                      <a:endParaRPr altLang="en-US" lang="en-GB"/>
                    </a:p>
                  </a:txBody>
                </a:tc>
                <a:tc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40626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s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%</a:t>
                      </a:r>
                      <a:endParaRPr altLang="en-US" dirty="0" lang="en-GB"/>
                    </a:p>
                  </a:txBody>
                </a:tc>
              </a:tr>
              <a:tr h="40626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v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iant 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No Abnormal peak</a:t>
                      </a:r>
                      <a:endParaRPr altLang="en-US" lang="en-GB"/>
                    </a:p>
                  </a:txBody>
                </a:tc>
              </a:tr>
              <a:tr h="40626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 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9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7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8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%</a:t>
                      </a:r>
                      <a:endParaRPr altLang="en-US" lang="en-GB">
                        <a:solidFill>
                          <a:srgbClr val="FFFFFF"/>
                        </a:solidFill>
                      </a:endParaRPr>
                    </a:p>
                  </a:txBody>
                </a:tc>
              </a:tr>
              <a:tr h="40626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2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%</a:t>
                      </a:r>
                      <a:endParaRPr altLang="en-US" dirty="0" lang="en-GB">
                        <a:solidFill>
                          <a:srgbClr val="FFFFFF"/>
                        </a:solidFill>
                      </a:endParaRPr>
                    </a:p>
                  </a:txBody>
                </a:tc>
              </a:tr>
              <a:tr h="406262">
                <a:tc>
                  <a:txBody>
                    <a:bodyPr/>
                    <a:p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dirty="0" lang="en-US">
                          <a:solidFill>
                            <a:srgbClr val="FFFFFF"/>
                          </a:solidFill>
                        </a:rPr>
                        <a:t>S</a:t>
                      </a:r>
                      <a:endParaRPr altLang="en-US" dirty="0" lang="en-GB"/>
                    </a:p>
                  </a:txBody>
                </a:tc>
                <a:tc>
                  <a:txBody>
                    <a:bodyPr/>
                    <a:p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GB" lang="en-US">
                          <a:solidFill>
                            <a:srgbClr val="FFFFFF"/>
                          </a:solidFill>
                        </a:rPr>
                        <a:t>%</a:t>
                      </a:r>
                      <a:endParaRPr altLang="en-US" lang="en-GB">
                        <a:solidFill>
                          <a:srgbClr val="FFFFFF"/>
                        </a:solidFill>
                      </a:endParaRP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3710" t="30732" r="7857" b="36823"/>
          <a:stretch>
            <a:fillRect/>
          </a:stretch>
        </p:blipFill>
        <p:spPr>
          <a:xfrm rot="13656">
            <a:off x="2672634" y="1949482"/>
            <a:ext cx="6836080" cy="445464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GB" lang="en-US"/>
              <a:t>Let's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uss </a:t>
            </a:r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lastClr="000000" val="windowText"/>
      </a:dk1>
      <a:lt1>
        <a:sysClr lastClr="FFFFFF" val="window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38100" rotWithShape="0" sy="96000">
              <a:srgbClr val="000000">
                <a:alpha val="54000"/>
              </a:srgbClr>
            </a:outerShdw>
          </a:effectLst>
        </a:effectStyle>
        <a:effectStyle>
          <a:effectLst>
            <a:outerShdw algn="ctr" blurRad="76200" dir="5400000" dist="38100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dir="t" rig="balanced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Manoj Prabhu</dc:creator>
  <cp:lastModifiedBy>Vignesh Kumar</cp:lastModifiedBy>
  <dcterms:created xsi:type="dcterms:W3CDTF">2024-10-07T03:49:39Z</dcterms:created>
  <dcterms:modified xsi:type="dcterms:W3CDTF">2024-12-01T16:07:53Z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277ef42246b74525ae34579ce19f99da</vt:lpwstr>
  </property>
</Properties>
</file>