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theme+xml" PartName="/ppt/theme/theme1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" Type="http://schemas.openxmlformats.org/officeDocument/2006/relationships/presProps" Target="presProps1.xml"/><Relationship Id="rId10" Type="http://schemas.openxmlformats.org/officeDocument/2006/relationships/slide" Target="slides/slide7.xml"/><Relationship Id="rId5" Type="http://schemas.openxmlformats.org/officeDocument/2006/relationships/slide" Target="slides/slide2.xml"/><Relationship Id="rId12" Type="http://schemas.openxmlformats.org/officeDocument/2006/relationships/slide" Target="slides/slide9.xml"/><Relationship Id="rId8" Type="http://schemas.openxmlformats.org/officeDocument/2006/relationships/slide" Target="slides/slide5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3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7" Type="http://schemas.openxmlformats.org/officeDocument/2006/relationships/slide" Target="slides/slide4.xml"/><Relationship Id="rId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2DF1-53E3-4621-8025-B7910364AB1D}" type="datetimeFigureOut">
              <a:rPr lang="en-IN" smtClean="0"/>
              <a:pPr/>
              <a:t>19-02-2017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46F1-E26C-49D3-84A0-42B5AD3FE1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2DF1-53E3-4621-8025-B7910364AB1D}" type="datetimeFigureOut">
              <a:rPr lang="en-IN" smtClean="0"/>
              <a:pPr/>
              <a:t>19-02-2017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46F1-E26C-49D3-84A0-42B5AD3FE1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2DF1-53E3-4621-8025-B7910364AB1D}" type="datetimeFigureOut">
              <a:rPr lang="en-IN" smtClean="0"/>
              <a:pPr/>
              <a:t>19-02-2017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46F1-E26C-49D3-84A0-42B5AD3FE1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2DF1-53E3-4621-8025-B7910364AB1D}" type="datetimeFigureOut">
              <a:rPr lang="en-IN" smtClean="0"/>
              <a:pPr/>
              <a:t>19-02-2017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46F1-E26C-49D3-84A0-42B5AD3FE1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2DF1-53E3-4621-8025-B7910364AB1D}" type="datetimeFigureOut">
              <a:rPr lang="en-IN" smtClean="0"/>
              <a:pPr/>
              <a:t>19-02-2017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46F1-E26C-49D3-84A0-42B5AD3FE1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2DF1-53E3-4621-8025-B7910364AB1D}" type="datetimeFigureOut">
              <a:rPr lang="en-IN" smtClean="0"/>
              <a:pPr/>
              <a:t>19-02-2017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46F1-E26C-49D3-84A0-42B5AD3FE1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2DF1-53E3-4621-8025-B7910364AB1D}" type="datetimeFigureOut">
              <a:rPr lang="en-IN" smtClean="0"/>
              <a:pPr/>
              <a:t>19-02-2017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46F1-E26C-49D3-84A0-42B5AD3FE1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2DF1-53E3-4621-8025-B7910364AB1D}" type="datetimeFigureOut">
              <a:rPr lang="en-IN" smtClean="0"/>
              <a:pPr/>
              <a:t>19-02-2017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46F1-E26C-49D3-84A0-42B5AD3FE1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2DF1-53E3-4621-8025-B7910364AB1D}" type="datetimeFigureOut">
              <a:rPr lang="en-IN" smtClean="0"/>
              <a:pPr/>
              <a:t>19-02-2017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46F1-E26C-49D3-84A0-42B5AD3FE1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2DF1-53E3-4621-8025-B7910364AB1D}" type="datetimeFigureOut">
              <a:rPr lang="en-IN" smtClean="0"/>
              <a:pPr/>
              <a:t>19-02-2017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46F1-E26C-49D3-84A0-42B5AD3FE1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2DF1-53E3-4621-8025-B7910364AB1D}" type="datetimeFigureOut">
              <a:rPr lang="en-IN" smtClean="0"/>
              <a:pPr/>
              <a:t>19-02-2017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2546F1-E26C-49D3-84A0-42B5AD3FE1F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522DF1-53E3-4621-8025-B7910364AB1D}" type="datetimeFigureOut">
              <a:rPr lang="en-IN" smtClean="0"/>
              <a:pPr/>
              <a:t>19-02-2017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2546F1-E26C-49D3-84A0-42B5AD3FE1FD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851648" cy="1828800"/>
          </a:xfrm>
        </p:spPr>
        <p:txBody>
          <a:bodyPr/>
          <a:lstStyle/>
          <a:p>
            <a:r>
              <a:rPr lang="en-IN" dirty="0" smtClean="0"/>
              <a:t>An ECG For Discussion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3356992"/>
            <a:ext cx="6192360" cy="250472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III Medicine Unit</a:t>
            </a:r>
          </a:p>
          <a:p>
            <a:r>
              <a:rPr lang="en-IN" sz="2400" dirty="0" smtClean="0"/>
              <a:t>Chief: Dr M </a:t>
            </a:r>
            <a:r>
              <a:rPr lang="en-IN" sz="2400" dirty="0" err="1" smtClean="0"/>
              <a:t>Natarajan</a:t>
            </a:r>
            <a:r>
              <a:rPr lang="en-IN" sz="2400" dirty="0" smtClean="0"/>
              <a:t> MD</a:t>
            </a:r>
          </a:p>
          <a:p>
            <a:r>
              <a:rPr lang="en-IN" sz="2400" dirty="0" smtClean="0"/>
              <a:t>Asst Prof: Dr </a:t>
            </a:r>
            <a:r>
              <a:rPr lang="en-IN" sz="2400" dirty="0" err="1" smtClean="0"/>
              <a:t>Syed</a:t>
            </a:r>
            <a:r>
              <a:rPr lang="en-IN" sz="2400" dirty="0" smtClean="0"/>
              <a:t> </a:t>
            </a:r>
            <a:r>
              <a:rPr lang="en-IN" sz="2400" dirty="0" err="1" smtClean="0"/>
              <a:t>Bahavudeen</a:t>
            </a:r>
            <a:r>
              <a:rPr lang="en-IN" sz="2400" dirty="0" smtClean="0"/>
              <a:t> </a:t>
            </a:r>
            <a:r>
              <a:rPr lang="en-IN" sz="2400" dirty="0" err="1" smtClean="0"/>
              <a:t>Hussaini</a:t>
            </a:r>
            <a:r>
              <a:rPr lang="en-IN" sz="2400" dirty="0" smtClean="0"/>
              <a:t> MD</a:t>
            </a:r>
          </a:p>
          <a:p>
            <a:r>
              <a:rPr lang="en-IN" sz="2400" dirty="0" smtClean="0"/>
              <a:t>Dr </a:t>
            </a:r>
            <a:r>
              <a:rPr lang="en-IN" sz="2400" dirty="0" err="1" smtClean="0"/>
              <a:t>Vallidevi</a:t>
            </a:r>
            <a:r>
              <a:rPr lang="en-IN" sz="2400" dirty="0" smtClean="0"/>
              <a:t> MD 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42900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err="1" smtClean="0"/>
              <a:t>Presentor</a:t>
            </a:r>
            <a:endParaRPr lang="en-IN" sz="2400" dirty="0" smtClean="0"/>
          </a:p>
          <a:p>
            <a:r>
              <a:rPr lang="en-IN" sz="2400" dirty="0" smtClean="0"/>
              <a:t>Vathsalyan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  A middle aged female known case of Rheumatic Heart Disease/Mitral regurgitation has been admitted with complaints of </a:t>
            </a:r>
            <a:r>
              <a:rPr lang="en-IN" b="1" dirty="0" smtClean="0"/>
              <a:t>palpitation </a:t>
            </a:r>
            <a:r>
              <a:rPr lang="en-IN" dirty="0" smtClean="0"/>
              <a:t> 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/>
              <a:t>   Patient was on </a:t>
            </a:r>
            <a:r>
              <a:rPr lang="en-IN" dirty="0" err="1" smtClean="0"/>
              <a:t>torsemide</a:t>
            </a:r>
            <a:r>
              <a:rPr lang="en-IN" dirty="0" smtClean="0"/>
              <a:t> and </a:t>
            </a:r>
            <a:r>
              <a:rPr lang="en-IN" dirty="0" err="1" smtClean="0"/>
              <a:t>ramipril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/>
          <a:lstStyle/>
          <a:p>
            <a:r>
              <a:rPr lang="en-IN" dirty="0" smtClean="0"/>
              <a:t>ECG at the time of Admission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hp\Desktop\IMG-20170214-WA0008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33" y="764703"/>
            <a:ext cx="8975167" cy="6093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hp\Desktop\IMG-20170214-WA0007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572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hp\Desktop\IMG-20170214-WA0007-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Narrow complex tachycardia</a:t>
            </a:r>
          </a:p>
          <a:p>
            <a:r>
              <a:rPr lang="en-US" dirty="0" smtClean="0"/>
              <a:t>Regular rhythm</a:t>
            </a:r>
          </a:p>
          <a:p>
            <a:r>
              <a:rPr lang="en-US" dirty="0" smtClean="0"/>
              <a:t>No obviously visible p waves except in V3</a:t>
            </a:r>
          </a:p>
          <a:p>
            <a:r>
              <a:rPr lang="en-US" dirty="0" smtClean="0"/>
              <a:t>Lead V3 shows p waves first preceding QRS complex and second just following QRS complex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Focal </a:t>
            </a:r>
            <a:r>
              <a:rPr lang="en-US" dirty="0" err="1" smtClean="0"/>
              <a:t>Atrial</a:t>
            </a:r>
            <a:r>
              <a:rPr lang="en-US" dirty="0" smtClean="0"/>
              <a:t> Tachycardia with 2:1 block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6" name="Shape 3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hape 307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rmAutofit/>
          </a:bodyPr>
          <a:lstStyle/>
          <a:p>
            <a:pPr indent="0" lvl="0" marL="0" rtl="0" algn="l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78" name="Shape 3078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lang="en-IN"/>
              <a:t>                            </a:t>
            </a:r>
            <a:r>
              <a:rPr lang="en-IN" sz="4000"/>
              <a:t>Thank you</a:t>
            </a:r>
          </a:p>
          <a:p>
            <a:pPr indent="0" lvl="0" marL="0" rtl="0" algn="l">
              <a:spcBef>
                <a:spcPts val="520"/>
              </a:spcBef>
              <a:buSzPct val="25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