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73" r:id="rId13"/>
    <p:sldId id="267" r:id="rId14"/>
    <p:sldId id="268" r:id="rId15"/>
    <p:sldId id="269" r:id="rId16"/>
    <p:sldId id="272" r:id="rId17"/>
    <p:sldId id="270" r:id="rId18"/>
    <p:sldId id="271" r:id="rId19"/>
  </p:sldIdLst>
  <p:sldSz cx="9144000" cy="5143500" type="screen16x9"/>
  <p:notesSz cx="6858000" cy="9144000"/>
  <p:embeddedFontLst>
    <p:embeddedFont>
      <p:font typeface="Economica" panose="020B0604020202020204" charset="0"/>
      <p:regular r:id="rId21"/>
      <p:bold r:id="rId22"/>
      <p:italic r:id="rId23"/>
      <p:boldItalic r:id="rId24"/>
    </p:embeddedFont>
    <p:embeddedFont>
      <p:font typeface="Open Sans" panose="020B0606030504020204" pitchFamily="3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26"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p1: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0" name="Google Shape;6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1" name="Google Shape;111;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0" name="Google Shape;12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6" name="Google Shape;126;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3" name="Google Shape;133;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1" name="Google Shape;15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 name="Google Shape;6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1" name="Google Shape;71;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 name="Google Shape;7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9" name="Google Shape;8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5" name="Google Shape;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1" name="Google Shape;101;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2744013" y="756700"/>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2"/>
          <p:cNvSpPr/>
          <p:nvPr/>
        </p:nvSpPr>
        <p:spPr>
          <a:xfrm rot="10800000">
            <a:off x="5318350" y="32667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2"/>
          <p:cNvSpPr txBox="1">
            <a:spLocks noGrp="1"/>
          </p:cNvSpPr>
          <p:nvPr>
            <p:ph type="ctrTitle"/>
          </p:nvPr>
        </p:nvSpPr>
        <p:spPr>
          <a:xfrm>
            <a:off x="3044700" y="1444255"/>
            <a:ext cx="3054600" cy="1537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13" name="Google Shape;13;p2"/>
          <p:cNvSpPr txBox="1">
            <a:spLocks noGrp="1"/>
          </p:cNvSpPr>
          <p:nvPr>
            <p:ph type="subTitle" idx="1"/>
          </p:nvPr>
        </p:nvSpPr>
        <p:spPr>
          <a:xfrm>
            <a:off x="3044700" y="3116580"/>
            <a:ext cx="3054600" cy="7014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a:endParaRPr/>
          </a:p>
        </p:txBody>
      </p:sp>
      <p:sp>
        <p:nvSpPr>
          <p:cNvPr id="14" name="Google Shape;14;p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1"/>
          <p:cNvSpPr txBox="1">
            <a:spLocks noGrp="1"/>
          </p:cNvSpPr>
          <p:nvPr>
            <p:ph type="body" idx="1"/>
          </p:nvPr>
        </p:nvSpPr>
        <p:spPr>
          <a:xfrm>
            <a:off x="319500" y="42189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400"/>
              <a:buFont typeface="Economica"/>
              <a:buNone/>
              <a:defRPr sz="2400">
                <a:latin typeface="Economica"/>
                <a:ea typeface="Economica"/>
                <a:cs typeface="Economica"/>
                <a:sym typeface="Economica"/>
              </a:defRPr>
            </a:lvl1pPr>
          </a:lstStyle>
          <a:p>
            <a:endParaRPr/>
          </a:p>
        </p:txBody>
      </p:sp>
      <p:sp>
        <p:nvSpPr>
          <p:cNvPr id="52" name="Google Shape;5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2"/>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p12"/>
          <p:cNvSpPr txBox="1">
            <a:spLocks noGrp="1"/>
          </p:cNvSpPr>
          <p:nvPr>
            <p:ph type="title" hasCustomPrompt="1"/>
          </p:nvPr>
        </p:nvSpPr>
        <p:spPr>
          <a:xfrm>
            <a:off x="311700" y="957125"/>
            <a:ext cx="8520600" cy="2128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2"/>
              </a:buClr>
              <a:buSzPts val="16000"/>
              <a:buNone/>
              <a:defRPr sz="16000">
                <a:solidFill>
                  <a:schemeClr val="lt2"/>
                </a:solidFill>
              </a:defRPr>
            </a:lvl1pPr>
            <a:lvl2pPr lvl="1" algn="ctr">
              <a:lnSpc>
                <a:spcPct val="100000"/>
              </a:lnSpc>
              <a:spcBef>
                <a:spcPts val="0"/>
              </a:spcBef>
              <a:spcAft>
                <a:spcPts val="0"/>
              </a:spcAft>
              <a:buClr>
                <a:schemeClr val="lt2"/>
              </a:buClr>
              <a:buSzPts val="16000"/>
              <a:buNone/>
              <a:defRPr sz="16000">
                <a:solidFill>
                  <a:schemeClr val="lt2"/>
                </a:solidFill>
              </a:defRPr>
            </a:lvl2pPr>
            <a:lvl3pPr lvl="2" algn="ctr">
              <a:lnSpc>
                <a:spcPct val="100000"/>
              </a:lnSpc>
              <a:spcBef>
                <a:spcPts val="0"/>
              </a:spcBef>
              <a:spcAft>
                <a:spcPts val="0"/>
              </a:spcAft>
              <a:buClr>
                <a:schemeClr val="lt2"/>
              </a:buClr>
              <a:buSzPts val="16000"/>
              <a:buNone/>
              <a:defRPr sz="16000">
                <a:solidFill>
                  <a:schemeClr val="lt2"/>
                </a:solidFill>
              </a:defRPr>
            </a:lvl3pPr>
            <a:lvl4pPr lvl="3" algn="ctr">
              <a:lnSpc>
                <a:spcPct val="100000"/>
              </a:lnSpc>
              <a:spcBef>
                <a:spcPts val="0"/>
              </a:spcBef>
              <a:spcAft>
                <a:spcPts val="0"/>
              </a:spcAft>
              <a:buClr>
                <a:schemeClr val="lt2"/>
              </a:buClr>
              <a:buSzPts val="16000"/>
              <a:buNone/>
              <a:defRPr sz="16000">
                <a:solidFill>
                  <a:schemeClr val="lt2"/>
                </a:solidFill>
              </a:defRPr>
            </a:lvl4pPr>
            <a:lvl5pPr lvl="4" algn="ctr">
              <a:lnSpc>
                <a:spcPct val="100000"/>
              </a:lnSpc>
              <a:spcBef>
                <a:spcPts val="0"/>
              </a:spcBef>
              <a:spcAft>
                <a:spcPts val="0"/>
              </a:spcAft>
              <a:buClr>
                <a:schemeClr val="lt2"/>
              </a:buClr>
              <a:buSzPts val="16000"/>
              <a:buNone/>
              <a:defRPr sz="16000">
                <a:solidFill>
                  <a:schemeClr val="lt2"/>
                </a:solidFill>
              </a:defRPr>
            </a:lvl5pPr>
            <a:lvl6pPr lvl="5" algn="ctr">
              <a:lnSpc>
                <a:spcPct val="100000"/>
              </a:lnSpc>
              <a:spcBef>
                <a:spcPts val="0"/>
              </a:spcBef>
              <a:spcAft>
                <a:spcPts val="0"/>
              </a:spcAft>
              <a:buClr>
                <a:schemeClr val="lt2"/>
              </a:buClr>
              <a:buSzPts val="16000"/>
              <a:buNone/>
              <a:defRPr sz="16000">
                <a:solidFill>
                  <a:schemeClr val="lt2"/>
                </a:solidFill>
              </a:defRPr>
            </a:lvl6pPr>
            <a:lvl7pPr lvl="6" algn="ctr">
              <a:lnSpc>
                <a:spcPct val="100000"/>
              </a:lnSpc>
              <a:spcBef>
                <a:spcPts val="0"/>
              </a:spcBef>
              <a:spcAft>
                <a:spcPts val="0"/>
              </a:spcAft>
              <a:buClr>
                <a:schemeClr val="lt2"/>
              </a:buClr>
              <a:buSzPts val="16000"/>
              <a:buNone/>
              <a:defRPr sz="16000">
                <a:solidFill>
                  <a:schemeClr val="lt2"/>
                </a:solidFill>
              </a:defRPr>
            </a:lvl7pPr>
            <a:lvl8pPr lvl="7" algn="ctr">
              <a:lnSpc>
                <a:spcPct val="100000"/>
              </a:lnSpc>
              <a:spcBef>
                <a:spcPts val="0"/>
              </a:spcBef>
              <a:spcAft>
                <a:spcPts val="0"/>
              </a:spcAft>
              <a:buClr>
                <a:schemeClr val="lt2"/>
              </a:buClr>
              <a:buSzPts val="16000"/>
              <a:buNone/>
              <a:defRPr sz="16000">
                <a:solidFill>
                  <a:schemeClr val="lt2"/>
                </a:solidFill>
              </a:defRPr>
            </a:lvl8pPr>
            <a:lvl9pPr lvl="8" algn="ctr">
              <a:lnSpc>
                <a:spcPct val="100000"/>
              </a:lnSpc>
              <a:spcBef>
                <a:spcPts val="0"/>
              </a:spcBef>
              <a:spcAft>
                <a:spcPts val="0"/>
              </a:spcAft>
              <a:buClr>
                <a:schemeClr val="lt2"/>
              </a:buClr>
              <a:buSzPts val="16000"/>
              <a:buNone/>
              <a:defRPr sz="16000">
                <a:solidFill>
                  <a:schemeClr val="lt2"/>
                </a:solidFill>
              </a:defRPr>
            </a:lvl9pPr>
          </a:lstStyle>
          <a:p>
            <a:r>
              <a:t>xx%</a:t>
            </a:r>
          </a:p>
        </p:txBody>
      </p:sp>
      <p:sp>
        <p:nvSpPr>
          <p:cNvPr id="56" name="Google Shape;56;p12"/>
          <p:cNvSpPr txBox="1">
            <a:spLocks noGrp="1"/>
          </p:cNvSpPr>
          <p:nvPr>
            <p:ph type="body" idx="1"/>
          </p:nvPr>
        </p:nvSpPr>
        <p:spPr>
          <a:xfrm>
            <a:off x="311700" y="3162000"/>
            <a:ext cx="8520600" cy="10716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7" name="Google Shape;57;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5"/>
        <p:cNvGrpSpPr/>
        <p:nvPr/>
      </p:nvGrpSpPr>
      <p:grpSpPr>
        <a:xfrm>
          <a:off x="0" y="0"/>
          <a:ext cx="0" cy="0"/>
          <a:chOff x="0" y="0"/>
          <a:chExt cx="0" cy="0"/>
        </a:xfrm>
      </p:grpSpPr>
      <p:sp>
        <p:nvSpPr>
          <p:cNvPr id="16" name="Google Shape;16;p3"/>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3"/>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18" name="Google Shape;18;p3"/>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9" name="Google Shape;19;p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0"/>
        <p:cNvGrpSpPr/>
        <p:nvPr/>
      </p:nvGrpSpPr>
      <p:grpSpPr>
        <a:xfrm>
          <a:off x="0" y="0"/>
          <a:ext cx="0" cy="0"/>
          <a:chOff x="0" y="0"/>
          <a:chExt cx="0" cy="0"/>
        </a:xfrm>
      </p:grpSpPr>
      <p:sp>
        <p:nvSpPr>
          <p:cNvPr id="21" name="Google Shape;21;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2"/>
        <p:cNvGrpSpPr/>
        <p:nvPr/>
      </p:nvGrpSpPr>
      <p:grpSpPr>
        <a:xfrm>
          <a:off x="0" y="0"/>
          <a:ext cx="0" cy="0"/>
          <a:chOff x="0" y="0"/>
          <a:chExt cx="0" cy="0"/>
        </a:xfrm>
      </p:grpSpPr>
      <p:sp>
        <p:nvSpPr>
          <p:cNvPr id="23" name="Google Shape;23;p5"/>
          <p:cNvSpPr/>
          <p:nvPr/>
        </p:nvSpPr>
        <p:spPr>
          <a:xfrm flipH="1">
            <a:off x="7595938" y="4602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4" name="Google Shape;24;p5"/>
          <p:cNvSpPr/>
          <p:nvPr/>
        </p:nvSpPr>
        <p:spPr>
          <a:xfrm rot="10800000" flipH="1">
            <a:off x="466425" y="3558325"/>
            <a:ext cx="1081625" cy="1124950"/>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25" name="Google Shape;25;p5"/>
          <p:cNvSpPr txBox="1">
            <a:spLocks noGrp="1"/>
          </p:cNvSpPr>
          <p:nvPr>
            <p:ph type="title"/>
          </p:nvPr>
        </p:nvSpPr>
        <p:spPr>
          <a:xfrm>
            <a:off x="773700" y="1806450"/>
            <a:ext cx="7596600" cy="153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200"/>
              <a:buNone/>
              <a:defRPr/>
            </a:lvl1pPr>
            <a:lvl2pPr lvl="1" algn="ctr">
              <a:lnSpc>
                <a:spcPct val="100000"/>
              </a:lnSpc>
              <a:spcBef>
                <a:spcPts val="0"/>
              </a:spcBef>
              <a:spcAft>
                <a:spcPts val="0"/>
              </a:spcAft>
              <a:buSzPts val="4200"/>
              <a:buNone/>
              <a:defRPr/>
            </a:lvl2pPr>
            <a:lvl3pPr lvl="2" algn="ctr">
              <a:lnSpc>
                <a:spcPct val="100000"/>
              </a:lnSpc>
              <a:spcBef>
                <a:spcPts val="0"/>
              </a:spcBef>
              <a:spcAft>
                <a:spcPts val="0"/>
              </a:spcAft>
              <a:buSzPts val="4200"/>
              <a:buNone/>
              <a:defRPr/>
            </a:lvl3pPr>
            <a:lvl4pPr lvl="3" algn="ctr">
              <a:lnSpc>
                <a:spcPct val="100000"/>
              </a:lnSpc>
              <a:spcBef>
                <a:spcPts val="0"/>
              </a:spcBef>
              <a:spcAft>
                <a:spcPts val="0"/>
              </a:spcAft>
              <a:buSzPts val="4200"/>
              <a:buNone/>
              <a:defRPr/>
            </a:lvl4pPr>
            <a:lvl5pPr lvl="4" algn="ctr">
              <a:lnSpc>
                <a:spcPct val="100000"/>
              </a:lnSpc>
              <a:spcBef>
                <a:spcPts val="0"/>
              </a:spcBef>
              <a:spcAft>
                <a:spcPts val="0"/>
              </a:spcAft>
              <a:buSzPts val="4200"/>
              <a:buNone/>
              <a:defRPr/>
            </a:lvl5pPr>
            <a:lvl6pPr lvl="5" algn="ctr">
              <a:lnSpc>
                <a:spcPct val="100000"/>
              </a:lnSpc>
              <a:spcBef>
                <a:spcPts val="0"/>
              </a:spcBef>
              <a:spcAft>
                <a:spcPts val="0"/>
              </a:spcAft>
              <a:buSzPts val="4200"/>
              <a:buNone/>
              <a:defRPr/>
            </a:lvl6pPr>
            <a:lvl7pPr lvl="6" algn="ctr">
              <a:lnSpc>
                <a:spcPct val="100000"/>
              </a:lnSpc>
              <a:spcBef>
                <a:spcPts val="0"/>
              </a:spcBef>
              <a:spcAft>
                <a:spcPts val="0"/>
              </a:spcAft>
              <a:buSzPts val="4200"/>
              <a:buNone/>
              <a:defRPr/>
            </a:lvl7pPr>
            <a:lvl8pPr lvl="7" algn="ctr">
              <a:lnSpc>
                <a:spcPct val="100000"/>
              </a:lnSpc>
              <a:spcBef>
                <a:spcPts val="0"/>
              </a:spcBef>
              <a:spcAft>
                <a:spcPts val="0"/>
              </a:spcAft>
              <a:buSzPts val="4200"/>
              <a:buNone/>
              <a:defRPr/>
            </a:lvl8pPr>
            <a:lvl9pPr lvl="8" algn="ctr">
              <a:lnSpc>
                <a:spcPct val="100000"/>
              </a:lnSpc>
              <a:spcBef>
                <a:spcPts val="0"/>
              </a:spcBef>
              <a:spcAft>
                <a:spcPts val="0"/>
              </a:spcAft>
              <a:buSzPts val="4200"/>
              <a:buNone/>
              <a:defRPr/>
            </a:lvl9pPr>
          </a:lstStyle>
          <a:p>
            <a:endParaRPr/>
          </a:p>
        </p:txBody>
      </p:sp>
      <p:sp>
        <p:nvSpPr>
          <p:cNvPr id="26" name="Google Shape;26;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9" name="Google Shape;29;p6"/>
          <p:cNvSpPr txBox="1">
            <a:spLocks noGrp="1"/>
          </p:cNvSpPr>
          <p:nvPr>
            <p:ph type="body" idx="1"/>
          </p:nvPr>
        </p:nvSpPr>
        <p:spPr>
          <a:xfrm>
            <a:off x="3117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0" name="Google Shape;30;p6"/>
          <p:cNvSpPr txBox="1">
            <a:spLocks noGrp="1"/>
          </p:cNvSpPr>
          <p:nvPr>
            <p:ph type="body" idx="2"/>
          </p:nvPr>
        </p:nvSpPr>
        <p:spPr>
          <a:xfrm>
            <a:off x="4832400" y="1225225"/>
            <a:ext cx="3999900" cy="33540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4" name="Google Shape;34;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5"/>
        <p:cNvGrpSpPr/>
        <p:nvPr/>
      </p:nvGrpSpPr>
      <p:grpSpPr>
        <a:xfrm>
          <a:off x="0" y="0"/>
          <a:ext cx="0" cy="0"/>
          <a:chOff x="0" y="0"/>
          <a:chExt cx="0" cy="0"/>
        </a:xfrm>
      </p:grpSpPr>
      <p:sp>
        <p:nvSpPr>
          <p:cNvPr id="36" name="Google Shape;36;p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37" name="Google Shape;37;p8"/>
          <p:cNvSpPr txBox="1">
            <a:spLocks noGrp="1"/>
          </p:cNvSpPr>
          <p:nvPr>
            <p:ph type="body" idx="1"/>
          </p:nvPr>
        </p:nvSpPr>
        <p:spPr>
          <a:xfrm>
            <a:off x="311700" y="1399400"/>
            <a:ext cx="2808000" cy="27849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8" name="Google Shape;38;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9"/>
        <p:cNvGrpSpPr/>
        <p:nvPr/>
      </p:nvGrpSpPr>
      <p:grpSpPr>
        <a:xfrm>
          <a:off x="0" y="0"/>
          <a:ext cx="0" cy="0"/>
          <a:chOff x="0" y="0"/>
          <a:chExt cx="0" cy="0"/>
        </a:xfrm>
      </p:grpSpPr>
      <p:sp>
        <p:nvSpPr>
          <p:cNvPr id="40" name="Google Shape;40;p9"/>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9"/>
          <p:cNvSpPr txBox="1">
            <a:spLocks noGrp="1"/>
          </p:cNvSpPr>
          <p:nvPr>
            <p:ph type="title"/>
          </p:nvPr>
        </p:nvSpPr>
        <p:spPr>
          <a:xfrm>
            <a:off x="490250" y="450150"/>
            <a:ext cx="5878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42" name="Google Shape;42;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10"/>
          <p:cNvSpPr/>
          <p:nvPr/>
        </p:nvSpPr>
        <p:spPr>
          <a:xfrm>
            <a:off x="4572000" y="-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5" name="Google Shape;45;p10"/>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6" name="Google Shape;46;p10"/>
          <p:cNvSpPr txBox="1">
            <a:spLocks noGrp="1"/>
          </p:cNvSpPr>
          <p:nvPr>
            <p:ph type="title"/>
          </p:nvPr>
        </p:nvSpPr>
        <p:spPr>
          <a:xfrm>
            <a:off x="265500" y="929275"/>
            <a:ext cx="4045200" cy="17862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2"/>
              </a:buClr>
              <a:buSzPts val="4200"/>
              <a:buNone/>
              <a:defRPr>
                <a:solidFill>
                  <a:schemeClr val="lt2"/>
                </a:solidFill>
              </a:defRPr>
            </a:lvl1pPr>
            <a:lvl2pPr lvl="1" algn="ctr">
              <a:lnSpc>
                <a:spcPct val="100000"/>
              </a:lnSpc>
              <a:spcBef>
                <a:spcPts val="0"/>
              </a:spcBef>
              <a:spcAft>
                <a:spcPts val="0"/>
              </a:spcAft>
              <a:buClr>
                <a:schemeClr val="lt2"/>
              </a:buClr>
              <a:buSzPts val="4200"/>
              <a:buNone/>
              <a:defRPr>
                <a:solidFill>
                  <a:schemeClr val="lt2"/>
                </a:solidFill>
              </a:defRPr>
            </a:lvl2pPr>
            <a:lvl3pPr lvl="2" algn="ctr">
              <a:lnSpc>
                <a:spcPct val="100000"/>
              </a:lnSpc>
              <a:spcBef>
                <a:spcPts val="0"/>
              </a:spcBef>
              <a:spcAft>
                <a:spcPts val="0"/>
              </a:spcAft>
              <a:buClr>
                <a:schemeClr val="lt2"/>
              </a:buClr>
              <a:buSzPts val="4200"/>
              <a:buNone/>
              <a:defRPr>
                <a:solidFill>
                  <a:schemeClr val="lt2"/>
                </a:solidFill>
              </a:defRPr>
            </a:lvl3pPr>
            <a:lvl4pPr lvl="3" algn="ctr">
              <a:lnSpc>
                <a:spcPct val="100000"/>
              </a:lnSpc>
              <a:spcBef>
                <a:spcPts val="0"/>
              </a:spcBef>
              <a:spcAft>
                <a:spcPts val="0"/>
              </a:spcAft>
              <a:buClr>
                <a:schemeClr val="lt2"/>
              </a:buClr>
              <a:buSzPts val="4200"/>
              <a:buNone/>
              <a:defRPr>
                <a:solidFill>
                  <a:schemeClr val="lt2"/>
                </a:solidFill>
              </a:defRPr>
            </a:lvl4pPr>
            <a:lvl5pPr lvl="4" algn="ctr">
              <a:lnSpc>
                <a:spcPct val="100000"/>
              </a:lnSpc>
              <a:spcBef>
                <a:spcPts val="0"/>
              </a:spcBef>
              <a:spcAft>
                <a:spcPts val="0"/>
              </a:spcAft>
              <a:buClr>
                <a:schemeClr val="lt2"/>
              </a:buClr>
              <a:buSzPts val="4200"/>
              <a:buNone/>
              <a:defRPr>
                <a:solidFill>
                  <a:schemeClr val="lt2"/>
                </a:solidFill>
              </a:defRPr>
            </a:lvl5pPr>
            <a:lvl6pPr lvl="5" algn="ctr">
              <a:lnSpc>
                <a:spcPct val="100000"/>
              </a:lnSpc>
              <a:spcBef>
                <a:spcPts val="0"/>
              </a:spcBef>
              <a:spcAft>
                <a:spcPts val="0"/>
              </a:spcAft>
              <a:buClr>
                <a:schemeClr val="lt2"/>
              </a:buClr>
              <a:buSzPts val="4200"/>
              <a:buNone/>
              <a:defRPr>
                <a:solidFill>
                  <a:schemeClr val="lt2"/>
                </a:solidFill>
              </a:defRPr>
            </a:lvl6pPr>
            <a:lvl7pPr lvl="6" algn="ctr">
              <a:lnSpc>
                <a:spcPct val="100000"/>
              </a:lnSpc>
              <a:spcBef>
                <a:spcPts val="0"/>
              </a:spcBef>
              <a:spcAft>
                <a:spcPts val="0"/>
              </a:spcAft>
              <a:buClr>
                <a:schemeClr val="lt2"/>
              </a:buClr>
              <a:buSzPts val="4200"/>
              <a:buNone/>
              <a:defRPr>
                <a:solidFill>
                  <a:schemeClr val="lt2"/>
                </a:solidFill>
              </a:defRPr>
            </a:lvl7pPr>
            <a:lvl8pPr lvl="7" algn="ctr">
              <a:lnSpc>
                <a:spcPct val="100000"/>
              </a:lnSpc>
              <a:spcBef>
                <a:spcPts val="0"/>
              </a:spcBef>
              <a:spcAft>
                <a:spcPts val="0"/>
              </a:spcAft>
              <a:buClr>
                <a:schemeClr val="lt2"/>
              </a:buClr>
              <a:buSzPts val="4200"/>
              <a:buNone/>
              <a:defRPr>
                <a:solidFill>
                  <a:schemeClr val="lt2"/>
                </a:solidFill>
              </a:defRPr>
            </a:lvl8pPr>
            <a:lvl9pPr lvl="8" algn="ctr">
              <a:lnSpc>
                <a:spcPct val="100000"/>
              </a:lnSpc>
              <a:spcBef>
                <a:spcPts val="0"/>
              </a:spcBef>
              <a:spcAft>
                <a:spcPts val="0"/>
              </a:spcAft>
              <a:buClr>
                <a:schemeClr val="lt2"/>
              </a:buClr>
              <a:buSzPts val="4200"/>
              <a:buNone/>
              <a:defRPr>
                <a:solidFill>
                  <a:schemeClr val="lt2"/>
                </a:solidFill>
              </a:defRPr>
            </a:lvl9pPr>
          </a:lstStyle>
          <a:p>
            <a:endParaRPr/>
          </a:p>
        </p:txBody>
      </p:sp>
      <p:sp>
        <p:nvSpPr>
          <p:cNvPr id="47" name="Google Shape;47;p10"/>
          <p:cNvSpPr txBox="1">
            <a:spLocks noGrp="1"/>
          </p:cNvSpPr>
          <p:nvPr>
            <p:ph type="subTitle" idx="1"/>
          </p:nvPr>
        </p:nvSpPr>
        <p:spPr>
          <a:xfrm>
            <a:off x="265500" y="2769001"/>
            <a:ext cx="4045200" cy="1574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a:endParaRPr/>
          </a:p>
        </p:txBody>
      </p:sp>
      <p:sp>
        <p:nvSpPr>
          <p:cNvPr id="48" name="Google Shape;48;p10"/>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9" name="Google Shape;49;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lux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Google Shape;7;p1"/>
          <p:cNvSpPr txBox="1">
            <a:spLocks noGrp="1"/>
          </p:cNvSpPr>
          <p:nvPr>
            <p:ph type="body" idx="1"/>
          </p:nvPr>
        </p:nvSpPr>
        <p:spPr>
          <a:xfrm>
            <a:off x="311700" y="1225225"/>
            <a:ext cx="8520600" cy="3354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1"/>
                </a:solidFill>
                <a:latin typeface="Economica"/>
                <a:ea typeface="Economica"/>
                <a:cs typeface="Economica"/>
                <a:sym typeface="Economic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1"/>
        <p:cNvGrpSpPr/>
        <p:nvPr/>
      </p:nvGrpSpPr>
      <p:grpSpPr>
        <a:xfrm>
          <a:off x="0" y="0"/>
          <a:ext cx="0" cy="0"/>
          <a:chOff x="0" y="0"/>
          <a:chExt cx="0" cy="0"/>
        </a:xfrm>
      </p:grpSpPr>
      <p:sp>
        <p:nvSpPr>
          <p:cNvPr id="62" name="Google Shape;62;p13"/>
          <p:cNvSpPr txBox="1">
            <a:spLocks noGrp="1"/>
          </p:cNvSpPr>
          <p:nvPr>
            <p:ph type="ctrTitle"/>
          </p:nvPr>
        </p:nvSpPr>
        <p:spPr>
          <a:xfrm>
            <a:off x="3044709" y="1803156"/>
            <a:ext cx="3054600" cy="1537200"/>
          </a:xfrm>
          <a:prstGeom prst="rect">
            <a:avLst/>
          </a:prstGeom>
          <a:noFill/>
          <a:ln>
            <a:noFill/>
          </a:ln>
        </p:spPr>
        <p:txBody>
          <a:bodyPr spcFirstLastPara="1" wrap="square" lIns="91425" tIns="91425" rIns="91425" bIns="91425" anchor="b" anchorCtr="0">
            <a:normAutofit/>
          </a:bodyPr>
          <a:lstStyle/>
          <a:p>
            <a:pPr marL="0" lvl="0" indent="0" algn="ctr" rtl="0">
              <a:lnSpc>
                <a:spcPct val="100000"/>
              </a:lnSpc>
              <a:spcBef>
                <a:spcPts val="0"/>
              </a:spcBef>
              <a:spcAft>
                <a:spcPts val="0"/>
              </a:spcAft>
              <a:buSzPts val="5200"/>
              <a:buNone/>
            </a:pPr>
            <a:r>
              <a:rPr lang="en" b="1"/>
              <a:t>TREATMENT OF MALARIA</a:t>
            </a:r>
            <a:endParaRPr b="1"/>
          </a:p>
        </p:txBody>
      </p:sp>
      <p:sp>
        <p:nvSpPr>
          <p:cNvPr id="63" name="Google Shape;63;p13"/>
          <p:cNvSpPr txBox="1"/>
          <p:nvPr/>
        </p:nvSpPr>
        <p:spPr>
          <a:xfrm>
            <a:off x="6427211" y="3031876"/>
            <a:ext cx="2716800" cy="15588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CHIEF:</a:t>
            </a: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Dr.R.SUNDARAM M.D.,</a:t>
            </a: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ASSISTANT PROFESSORS:</a:t>
            </a: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Dr.S.SUGADEV M.D.,</a:t>
            </a: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Dr.P.KRISHNARAJAN M.D.,</a:t>
            </a: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PRESENTOR:</a:t>
            </a:r>
            <a:endParaRPr sz="9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900"/>
              <a:buFont typeface="Arial"/>
              <a:buNone/>
            </a:pPr>
            <a:r>
              <a:rPr lang="en" sz="900" b="1" i="0" u="none" strike="noStrike" cap="none" dirty="0">
                <a:solidFill>
                  <a:srgbClr val="000000"/>
                </a:solidFill>
                <a:latin typeface="Arial"/>
                <a:ea typeface="Arial"/>
                <a:cs typeface="Arial"/>
                <a:sym typeface="Arial"/>
              </a:rPr>
              <a:t>Dr.N.S.SRIKANTAN </a:t>
            </a:r>
            <a:endParaRPr sz="900" b="1" i="0" u="none" strike="noStrike" cap="none" dirty="0">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endParaRPr sz="900" b="0" i="0" u="none" strike="noStrike" cap="none" dirty="0">
              <a:solidFill>
                <a:srgbClr val="695D46"/>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xfrm>
            <a:off x="311700" y="0"/>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15000"/>
              </a:lnSpc>
              <a:spcBef>
                <a:spcPts val="0"/>
              </a:spcBef>
              <a:spcAft>
                <a:spcPts val="0"/>
              </a:spcAft>
              <a:buSzPts val="4200"/>
              <a:buNone/>
            </a:pPr>
            <a:r>
              <a:rPr lang="en" sz="3200" b="1"/>
              <a:t>Treatment of malaria in pregnancy </a:t>
            </a:r>
            <a:endParaRPr sz="3200" b="1"/>
          </a:p>
        </p:txBody>
      </p:sp>
      <p:pic>
        <p:nvPicPr>
          <p:cNvPr id="114" name="Google Shape;114;p22"/>
          <p:cNvPicPr preferRelativeResize="0"/>
          <p:nvPr/>
        </p:nvPicPr>
        <p:blipFill rotWithShape="1">
          <a:blip r:embed="rId3">
            <a:alphaModFix/>
          </a:blip>
          <a:srcRect l="55403" t="7943" r="2478" b="72597"/>
          <a:stretch/>
        </p:blipFill>
        <p:spPr>
          <a:xfrm>
            <a:off x="696386" y="692459"/>
            <a:ext cx="7438972" cy="3407974"/>
          </a:xfrm>
          <a:prstGeom prst="rect">
            <a:avLst/>
          </a:prstGeom>
          <a:noFill/>
          <a:ln>
            <a:noFill/>
          </a:ln>
        </p:spPr>
      </p:pic>
      <p:sp>
        <p:nvSpPr>
          <p:cNvPr id="115" name="Google Shape;115;p22"/>
          <p:cNvSpPr txBox="1"/>
          <p:nvPr/>
        </p:nvSpPr>
        <p:spPr>
          <a:xfrm>
            <a:off x="4681257" y="3780925"/>
            <a:ext cx="3287100" cy="319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Open Sans"/>
                <a:ea typeface="Open Sans"/>
                <a:cs typeface="Open Sans"/>
                <a:sym typeface="Open Sans"/>
              </a:rPr>
              <a:t>source: API textbook of Medicine 12th edition</a:t>
            </a:r>
            <a:endParaRPr sz="900" b="0" i="0" u="none" strike="noStrike" cap="none">
              <a:solidFill>
                <a:schemeClr val="dk1"/>
              </a:solidFill>
              <a:latin typeface="Open Sans"/>
              <a:ea typeface="Open Sans"/>
              <a:cs typeface="Open Sans"/>
              <a:sym typeface="Open Sans"/>
            </a:endParaRPr>
          </a:p>
        </p:txBody>
      </p:sp>
      <p:sp>
        <p:nvSpPr>
          <p:cNvPr id="116" name="Google Shape;116;p22"/>
          <p:cNvSpPr txBox="1"/>
          <p:nvPr/>
        </p:nvSpPr>
        <p:spPr>
          <a:xfrm>
            <a:off x="0" y="4100425"/>
            <a:ext cx="9144000" cy="877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 sz="1500" b="0" i="0" u="none" strike="noStrike" cap="none">
                <a:solidFill>
                  <a:schemeClr val="dk1"/>
                </a:solidFill>
                <a:latin typeface="Open Sans"/>
                <a:ea typeface="Open Sans"/>
                <a:cs typeface="Open Sans"/>
                <a:sym typeface="Open Sans"/>
              </a:rPr>
              <a:t>The ACT regimens now recommended are safe and effective in adults, children, and pregnant women (all trimesters). The WHO recommends that artemether-lumefantrine should be given preferentially in the first trimester of pregnancy.</a:t>
            </a:r>
            <a:endParaRPr sz="1500" b="0" i="0" u="none" strike="noStrike" cap="none">
              <a:solidFill>
                <a:schemeClr val="dk1"/>
              </a:solidFill>
              <a:latin typeface="Open Sans"/>
              <a:ea typeface="Open Sans"/>
              <a:cs typeface="Open Sans"/>
              <a:sym typeface="Open Sans"/>
            </a:endParaRPr>
          </a:p>
        </p:txBody>
      </p:sp>
      <p:sp>
        <p:nvSpPr>
          <p:cNvPr id="117" name="Google Shape;117;p22"/>
          <p:cNvSpPr txBox="1"/>
          <p:nvPr/>
        </p:nvSpPr>
        <p:spPr>
          <a:xfrm>
            <a:off x="4681249" y="4658125"/>
            <a:ext cx="3774600" cy="319500"/>
          </a:xfrm>
          <a:prstGeom prst="rect">
            <a:avLst/>
          </a:prstGeom>
          <a:noFill/>
          <a:ln>
            <a:noFill/>
          </a:ln>
        </p:spPr>
        <p:txBody>
          <a:bodyPr spcFirstLastPara="1" wrap="square" lIns="91425" tIns="91425" rIns="91425" bIns="91425" anchor="t" anchorCtr="0">
            <a:spAutoFit/>
          </a:bodyPr>
          <a:lstStyle/>
          <a:p>
            <a:pPr marL="0" marR="0" lvl="0" indent="0" algn="r" rtl="0">
              <a:lnSpc>
                <a:spcPct val="100000"/>
              </a:lnSpc>
              <a:spcBef>
                <a:spcPts val="0"/>
              </a:spcBef>
              <a:spcAft>
                <a:spcPts val="0"/>
              </a:spcAft>
              <a:buClr>
                <a:srgbClr val="000000"/>
              </a:buClr>
              <a:buSzPts val="900"/>
              <a:buFont typeface="Arial"/>
              <a:buNone/>
            </a:pPr>
            <a:r>
              <a:rPr lang="en" sz="900" b="0" i="0" u="none" strike="noStrike" cap="none">
                <a:solidFill>
                  <a:schemeClr val="dk1"/>
                </a:solidFill>
                <a:latin typeface="Open Sans"/>
                <a:ea typeface="Open Sans"/>
                <a:cs typeface="Open Sans"/>
                <a:sym typeface="Open Sans"/>
              </a:rPr>
              <a:t>source: Harrison’s principle of internal medicine 22nd edition</a:t>
            </a:r>
            <a:endParaRPr sz="9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23"/>
          <p:cNvSpPr txBox="1">
            <a:spLocks noGrp="1"/>
          </p:cNvSpPr>
          <p:nvPr>
            <p:ph type="title"/>
          </p:nvPr>
        </p:nvSpPr>
        <p:spPr>
          <a:xfrm>
            <a:off x="311700" y="1"/>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74074"/>
              <a:buNone/>
            </a:pPr>
            <a:r>
              <a:rPr lang="en" b="1"/>
              <a:t>Special considerations</a:t>
            </a:r>
            <a:endParaRPr b="1"/>
          </a:p>
          <a:p>
            <a:pPr marL="0" lvl="0" indent="0" algn="l" rtl="0">
              <a:lnSpc>
                <a:spcPct val="100000"/>
              </a:lnSpc>
              <a:spcBef>
                <a:spcPts val="0"/>
              </a:spcBef>
              <a:spcAft>
                <a:spcPts val="0"/>
              </a:spcAft>
              <a:buSzPct val="74074"/>
              <a:buNone/>
            </a:pPr>
            <a:endParaRPr b="1"/>
          </a:p>
        </p:txBody>
      </p:sp>
      <p:sp>
        <p:nvSpPr>
          <p:cNvPr id="123" name="Google Shape;123;p23"/>
          <p:cNvSpPr txBox="1">
            <a:spLocks noGrp="1"/>
          </p:cNvSpPr>
          <p:nvPr>
            <p:ph type="body" idx="1"/>
          </p:nvPr>
        </p:nvSpPr>
        <p:spPr>
          <a:xfrm>
            <a:off x="185625" y="794479"/>
            <a:ext cx="8520600" cy="4088371"/>
          </a:xfrm>
          <a:prstGeom prst="rect">
            <a:avLst/>
          </a:prstGeom>
          <a:noFill/>
          <a:ln>
            <a:noFill/>
          </a:ln>
        </p:spPr>
        <p:txBody>
          <a:bodyPr spcFirstLastPara="1" wrap="square" lIns="91425" tIns="91425" rIns="91425" bIns="91425" anchor="t" anchorCtr="0">
            <a:noAutofit/>
          </a:bodyPr>
          <a:lstStyle/>
          <a:p>
            <a:pPr marL="457200" lvl="0" indent="-314325" algn="l" rtl="0">
              <a:lnSpc>
                <a:spcPct val="115000"/>
              </a:lnSpc>
              <a:spcBef>
                <a:spcPts val="0"/>
              </a:spcBef>
              <a:spcAft>
                <a:spcPts val="0"/>
              </a:spcAft>
              <a:buClr>
                <a:srgbClr val="000000"/>
              </a:buClr>
              <a:buSzPts val="1350"/>
              <a:buChar char="●"/>
            </a:pPr>
            <a:r>
              <a:rPr lang="en" sz="1600" b="1" dirty="0">
                <a:solidFill>
                  <a:srgbClr val="000000"/>
                </a:solidFill>
              </a:rPr>
              <a:t>Chloroquine resistant plasmodium vivax</a:t>
            </a:r>
            <a:r>
              <a:rPr lang="en" sz="1600" dirty="0">
                <a:solidFill>
                  <a:srgbClr val="000000"/>
                </a:solidFill>
              </a:rPr>
              <a:t> malaria is treated with </a:t>
            </a:r>
            <a:r>
              <a:rPr lang="en" sz="1600" b="1" dirty="0">
                <a:solidFill>
                  <a:srgbClr val="000000"/>
                </a:solidFill>
              </a:rPr>
              <a:t>ACTs</a:t>
            </a:r>
            <a:r>
              <a:rPr lang="en" sz="1600" dirty="0">
                <a:solidFill>
                  <a:srgbClr val="000000"/>
                </a:solidFill>
              </a:rPr>
              <a:t>.</a:t>
            </a:r>
          </a:p>
          <a:p>
            <a:pPr marL="457200" lvl="0" indent="-314325" algn="l" rtl="0">
              <a:lnSpc>
                <a:spcPct val="115000"/>
              </a:lnSpc>
              <a:spcBef>
                <a:spcPts val="0"/>
              </a:spcBef>
              <a:spcAft>
                <a:spcPts val="0"/>
              </a:spcAft>
              <a:buClr>
                <a:srgbClr val="000000"/>
              </a:buClr>
              <a:buSzPts val="1350"/>
              <a:buChar char="●"/>
            </a:pPr>
            <a:endParaRPr sz="1600"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dirty="0">
                <a:solidFill>
                  <a:srgbClr val="000000"/>
                </a:solidFill>
              </a:rPr>
              <a:t>If there is any doubt as to the identity of the infecting malarial species, treatment for falciparum malaria should be given.</a:t>
            </a:r>
          </a:p>
          <a:p>
            <a:pPr marL="457200" lvl="0" indent="-314325" algn="l" rtl="0">
              <a:lnSpc>
                <a:spcPct val="115000"/>
              </a:lnSpc>
              <a:spcBef>
                <a:spcPts val="0"/>
              </a:spcBef>
              <a:spcAft>
                <a:spcPts val="0"/>
              </a:spcAft>
              <a:buClr>
                <a:srgbClr val="000000"/>
              </a:buClr>
              <a:buSzPts val="1350"/>
              <a:buChar char="●"/>
            </a:pPr>
            <a:endParaRPr sz="1600"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b="1" dirty="0">
                <a:solidFill>
                  <a:srgbClr val="000000"/>
                </a:solidFill>
              </a:rPr>
              <a:t>Sulfadoxine-pyrimethamine</a:t>
            </a:r>
            <a:r>
              <a:rPr lang="en" sz="1600" dirty="0">
                <a:solidFill>
                  <a:srgbClr val="000000"/>
                </a:solidFill>
              </a:rPr>
              <a:t> is ineffective against </a:t>
            </a:r>
            <a:r>
              <a:rPr lang="en" sz="1600" b="1" i="1" dirty="0">
                <a:solidFill>
                  <a:srgbClr val="000000"/>
                </a:solidFill>
              </a:rPr>
              <a:t>P.vivax</a:t>
            </a:r>
            <a:r>
              <a:rPr lang="en" sz="1600" i="1" dirty="0">
                <a:solidFill>
                  <a:srgbClr val="000000"/>
                </a:solidFill>
              </a:rPr>
              <a:t> </a:t>
            </a:r>
            <a:r>
              <a:rPr lang="en" sz="1600" dirty="0">
                <a:solidFill>
                  <a:srgbClr val="000000"/>
                </a:solidFill>
              </a:rPr>
              <a:t>hence alternative ACT is to be used.</a:t>
            </a:r>
          </a:p>
          <a:p>
            <a:pPr marL="457200" lvl="0" indent="-314325" algn="l" rtl="0">
              <a:lnSpc>
                <a:spcPct val="115000"/>
              </a:lnSpc>
              <a:spcBef>
                <a:spcPts val="0"/>
              </a:spcBef>
              <a:spcAft>
                <a:spcPts val="0"/>
              </a:spcAft>
              <a:buClr>
                <a:srgbClr val="000000"/>
              </a:buClr>
              <a:buSzPts val="1350"/>
              <a:buChar char="●"/>
            </a:pPr>
            <a:endParaRPr sz="1600"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b="1" dirty="0">
                <a:solidFill>
                  <a:srgbClr val="000000"/>
                </a:solidFill>
              </a:rPr>
              <a:t>Primaquine</a:t>
            </a:r>
            <a:r>
              <a:rPr lang="en" sz="1600" dirty="0">
                <a:solidFill>
                  <a:srgbClr val="000000"/>
                </a:solidFill>
              </a:rPr>
              <a:t> may induce hemolysis in </a:t>
            </a:r>
            <a:r>
              <a:rPr lang="en" sz="1600" b="1" dirty="0">
                <a:solidFill>
                  <a:srgbClr val="000000"/>
                </a:solidFill>
              </a:rPr>
              <a:t>G6PD</a:t>
            </a:r>
            <a:r>
              <a:rPr lang="en" sz="1600" dirty="0">
                <a:solidFill>
                  <a:srgbClr val="000000"/>
                </a:solidFill>
              </a:rPr>
              <a:t> deficient individuals.</a:t>
            </a:r>
          </a:p>
          <a:p>
            <a:pPr marL="142875" lvl="0" indent="0" algn="l" rtl="0">
              <a:lnSpc>
                <a:spcPct val="115000"/>
              </a:lnSpc>
              <a:spcBef>
                <a:spcPts val="0"/>
              </a:spcBef>
              <a:spcAft>
                <a:spcPts val="0"/>
              </a:spcAft>
              <a:buClr>
                <a:srgbClr val="000000"/>
              </a:buClr>
              <a:buSzPts val="1350"/>
              <a:buNone/>
            </a:pPr>
            <a:endParaRPr sz="1600"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b="1" dirty="0">
                <a:solidFill>
                  <a:srgbClr val="000000"/>
                </a:solidFill>
              </a:rPr>
              <a:t>Primaquine 0.75 mg/kg</a:t>
            </a:r>
            <a:r>
              <a:rPr lang="en" sz="1600" dirty="0">
                <a:solidFill>
                  <a:srgbClr val="000000"/>
                </a:solidFill>
              </a:rPr>
              <a:t> may be administered weekly for </a:t>
            </a:r>
            <a:r>
              <a:rPr lang="en" sz="1600" b="1" dirty="0">
                <a:solidFill>
                  <a:srgbClr val="000000"/>
                </a:solidFill>
              </a:rPr>
              <a:t>8 weeks</a:t>
            </a:r>
            <a:r>
              <a:rPr lang="en" sz="1600" dirty="0">
                <a:solidFill>
                  <a:srgbClr val="000000"/>
                </a:solidFill>
              </a:rPr>
              <a:t> with careful monitoring for hemolysis in </a:t>
            </a:r>
            <a:r>
              <a:rPr lang="en" sz="1600" b="1" dirty="0">
                <a:solidFill>
                  <a:srgbClr val="000000"/>
                </a:solidFill>
              </a:rPr>
              <a:t>G6PD</a:t>
            </a:r>
            <a:r>
              <a:rPr lang="en" sz="1600" dirty="0">
                <a:solidFill>
                  <a:srgbClr val="000000"/>
                </a:solidFill>
              </a:rPr>
              <a:t> deficiency patients.</a:t>
            </a:r>
          </a:p>
          <a:p>
            <a:pPr marL="457200" lvl="0" indent="-314325" algn="l" rtl="0">
              <a:lnSpc>
                <a:spcPct val="115000"/>
              </a:lnSpc>
              <a:spcBef>
                <a:spcPts val="0"/>
              </a:spcBef>
              <a:spcAft>
                <a:spcPts val="0"/>
              </a:spcAft>
              <a:buClr>
                <a:srgbClr val="000000"/>
              </a:buClr>
              <a:buSzPts val="1350"/>
              <a:buChar char="●"/>
            </a:pPr>
            <a:endParaRPr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b="1" dirty="0"/>
              <a:t>Mefloquine </a:t>
            </a:r>
            <a:r>
              <a:rPr lang="en" sz="1600" dirty="0"/>
              <a:t>should be avoided in cerebral malaria.</a:t>
            </a:r>
            <a:endParaRPr sz="1600" dirty="0">
              <a:solidFill>
                <a:srgbClr val="000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277853E-5331-7B96-3799-0C5427E7743E}"/>
              </a:ext>
            </a:extLst>
          </p:cNvPr>
          <p:cNvSpPr>
            <a:spLocks noGrp="1"/>
          </p:cNvSpPr>
          <p:nvPr>
            <p:ph type="body" idx="1"/>
          </p:nvPr>
        </p:nvSpPr>
        <p:spPr>
          <a:xfrm>
            <a:off x="311700" y="404734"/>
            <a:ext cx="8520600" cy="4174491"/>
          </a:xfrm>
        </p:spPr>
        <p:txBody>
          <a:bodyPr>
            <a:normAutofit fontScale="92500" lnSpcReduction="10000"/>
          </a:bodyPr>
          <a:lstStyle/>
          <a:p>
            <a:pPr lvl="0" indent="-314325">
              <a:buClr>
                <a:srgbClr val="000000"/>
              </a:buClr>
              <a:buSzPts val="1350"/>
            </a:pPr>
            <a:r>
              <a:rPr lang="en-US" b="1" dirty="0" err="1">
                <a:solidFill>
                  <a:srgbClr val="000000"/>
                </a:solidFill>
              </a:rPr>
              <a:t>Sulfadoxine</a:t>
            </a:r>
            <a:r>
              <a:rPr lang="en-US" b="1" dirty="0">
                <a:solidFill>
                  <a:srgbClr val="000000"/>
                </a:solidFill>
              </a:rPr>
              <a:t>/Pyrimethamine (SP)</a:t>
            </a:r>
            <a:r>
              <a:rPr lang="en-US" dirty="0">
                <a:solidFill>
                  <a:srgbClr val="000000"/>
                </a:solidFill>
              </a:rPr>
              <a:t> is not to be prescribed for children &lt;5 months of age.</a:t>
            </a:r>
          </a:p>
          <a:p>
            <a:pPr lvl="0" indent="-314325">
              <a:buClr>
                <a:srgbClr val="000000"/>
              </a:buClr>
              <a:buSzPts val="1350"/>
            </a:pPr>
            <a:endParaRPr lang="en-US" dirty="0">
              <a:solidFill>
                <a:srgbClr val="000000"/>
              </a:solidFill>
            </a:endParaRPr>
          </a:p>
          <a:p>
            <a:pPr lvl="0" indent="-314325">
              <a:buClr>
                <a:srgbClr val="000000"/>
              </a:buClr>
              <a:buSzPts val="1350"/>
            </a:pPr>
            <a:r>
              <a:rPr lang="en-US" b="1" dirty="0">
                <a:solidFill>
                  <a:srgbClr val="000000"/>
                </a:solidFill>
              </a:rPr>
              <a:t>Primaquine</a:t>
            </a:r>
            <a:r>
              <a:rPr lang="en-US" dirty="0">
                <a:solidFill>
                  <a:srgbClr val="000000"/>
                </a:solidFill>
              </a:rPr>
              <a:t> and </a:t>
            </a:r>
            <a:r>
              <a:rPr lang="en-US" b="1" dirty="0">
                <a:solidFill>
                  <a:srgbClr val="000000"/>
                </a:solidFill>
              </a:rPr>
              <a:t>Doxycycline</a:t>
            </a:r>
            <a:r>
              <a:rPr lang="en-US" dirty="0">
                <a:solidFill>
                  <a:srgbClr val="000000"/>
                </a:solidFill>
              </a:rPr>
              <a:t> are </a:t>
            </a:r>
            <a:r>
              <a:rPr lang="en-US" b="1" dirty="0">
                <a:solidFill>
                  <a:srgbClr val="000000"/>
                </a:solidFill>
              </a:rPr>
              <a:t>contraindicated</a:t>
            </a:r>
            <a:r>
              <a:rPr lang="en-US" dirty="0">
                <a:solidFill>
                  <a:srgbClr val="000000"/>
                </a:solidFill>
              </a:rPr>
              <a:t> in infants and pregnant women.</a:t>
            </a:r>
          </a:p>
          <a:p>
            <a:pPr lvl="0" indent="-314325">
              <a:buClr>
                <a:srgbClr val="000000"/>
              </a:buClr>
              <a:buSzPts val="1350"/>
            </a:pPr>
            <a:endParaRPr lang="en-US" dirty="0">
              <a:solidFill>
                <a:srgbClr val="000000"/>
              </a:solidFill>
            </a:endParaRPr>
          </a:p>
          <a:p>
            <a:pPr lvl="0" indent="-314325">
              <a:buClr>
                <a:srgbClr val="000000"/>
              </a:buClr>
              <a:buSzPts val="1350"/>
            </a:pPr>
            <a:r>
              <a:rPr lang="en-US" b="1" dirty="0">
                <a:solidFill>
                  <a:srgbClr val="000000"/>
                </a:solidFill>
              </a:rPr>
              <a:t>Pregnant women</a:t>
            </a:r>
            <a:r>
              <a:rPr lang="en-US" dirty="0">
                <a:solidFill>
                  <a:srgbClr val="000000"/>
                </a:solidFill>
              </a:rPr>
              <a:t> with </a:t>
            </a:r>
            <a:r>
              <a:rPr lang="en-US" b="1" dirty="0">
                <a:solidFill>
                  <a:srgbClr val="000000"/>
                </a:solidFill>
              </a:rPr>
              <a:t>vivax or </a:t>
            </a:r>
            <a:r>
              <a:rPr lang="en-US" b="1" dirty="0" err="1">
                <a:solidFill>
                  <a:srgbClr val="000000"/>
                </a:solidFill>
              </a:rPr>
              <a:t>ovale</a:t>
            </a:r>
            <a:r>
              <a:rPr lang="en-US" dirty="0">
                <a:solidFill>
                  <a:srgbClr val="000000"/>
                </a:solidFill>
              </a:rPr>
              <a:t> malaria should receive </a:t>
            </a:r>
            <a:r>
              <a:rPr lang="en-US" b="1" dirty="0">
                <a:solidFill>
                  <a:srgbClr val="000000"/>
                </a:solidFill>
              </a:rPr>
              <a:t>suppressive prophylaxis</a:t>
            </a:r>
            <a:r>
              <a:rPr lang="en-US" dirty="0">
                <a:solidFill>
                  <a:srgbClr val="000000"/>
                </a:solidFill>
              </a:rPr>
              <a:t> with </a:t>
            </a:r>
            <a:r>
              <a:rPr lang="en-US" b="1" dirty="0">
                <a:solidFill>
                  <a:srgbClr val="000000"/>
                </a:solidFill>
              </a:rPr>
              <a:t>chloroquine</a:t>
            </a:r>
            <a:r>
              <a:rPr lang="en-US" dirty="0">
                <a:solidFill>
                  <a:srgbClr val="000000"/>
                </a:solidFill>
              </a:rPr>
              <a:t> (300 mg per week) until </a:t>
            </a:r>
            <a:r>
              <a:rPr lang="en-US" b="1" dirty="0">
                <a:solidFill>
                  <a:srgbClr val="000000"/>
                </a:solidFill>
              </a:rPr>
              <a:t>1 month after delivery</a:t>
            </a:r>
            <a:r>
              <a:rPr lang="en-US" dirty="0">
                <a:solidFill>
                  <a:srgbClr val="000000"/>
                </a:solidFill>
              </a:rPr>
              <a:t>, after which they should receive </a:t>
            </a:r>
            <a:r>
              <a:rPr lang="en-US" b="1" dirty="0">
                <a:solidFill>
                  <a:srgbClr val="000000"/>
                </a:solidFill>
              </a:rPr>
              <a:t>primaquine 15 mg for 14 days.</a:t>
            </a:r>
          </a:p>
          <a:p>
            <a:pPr lvl="0" indent="-314325">
              <a:buClr>
                <a:srgbClr val="000000"/>
              </a:buClr>
              <a:buSzPts val="1350"/>
            </a:pPr>
            <a:endParaRPr lang="en-US" b="1" dirty="0">
              <a:solidFill>
                <a:srgbClr val="000000"/>
              </a:solidFill>
            </a:endParaRPr>
          </a:p>
          <a:p>
            <a:pPr lvl="0" indent="-314325">
              <a:buClr>
                <a:srgbClr val="000000"/>
              </a:buClr>
              <a:buSzPts val="1350"/>
            </a:pPr>
            <a:r>
              <a:rPr lang="en-US" dirty="0">
                <a:solidFill>
                  <a:srgbClr val="000000"/>
                </a:solidFill>
              </a:rPr>
              <a:t>If artemisinin-resistant severe falciparum malaria is suspected, both artesunate and quinine can be given together in full doses.</a:t>
            </a:r>
          </a:p>
          <a:p>
            <a:pPr lvl="0" indent="-314325">
              <a:buClr>
                <a:srgbClr val="000000"/>
              </a:buClr>
              <a:buSzPts val="1350"/>
            </a:pPr>
            <a:endParaRPr lang="en-US" dirty="0">
              <a:solidFill>
                <a:srgbClr val="000000"/>
              </a:solidFill>
            </a:endParaRPr>
          </a:p>
          <a:p>
            <a:pPr lvl="0" indent="-314325">
              <a:buClr>
                <a:srgbClr val="000000"/>
              </a:buClr>
              <a:buSzPts val="1350"/>
            </a:pPr>
            <a:r>
              <a:rPr lang="en-US" dirty="0">
                <a:solidFill>
                  <a:srgbClr val="000000"/>
                </a:solidFill>
              </a:rPr>
              <a:t>Quinine can induce hypoglycemia in pregnant women.</a:t>
            </a:r>
          </a:p>
          <a:p>
            <a:endParaRPr lang="en-IN" dirty="0"/>
          </a:p>
        </p:txBody>
      </p:sp>
    </p:spTree>
    <p:extLst>
      <p:ext uri="{BB962C8B-B14F-4D97-AF65-F5344CB8AC3E}">
        <p14:creationId xmlns:p14="http://schemas.microsoft.com/office/powerpoint/2010/main" val="2475776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sp>
        <p:nvSpPr>
          <p:cNvPr id="128" name="Google Shape;128;p24"/>
          <p:cNvSpPr txBox="1">
            <a:spLocks noGrp="1"/>
          </p:cNvSpPr>
          <p:nvPr>
            <p:ph type="title"/>
          </p:nvPr>
        </p:nvSpPr>
        <p:spPr>
          <a:xfrm>
            <a:off x="311700" y="11"/>
            <a:ext cx="8520600" cy="831300"/>
          </a:xfrm>
          <a:prstGeom prst="rect">
            <a:avLst/>
          </a:prstGeom>
          <a:noFill/>
          <a:ln>
            <a:noFill/>
          </a:ln>
        </p:spPr>
        <p:txBody>
          <a:bodyPr spcFirstLastPara="1" wrap="square" lIns="91425" tIns="91425" rIns="91425" bIns="91425" anchor="b" anchorCtr="0">
            <a:normAutofit/>
          </a:bodyPr>
          <a:lstStyle/>
          <a:p>
            <a:pPr marL="0" lvl="0" indent="0" algn="l" rtl="0">
              <a:lnSpc>
                <a:spcPct val="100000"/>
              </a:lnSpc>
              <a:spcBef>
                <a:spcPts val="0"/>
              </a:spcBef>
              <a:spcAft>
                <a:spcPts val="0"/>
              </a:spcAft>
              <a:buSzPts val="4200"/>
              <a:buNone/>
            </a:pPr>
            <a:r>
              <a:rPr lang="en" b="1"/>
              <a:t>Adverse effects of antimalarial drugs</a:t>
            </a:r>
            <a:endParaRPr b="1"/>
          </a:p>
        </p:txBody>
      </p:sp>
      <p:sp>
        <p:nvSpPr>
          <p:cNvPr id="129" name="Google Shape;129;p24"/>
          <p:cNvSpPr txBox="1">
            <a:spLocks noGrp="1"/>
          </p:cNvSpPr>
          <p:nvPr>
            <p:ph type="body" idx="1"/>
          </p:nvPr>
        </p:nvSpPr>
        <p:spPr>
          <a:xfrm>
            <a:off x="311700" y="831300"/>
            <a:ext cx="4228500" cy="3984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250" b="1"/>
              <a:t>ACTs</a:t>
            </a:r>
            <a:endParaRPr sz="1250" b="1"/>
          </a:p>
          <a:p>
            <a:pPr marL="0" lvl="0" indent="0" algn="l" rtl="0">
              <a:lnSpc>
                <a:spcPct val="115000"/>
              </a:lnSpc>
              <a:spcBef>
                <a:spcPts val="0"/>
              </a:spcBef>
              <a:spcAft>
                <a:spcPts val="0"/>
              </a:spcAft>
              <a:buSzPts val="1800"/>
              <a:buNone/>
            </a:pPr>
            <a:endParaRPr sz="1250"/>
          </a:p>
          <a:p>
            <a:pPr marL="0" lvl="0" indent="0" algn="l" rtl="0">
              <a:lnSpc>
                <a:spcPct val="115000"/>
              </a:lnSpc>
              <a:spcBef>
                <a:spcPts val="0"/>
              </a:spcBef>
              <a:spcAft>
                <a:spcPts val="0"/>
              </a:spcAft>
              <a:buSzPts val="1800"/>
              <a:buNone/>
            </a:pPr>
            <a:r>
              <a:rPr lang="en" sz="1250"/>
              <a:t>Delayed hemolysis </a:t>
            </a:r>
            <a:endParaRPr sz="1250"/>
          </a:p>
          <a:p>
            <a:pPr marL="0" lvl="0" indent="0" algn="l" rtl="0">
              <a:lnSpc>
                <a:spcPct val="115000"/>
              </a:lnSpc>
              <a:spcBef>
                <a:spcPts val="0"/>
              </a:spcBef>
              <a:spcAft>
                <a:spcPts val="0"/>
              </a:spcAft>
              <a:buSzPts val="1800"/>
              <a:buNone/>
            </a:pPr>
            <a:r>
              <a:rPr lang="en" sz="1250"/>
              <a:t>hypersensitivity</a:t>
            </a:r>
            <a:endParaRPr sz="1250"/>
          </a:p>
          <a:p>
            <a:pPr marL="0" lvl="0" indent="0" algn="l" rtl="0">
              <a:lnSpc>
                <a:spcPct val="115000"/>
              </a:lnSpc>
              <a:spcBef>
                <a:spcPts val="0"/>
              </a:spcBef>
              <a:spcAft>
                <a:spcPts val="0"/>
              </a:spcAft>
              <a:buSzPts val="1800"/>
              <a:buNone/>
            </a:pPr>
            <a:r>
              <a:rPr lang="en" sz="1250"/>
              <a:t>QT prolongation</a:t>
            </a:r>
            <a:endParaRPr sz="1250"/>
          </a:p>
          <a:p>
            <a:pPr marL="0" lvl="0" indent="0" algn="l" rtl="0">
              <a:lnSpc>
                <a:spcPct val="115000"/>
              </a:lnSpc>
              <a:spcBef>
                <a:spcPts val="0"/>
              </a:spcBef>
              <a:spcAft>
                <a:spcPts val="0"/>
              </a:spcAft>
              <a:buSzPts val="1800"/>
              <a:buNone/>
            </a:pPr>
            <a:endParaRPr sz="1250"/>
          </a:p>
          <a:p>
            <a:pPr marL="0" lvl="0" indent="0" algn="l" rtl="0">
              <a:lnSpc>
                <a:spcPct val="115000"/>
              </a:lnSpc>
              <a:spcBef>
                <a:spcPts val="0"/>
              </a:spcBef>
              <a:spcAft>
                <a:spcPts val="0"/>
              </a:spcAft>
              <a:buSzPts val="1800"/>
              <a:buNone/>
            </a:pPr>
            <a:r>
              <a:rPr lang="en" sz="1250" b="1"/>
              <a:t>Quinine / Quinidine</a:t>
            </a:r>
            <a:endParaRPr sz="1250" b="1"/>
          </a:p>
          <a:p>
            <a:pPr marL="0" lvl="0" indent="0" algn="l" rtl="0">
              <a:lnSpc>
                <a:spcPct val="115000"/>
              </a:lnSpc>
              <a:spcBef>
                <a:spcPts val="0"/>
              </a:spcBef>
              <a:spcAft>
                <a:spcPts val="0"/>
              </a:spcAft>
              <a:buSzPts val="1800"/>
              <a:buNone/>
            </a:pPr>
            <a:r>
              <a:rPr lang="en" sz="1250"/>
              <a:t>hypotension, </a:t>
            </a:r>
            <a:endParaRPr sz="1250"/>
          </a:p>
          <a:p>
            <a:pPr marL="0" lvl="0" indent="0" algn="l" rtl="0">
              <a:lnSpc>
                <a:spcPct val="115000"/>
              </a:lnSpc>
              <a:spcBef>
                <a:spcPts val="0"/>
              </a:spcBef>
              <a:spcAft>
                <a:spcPts val="0"/>
              </a:spcAft>
              <a:buSzPts val="1800"/>
              <a:buNone/>
            </a:pPr>
            <a:r>
              <a:rPr lang="en" sz="1250"/>
              <a:t>blindness,</a:t>
            </a:r>
            <a:endParaRPr sz="1250"/>
          </a:p>
          <a:p>
            <a:pPr marL="0" lvl="0" indent="0" algn="l" rtl="0">
              <a:lnSpc>
                <a:spcPct val="115000"/>
              </a:lnSpc>
              <a:spcBef>
                <a:spcPts val="0"/>
              </a:spcBef>
              <a:spcAft>
                <a:spcPts val="0"/>
              </a:spcAft>
              <a:buSzPts val="1800"/>
              <a:buNone/>
            </a:pPr>
            <a:r>
              <a:rPr lang="en" sz="1250"/>
              <a:t>hemolysis, </a:t>
            </a:r>
            <a:endParaRPr sz="1250"/>
          </a:p>
          <a:p>
            <a:pPr marL="0" lvl="0" indent="0" algn="l" rtl="0">
              <a:lnSpc>
                <a:spcPct val="115000"/>
              </a:lnSpc>
              <a:spcBef>
                <a:spcPts val="0"/>
              </a:spcBef>
              <a:spcAft>
                <a:spcPts val="0"/>
              </a:spcAft>
              <a:buSzPts val="1800"/>
              <a:buNone/>
            </a:pPr>
            <a:r>
              <a:rPr lang="en" sz="1250"/>
              <a:t>hemolytic-uremic syndrome, </a:t>
            </a:r>
            <a:endParaRPr sz="1250"/>
          </a:p>
          <a:p>
            <a:pPr marL="0" lvl="0" indent="0" algn="l" rtl="0">
              <a:lnSpc>
                <a:spcPct val="115000"/>
              </a:lnSpc>
              <a:spcBef>
                <a:spcPts val="0"/>
              </a:spcBef>
              <a:spcAft>
                <a:spcPts val="0"/>
              </a:spcAft>
              <a:buSzPts val="1800"/>
              <a:buNone/>
            </a:pPr>
            <a:r>
              <a:rPr lang="en" sz="1250"/>
              <a:t>vasculitis, </a:t>
            </a:r>
            <a:endParaRPr sz="1250"/>
          </a:p>
          <a:p>
            <a:pPr marL="0" lvl="0" indent="0" algn="l" rtl="0">
              <a:lnSpc>
                <a:spcPct val="115000"/>
              </a:lnSpc>
              <a:spcBef>
                <a:spcPts val="0"/>
              </a:spcBef>
              <a:spcAft>
                <a:spcPts val="0"/>
              </a:spcAft>
              <a:buSzPts val="1800"/>
              <a:buNone/>
            </a:pPr>
            <a:r>
              <a:rPr lang="en" sz="1250"/>
              <a:t>cholestatic hepatitis, </a:t>
            </a:r>
            <a:endParaRPr sz="1250"/>
          </a:p>
          <a:p>
            <a:pPr marL="0" lvl="0" indent="0" algn="l" rtl="0">
              <a:lnSpc>
                <a:spcPct val="115000"/>
              </a:lnSpc>
              <a:spcBef>
                <a:spcPts val="0"/>
              </a:spcBef>
              <a:spcAft>
                <a:spcPts val="0"/>
              </a:spcAft>
              <a:buSzPts val="1800"/>
              <a:buNone/>
            </a:pPr>
            <a:r>
              <a:rPr lang="en" sz="1250"/>
              <a:t>neuromuscular paralysis.</a:t>
            </a:r>
            <a:endParaRPr sz="1250"/>
          </a:p>
          <a:p>
            <a:pPr marL="0" lvl="0" indent="0" algn="l" rtl="0">
              <a:lnSpc>
                <a:spcPct val="115000"/>
              </a:lnSpc>
              <a:spcBef>
                <a:spcPts val="0"/>
              </a:spcBef>
              <a:spcAft>
                <a:spcPts val="0"/>
              </a:spcAft>
              <a:buSzPts val="1800"/>
              <a:buNone/>
            </a:pPr>
            <a:r>
              <a:rPr lang="en" sz="1250"/>
              <a:t>QT prolongation</a:t>
            </a:r>
            <a:endParaRPr sz="1250"/>
          </a:p>
          <a:p>
            <a:pPr marL="0" lvl="0" indent="0" algn="l" rtl="0">
              <a:lnSpc>
                <a:spcPct val="115000"/>
              </a:lnSpc>
              <a:spcBef>
                <a:spcPts val="0"/>
              </a:spcBef>
              <a:spcAft>
                <a:spcPts val="0"/>
              </a:spcAft>
              <a:buSzPts val="1800"/>
              <a:buNone/>
            </a:pPr>
            <a:r>
              <a:rPr lang="en" sz="1250"/>
              <a:t>Hypersensitivity </a:t>
            </a:r>
            <a:endParaRPr sz="1250"/>
          </a:p>
          <a:p>
            <a:pPr marL="0" lvl="0" indent="0" algn="l" rtl="0">
              <a:lnSpc>
                <a:spcPct val="115000"/>
              </a:lnSpc>
              <a:spcBef>
                <a:spcPts val="0"/>
              </a:spcBef>
              <a:spcAft>
                <a:spcPts val="0"/>
              </a:spcAft>
              <a:buSzPts val="1800"/>
              <a:buNone/>
            </a:pPr>
            <a:r>
              <a:rPr lang="en" sz="1250"/>
              <a:t>Hypoglycaemia </a:t>
            </a:r>
            <a:endParaRPr sz="1250"/>
          </a:p>
          <a:p>
            <a:pPr marL="0" lvl="0" indent="0" algn="l" rtl="0">
              <a:lnSpc>
                <a:spcPct val="115000"/>
              </a:lnSpc>
              <a:spcBef>
                <a:spcPts val="0"/>
              </a:spcBef>
              <a:spcAft>
                <a:spcPts val="0"/>
              </a:spcAft>
              <a:buSzPts val="1800"/>
              <a:buNone/>
            </a:pPr>
            <a:r>
              <a:rPr lang="en" sz="1250"/>
              <a:t>Cinchonism</a:t>
            </a:r>
            <a:endParaRPr sz="1250"/>
          </a:p>
        </p:txBody>
      </p:sp>
      <p:sp>
        <p:nvSpPr>
          <p:cNvPr id="130" name="Google Shape;130;p24"/>
          <p:cNvSpPr txBox="1"/>
          <p:nvPr/>
        </p:nvSpPr>
        <p:spPr>
          <a:xfrm>
            <a:off x="4540200" y="892050"/>
            <a:ext cx="4292100" cy="33594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Clr>
                <a:schemeClr val="dk1"/>
              </a:buClr>
              <a:buSzPts val="1100"/>
              <a:buFont typeface="Arial"/>
              <a:buNone/>
            </a:pPr>
            <a:r>
              <a:rPr lang="en" sz="1200" b="1" i="0" u="none" strike="noStrike" cap="none">
                <a:solidFill>
                  <a:schemeClr val="dk1"/>
                </a:solidFill>
                <a:latin typeface="Open Sans"/>
                <a:ea typeface="Open Sans"/>
                <a:cs typeface="Open Sans"/>
                <a:sym typeface="Open Sans"/>
              </a:rPr>
              <a:t>Primaquine</a:t>
            </a:r>
            <a:endParaRPr sz="1200" b="1"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Contraindicated in</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G6PD deficiency</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Pregnancy </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Infants</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1" i="0" u="none" strike="noStrike" cap="none">
                <a:solidFill>
                  <a:schemeClr val="dk1"/>
                </a:solidFill>
                <a:latin typeface="Open Sans"/>
                <a:ea typeface="Open Sans"/>
                <a:cs typeface="Open Sans"/>
                <a:sym typeface="Open Sans"/>
              </a:rPr>
              <a:t>Sulfadoxine–Pyrimethamine (SP)</a:t>
            </a:r>
            <a:endParaRPr sz="1200" b="1"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Megaloblastic anemia</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Pancytopenia</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1" i="0" u="none" strike="noStrike" cap="none">
                <a:solidFill>
                  <a:schemeClr val="dk1"/>
                </a:solidFill>
                <a:latin typeface="Open Sans"/>
                <a:ea typeface="Open Sans"/>
                <a:cs typeface="Open Sans"/>
                <a:sym typeface="Open Sans"/>
              </a:rPr>
              <a:t>Chloroquine</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Retinal disease / visual field defects /blindness</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Psoriasis (may precipitate flare)</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r>
              <a:rPr lang="en" sz="1200" b="0" i="0" u="none" strike="noStrike" cap="none">
                <a:solidFill>
                  <a:schemeClr val="dk1"/>
                </a:solidFill>
                <a:latin typeface="Open Sans"/>
                <a:ea typeface="Open Sans"/>
                <a:cs typeface="Open Sans"/>
                <a:sym typeface="Open Sans"/>
              </a:rPr>
              <a:t>Qt prolongation, arrhythmias </a:t>
            </a:r>
            <a:endParaRPr sz="1200" b="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Clr>
                <a:schemeClr val="dk1"/>
              </a:buClr>
              <a:buSzPts val="1100"/>
              <a:buFont typeface="Arial"/>
              <a:buNone/>
            </a:pPr>
            <a:endParaRPr sz="1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25"/>
          <p:cNvSpPr txBox="1">
            <a:spLocks noGrp="1"/>
          </p:cNvSpPr>
          <p:nvPr>
            <p:ph type="title"/>
          </p:nvPr>
        </p:nvSpPr>
        <p:spPr>
          <a:xfrm>
            <a:off x="131818" y="106063"/>
            <a:ext cx="8520600" cy="831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b="1" dirty="0"/>
              <a:t>Other ACTs</a:t>
            </a:r>
            <a:endParaRPr b="1" dirty="0"/>
          </a:p>
        </p:txBody>
      </p:sp>
      <p:sp>
        <p:nvSpPr>
          <p:cNvPr id="136" name="Google Shape;136;p25"/>
          <p:cNvSpPr txBox="1">
            <a:spLocks noGrp="1"/>
          </p:cNvSpPr>
          <p:nvPr>
            <p:ph type="body" idx="1"/>
          </p:nvPr>
        </p:nvSpPr>
        <p:spPr>
          <a:xfrm>
            <a:off x="244244" y="992539"/>
            <a:ext cx="8520600" cy="3416400"/>
          </a:xfrm>
          <a:prstGeom prst="rect">
            <a:avLst/>
          </a:prstGeom>
          <a:noFill/>
          <a:ln>
            <a:noFill/>
          </a:ln>
        </p:spPr>
        <p:txBody>
          <a:bodyPr spcFirstLastPara="1" wrap="square" lIns="91425" tIns="91425" rIns="91425" bIns="91425" anchor="t" anchorCtr="0">
            <a:normAutofit/>
          </a:bodyPr>
          <a:lstStyle/>
          <a:p>
            <a:pPr marL="285750" indent="-285750">
              <a:buSzPct val="100000"/>
            </a:pPr>
            <a:r>
              <a:rPr lang="en" b="1" dirty="0">
                <a:solidFill>
                  <a:srgbClr val="000000"/>
                </a:solidFill>
              </a:rPr>
              <a:t>Artesunate</a:t>
            </a:r>
            <a:r>
              <a:rPr lang="en" dirty="0">
                <a:solidFill>
                  <a:srgbClr val="000000"/>
                </a:solidFill>
              </a:rPr>
              <a:t> (</a:t>
            </a:r>
            <a:r>
              <a:rPr lang="en" b="1" dirty="0">
                <a:solidFill>
                  <a:srgbClr val="000000"/>
                </a:solidFill>
              </a:rPr>
              <a:t>4 mg/kg </a:t>
            </a:r>
            <a:r>
              <a:rPr lang="en" dirty="0">
                <a:solidFill>
                  <a:srgbClr val="000000"/>
                </a:solidFill>
              </a:rPr>
              <a:t>od for 3 days) plus </a:t>
            </a:r>
            <a:r>
              <a:rPr lang="en" b="1" dirty="0">
                <a:solidFill>
                  <a:srgbClr val="000000"/>
                </a:solidFill>
              </a:rPr>
              <a:t>amodiaquine</a:t>
            </a:r>
            <a:r>
              <a:rPr lang="en" dirty="0">
                <a:solidFill>
                  <a:srgbClr val="000000"/>
                </a:solidFill>
              </a:rPr>
              <a:t> (</a:t>
            </a:r>
            <a:r>
              <a:rPr lang="en" b="1" dirty="0">
                <a:solidFill>
                  <a:srgbClr val="000000"/>
                </a:solidFill>
              </a:rPr>
              <a:t>10 mg of base/kg</a:t>
            </a:r>
            <a:r>
              <a:rPr lang="en" dirty="0">
                <a:solidFill>
                  <a:srgbClr val="000000"/>
                </a:solidFill>
              </a:rPr>
              <a:t> od for 3 days)</a:t>
            </a:r>
          </a:p>
          <a:p>
            <a:pPr marL="285750" indent="-285750">
              <a:buSzPct val="100000"/>
            </a:pPr>
            <a:endParaRPr lang="en" dirty="0">
              <a:solidFill>
                <a:srgbClr val="000000"/>
              </a:solidFill>
            </a:endParaRPr>
          </a:p>
          <a:p>
            <a:pPr marL="285750" indent="-285750">
              <a:buSzPct val="100000"/>
            </a:pPr>
            <a:r>
              <a:rPr lang="en" b="1" dirty="0">
                <a:solidFill>
                  <a:srgbClr val="000000"/>
                </a:solidFill>
              </a:rPr>
              <a:t>Artesunate</a:t>
            </a:r>
            <a:r>
              <a:rPr lang="en" dirty="0">
                <a:solidFill>
                  <a:srgbClr val="000000"/>
                </a:solidFill>
              </a:rPr>
              <a:t> (</a:t>
            </a:r>
            <a:r>
              <a:rPr lang="en" b="1" dirty="0">
                <a:solidFill>
                  <a:srgbClr val="000000"/>
                </a:solidFill>
              </a:rPr>
              <a:t>4 mg/kg od</a:t>
            </a:r>
            <a:r>
              <a:rPr lang="en" dirty="0">
                <a:solidFill>
                  <a:srgbClr val="000000"/>
                </a:solidFill>
              </a:rPr>
              <a:t> for 3 days) plus </a:t>
            </a:r>
            <a:r>
              <a:rPr lang="en" b="1" dirty="0">
                <a:solidFill>
                  <a:srgbClr val="000000"/>
                </a:solidFill>
              </a:rPr>
              <a:t>mefloquine</a:t>
            </a:r>
            <a:r>
              <a:rPr lang="en" dirty="0">
                <a:solidFill>
                  <a:srgbClr val="000000"/>
                </a:solidFill>
              </a:rPr>
              <a:t> (</a:t>
            </a:r>
            <a:r>
              <a:rPr lang="en" b="1" dirty="0">
                <a:solidFill>
                  <a:srgbClr val="000000"/>
                </a:solidFill>
              </a:rPr>
              <a:t>24–25 mg</a:t>
            </a:r>
            <a:r>
              <a:rPr lang="en" dirty="0">
                <a:solidFill>
                  <a:srgbClr val="000000"/>
                </a:solidFill>
              </a:rPr>
              <a:t> of base/kg either </a:t>
            </a:r>
            <a:r>
              <a:rPr lang="en" b="1" dirty="0">
                <a:solidFill>
                  <a:srgbClr val="000000"/>
                </a:solidFill>
              </a:rPr>
              <a:t>8 mg/kg</a:t>
            </a:r>
            <a:r>
              <a:rPr lang="en" dirty="0">
                <a:solidFill>
                  <a:srgbClr val="000000"/>
                </a:solidFill>
              </a:rPr>
              <a:t> od for 3 days or </a:t>
            </a:r>
            <a:r>
              <a:rPr lang="en" b="1" dirty="0">
                <a:solidFill>
                  <a:srgbClr val="000000"/>
                </a:solidFill>
              </a:rPr>
              <a:t>15 mg/kg</a:t>
            </a:r>
            <a:r>
              <a:rPr lang="en" dirty="0">
                <a:solidFill>
                  <a:srgbClr val="000000"/>
                </a:solidFill>
              </a:rPr>
              <a:t> on day 2 plus </a:t>
            </a:r>
            <a:r>
              <a:rPr lang="en" b="1" dirty="0">
                <a:solidFill>
                  <a:srgbClr val="000000"/>
                </a:solidFill>
              </a:rPr>
              <a:t>10 mg/kg</a:t>
            </a:r>
            <a:r>
              <a:rPr lang="en" dirty="0">
                <a:solidFill>
                  <a:srgbClr val="000000"/>
                </a:solidFill>
              </a:rPr>
              <a:t> on day 3)</a:t>
            </a:r>
          </a:p>
          <a:p>
            <a:pPr marL="285750" indent="-285750">
              <a:buSzPct val="100000"/>
            </a:pPr>
            <a:endParaRPr lang="en" dirty="0">
              <a:solidFill>
                <a:srgbClr val="000000"/>
              </a:solidFill>
            </a:endParaRPr>
          </a:p>
          <a:p>
            <a:pPr marL="285750" indent="-285750">
              <a:buSzPct val="100000"/>
            </a:pPr>
            <a:r>
              <a:rPr lang="en" b="1" dirty="0">
                <a:solidFill>
                  <a:srgbClr val="000000"/>
                </a:solidFill>
              </a:rPr>
              <a:t>DHA-piperaquine</a:t>
            </a:r>
            <a:r>
              <a:rPr lang="en" dirty="0">
                <a:solidFill>
                  <a:srgbClr val="000000"/>
                </a:solidFill>
              </a:rPr>
              <a:t> (target dose: </a:t>
            </a:r>
            <a:r>
              <a:rPr lang="en" b="1" dirty="0">
                <a:solidFill>
                  <a:srgbClr val="000000"/>
                </a:solidFill>
              </a:rPr>
              <a:t>4/24 mg/kg</a:t>
            </a:r>
            <a:r>
              <a:rPr lang="en" dirty="0">
                <a:solidFill>
                  <a:srgbClr val="000000"/>
                </a:solidFill>
              </a:rPr>
              <a:t> od for 3 days in children weighing &lt;25 kg and </a:t>
            </a:r>
            <a:r>
              <a:rPr lang="en" b="1" dirty="0">
                <a:solidFill>
                  <a:srgbClr val="000000"/>
                </a:solidFill>
              </a:rPr>
              <a:t>4/18 mg/kg </a:t>
            </a:r>
            <a:r>
              <a:rPr lang="en" dirty="0">
                <a:solidFill>
                  <a:srgbClr val="000000"/>
                </a:solidFill>
              </a:rPr>
              <a:t>od for 3 days in persons weighing ≥25 kg)</a:t>
            </a:r>
          </a:p>
          <a:p>
            <a:pPr marL="0" indent="0">
              <a:buSzPct val="100000"/>
              <a:buNone/>
            </a:pPr>
            <a:r>
              <a:rPr lang="en" dirty="0">
                <a:solidFill>
                  <a:srgbClr val="000000"/>
                </a:solidFill>
              </a:rPr>
              <a:t> </a:t>
            </a:r>
          </a:p>
          <a:p>
            <a:pPr marL="285750" indent="-285750">
              <a:buSzPct val="100000"/>
            </a:pPr>
            <a:r>
              <a:rPr lang="en" b="1" dirty="0">
                <a:solidFill>
                  <a:srgbClr val="000000"/>
                </a:solidFill>
              </a:rPr>
              <a:t>Artesunate-pyronaridine</a:t>
            </a:r>
            <a:r>
              <a:rPr lang="en" dirty="0">
                <a:solidFill>
                  <a:srgbClr val="000000"/>
                </a:solidFill>
              </a:rPr>
              <a:t> (</a:t>
            </a:r>
            <a:r>
              <a:rPr lang="en" b="1" dirty="0">
                <a:solidFill>
                  <a:srgbClr val="000000"/>
                </a:solidFill>
              </a:rPr>
              <a:t>4/12 mg/kg </a:t>
            </a:r>
            <a:r>
              <a:rPr lang="en" dirty="0">
                <a:solidFill>
                  <a:srgbClr val="000000"/>
                </a:solidFill>
              </a:rPr>
              <a:t>od for 3 days)</a:t>
            </a:r>
            <a:endParaRPr dirty="0">
              <a:solidFill>
                <a:srgbClr val="00000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194038" y="0"/>
            <a:ext cx="85206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74074"/>
              <a:buNone/>
            </a:pPr>
            <a:r>
              <a:rPr lang="en" b="1"/>
              <a:t>Treatment of complications </a:t>
            </a:r>
            <a:endParaRPr b="1"/>
          </a:p>
        </p:txBody>
      </p:sp>
      <p:sp>
        <p:nvSpPr>
          <p:cNvPr id="142" name="Google Shape;142;p26"/>
          <p:cNvSpPr txBox="1">
            <a:spLocks noGrp="1"/>
          </p:cNvSpPr>
          <p:nvPr>
            <p:ph type="body" idx="1"/>
          </p:nvPr>
        </p:nvSpPr>
        <p:spPr>
          <a:xfrm>
            <a:off x="194038" y="775068"/>
            <a:ext cx="8520600" cy="4051765"/>
          </a:xfrm>
          <a:prstGeom prst="rect">
            <a:avLst/>
          </a:prstGeom>
          <a:noFill/>
          <a:ln>
            <a:noFill/>
          </a:ln>
        </p:spPr>
        <p:txBody>
          <a:bodyPr spcFirstLastPara="1" wrap="square" lIns="91425" tIns="91425" rIns="91425" bIns="91425" anchor="t" anchorCtr="0">
            <a:noAutofit/>
          </a:bodyPr>
          <a:lstStyle/>
          <a:p>
            <a:pPr marL="457200" lvl="0" indent="-314325" algn="l" rtl="0">
              <a:lnSpc>
                <a:spcPct val="115000"/>
              </a:lnSpc>
              <a:spcBef>
                <a:spcPts val="0"/>
              </a:spcBef>
              <a:spcAft>
                <a:spcPts val="0"/>
              </a:spcAft>
              <a:buClr>
                <a:srgbClr val="000000"/>
              </a:buClr>
              <a:buSzPts val="1350"/>
              <a:buChar char="●"/>
            </a:pPr>
            <a:r>
              <a:rPr lang="en" sz="1600" b="1" dirty="0">
                <a:solidFill>
                  <a:srgbClr val="000000"/>
                </a:solidFill>
              </a:rPr>
              <a:t>Convulsions</a:t>
            </a:r>
            <a:r>
              <a:rPr lang="en" sz="1600" dirty="0">
                <a:solidFill>
                  <a:srgbClr val="000000"/>
                </a:solidFill>
              </a:rPr>
              <a:t> should be treated promptly with IV (or rectal) benzodiazepines. </a:t>
            </a:r>
            <a:r>
              <a:rPr lang="en" sz="1600" b="1" dirty="0">
                <a:solidFill>
                  <a:srgbClr val="000000"/>
                </a:solidFill>
              </a:rPr>
              <a:t>Levetiracetam</a:t>
            </a:r>
            <a:r>
              <a:rPr lang="en" sz="1600" dirty="0">
                <a:solidFill>
                  <a:srgbClr val="000000"/>
                </a:solidFill>
              </a:rPr>
              <a:t> is the preferred anticonvulsant to control seizures. </a:t>
            </a:r>
          </a:p>
          <a:p>
            <a:pPr marL="457200" lvl="0" indent="-314325" algn="l" rtl="0">
              <a:lnSpc>
                <a:spcPct val="115000"/>
              </a:lnSpc>
              <a:spcBef>
                <a:spcPts val="0"/>
              </a:spcBef>
              <a:spcAft>
                <a:spcPts val="0"/>
              </a:spcAft>
              <a:buClr>
                <a:srgbClr val="000000"/>
              </a:buClr>
              <a:buSzPts val="1350"/>
              <a:buChar char="●"/>
            </a:pPr>
            <a:endParaRPr sz="1600"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b="1" dirty="0">
                <a:solidFill>
                  <a:srgbClr val="000000"/>
                </a:solidFill>
              </a:rPr>
              <a:t>Hypoglycemia</a:t>
            </a:r>
            <a:r>
              <a:rPr lang="en" sz="1600" dirty="0">
                <a:solidFill>
                  <a:srgbClr val="000000"/>
                </a:solidFill>
              </a:rPr>
              <a:t> is managed with iv dextrose. Recurrent hypoglycemia is common among patients receiving quinine.</a:t>
            </a:r>
          </a:p>
          <a:p>
            <a:pPr marL="142875" lvl="0" indent="0" algn="l" rtl="0">
              <a:lnSpc>
                <a:spcPct val="115000"/>
              </a:lnSpc>
              <a:spcBef>
                <a:spcPts val="0"/>
              </a:spcBef>
              <a:spcAft>
                <a:spcPts val="0"/>
              </a:spcAft>
              <a:buClr>
                <a:srgbClr val="000000"/>
              </a:buClr>
              <a:buSzPts val="1350"/>
              <a:buNone/>
            </a:pPr>
            <a:endParaRPr sz="1600"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b="1" dirty="0">
                <a:solidFill>
                  <a:srgbClr val="000000"/>
                </a:solidFill>
              </a:rPr>
              <a:t>Blood transfusion</a:t>
            </a:r>
            <a:r>
              <a:rPr lang="en" sz="1600" dirty="0">
                <a:solidFill>
                  <a:srgbClr val="000000"/>
                </a:solidFill>
              </a:rPr>
              <a:t> is recommended that if the hematocrit falls to &lt;20%, whole blood (preferably fresh) or packed cells should be transfused slowly.</a:t>
            </a:r>
          </a:p>
          <a:p>
            <a:pPr marL="457200" lvl="0" indent="-314325" algn="l" rtl="0">
              <a:lnSpc>
                <a:spcPct val="115000"/>
              </a:lnSpc>
              <a:spcBef>
                <a:spcPts val="0"/>
              </a:spcBef>
              <a:spcAft>
                <a:spcPts val="0"/>
              </a:spcAft>
              <a:buClr>
                <a:srgbClr val="000000"/>
              </a:buClr>
              <a:buSzPts val="1350"/>
              <a:buChar char="●"/>
            </a:pPr>
            <a:endParaRPr sz="1600" dirty="0">
              <a:solidFill>
                <a:srgbClr val="000000"/>
              </a:solidFill>
            </a:endParaRPr>
          </a:p>
          <a:p>
            <a:pPr marL="457200" lvl="0" indent="-314325" algn="l" rtl="0">
              <a:lnSpc>
                <a:spcPct val="115000"/>
              </a:lnSpc>
              <a:spcBef>
                <a:spcPts val="0"/>
              </a:spcBef>
              <a:spcAft>
                <a:spcPts val="0"/>
              </a:spcAft>
              <a:buClr>
                <a:srgbClr val="000000"/>
              </a:buClr>
              <a:buSzPts val="1350"/>
              <a:buChar char="●"/>
            </a:pPr>
            <a:r>
              <a:rPr lang="en" sz="1600" dirty="0">
                <a:solidFill>
                  <a:srgbClr val="000000"/>
                </a:solidFill>
              </a:rPr>
              <a:t>IV fluids are cautiously administered because of the risk of overhydration (leading to pulmonary edema) and under-hydration (contributing to renal impairment). </a:t>
            </a:r>
            <a:endParaRPr sz="1600" dirty="0">
              <a:solidFill>
                <a:srgbClr val="00000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62DA839-FA46-27C4-B061-C4EE144367B0}"/>
              </a:ext>
            </a:extLst>
          </p:cNvPr>
          <p:cNvSpPr>
            <a:spLocks noGrp="1"/>
          </p:cNvSpPr>
          <p:nvPr>
            <p:ph type="body" idx="1"/>
          </p:nvPr>
        </p:nvSpPr>
        <p:spPr>
          <a:xfrm>
            <a:off x="311700" y="217357"/>
            <a:ext cx="8520600" cy="4361868"/>
          </a:xfrm>
        </p:spPr>
        <p:txBody>
          <a:bodyPr>
            <a:normAutofit/>
          </a:bodyPr>
          <a:lstStyle/>
          <a:p>
            <a:pPr lvl="0" indent="-314325">
              <a:buClr>
                <a:srgbClr val="000000"/>
              </a:buClr>
              <a:buSzPts val="1350"/>
            </a:pPr>
            <a:r>
              <a:rPr lang="en-US" sz="1600" dirty="0">
                <a:solidFill>
                  <a:srgbClr val="000000"/>
                </a:solidFill>
              </a:rPr>
              <a:t>Patients in </a:t>
            </a:r>
            <a:r>
              <a:rPr lang="en-US" sz="1600" b="1" dirty="0">
                <a:solidFill>
                  <a:srgbClr val="000000"/>
                </a:solidFill>
              </a:rPr>
              <a:t>sepsis </a:t>
            </a:r>
            <a:r>
              <a:rPr lang="en-US" sz="1600" dirty="0">
                <a:solidFill>
                  <a:srgbClr val="000000"/>
                </a:solidFill>
              </a:rPr>
              <a:t>/ suspected bacterial coinfection should be treated with both antimalarials and broad-spectrum antibiotics with activity against nontyphoidal Salmonella species from the outset until cultures are negative.</a:t>
            </a:r>
          </a:p>
          <a:p>
            <a:pPr lvl="0" indent="-314325">
              <a:buClr>
                <a:srgbClr val="000000"/>
              </a:buClr>
              <a:buSzPts val="1350"/>
            </a:pPr>
            <a:endParaRPr lang="en-US" sz="1600" dirty="0">
              <a:solidFill>
                <a:srgbClr val="000000"/>
              </a:solidFill>
            </a:endParaRPr>
          </a:p>
          <a:p>
            <a:pPr lvl="0" indent="-314325">
              <a:buClr>
                <a:srgbClr val="000000"/>
              </a:buClr>
              <a:buSzPts val="1350"/>
            </a:pPr>
            <a:r>
              <a:rPr lang="en-US" sz="1600" dirty="0">
                <a:solidFill>
                  <a:srgbClr val="000000"/>
                </a:solidFill>
              </a:rPr>
              <a:t>If plasma levels of BUN  and creatinine rise despite adequate re hydration, fluid administration should be restricted to prevent volume overload. Renal replacement therapy is best performed early. Hemofiltration and hemodialysis are more effective than peritoneal dialysis and are associated with lower mortality risk.</a:t>
            </a:r>
          </a:p>
          <a:p>
            <a:pPr lvl="0" indent="-314325">
              <a:buClr>
                <a:srgbClr val="000000"/>
              </a:buClr>
              <a:buSzPts val="1350"/>
            </a:pPr>
            <a:endParaRPr lang="en-US" sz="1600" dirty="0">
              <a:solidFill>
                <a:srgbClr val="000000"/>
              </a:solidFill>
            </a:endParaRPr>
          </a:p>
          <a:p>
            <a:pPr lvl="0" indent="-314325">
              <a:buClr>
                <a:srgbClr val="000000"/>
              </a:buClr>
              <a:buSzPts val="1350"/>
            </a:pPr>
            <a:r>
              <a:rPr lang="en-US" sz="1600" b="1" dirty="0">
                <a:solidFill>
                  <a:srgbClr val="000000"/>
                </a:solidFill>
              </a:rPr>
              <a:t>Acute Pulmonary Edema (Acute Respiratory Distress Syndrome)</a:t>
            </a:r>
            <a:r>
              <a:rPr lang="en-US" sz="1600" dirty="0">
                <a:solidFill>
                  <a:srgbClr val="000000"/>
                </a:solidFill>
              </a:rPr>
              <a:t>: Patients should be positioned with the head end elevation at  45° elevation and should be given oxygen and IV diuretics. Positive-pressure ventilation should be started early if the immediate measures fail.</a:t>
            </a:r>
          </a:p>
          <a:p>
            <a:endParaRPr lang="en-IN" sz="1600" dirty="0"/>
          </a:p>
        </p:txBody>
      </p:sp>
    </p:spTree>
    <p:extLst>
      <p:ext uri="{BB962C8B-B14F-4D97-AF65-F5344CB8AC3E}">
        <p14:creationId xmlns:p14="http://schemas.microsoft.com/office/powerpoint/2010/main" val="27730570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7"/>
          <p:cNvSpPr txBox="1">
            <a:spLocks noGrp="1"/>
          </p:cNvSpPr>
          <p:nvPr>
            <p:ph type="title"/>
          </p:nvPr>
        </p:nvSpPr>
        <p:spPr>
          <a:xfrm>
            <a:off x="311700" y="195813"/>
            <a:ext cx="8520600" cy="8313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74074"/>
              <a:buNone/>
            </a:pPr>
            <a:r>
              <a:rPr lang="en" b="1" dirty="0"/>
              <a:t>Chemoprophylaxis against malaria for travellers </a:t>
            </a:r>
            <a:endParaRPr b="1" dirty="0"/>
          </a:p>
        </p:txBody>
      </p:sp>
      <p:sp>
        <p:nvSpPr>
          <p:cNvPr id="148" name="Google Shape;148;p27"/>
          <p:cNvSpPr txBox="1">
            <a:spLocks noGrp="1"/>
          </p:cNvSpPr>
          <p:nvPr>
            <p:ph type="body" idx="1"/>
          </p:nvPr>
        </p:nvSpPr>
        <p:spPr>
          <a:xfrm>
            <a:off x="311700" y="889050"/>
            <a:ext cx="8520600" cy="4254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2323"/>
              <a:buNone/>
            </a:pPr>
            <a:r>
              <a:rPr lang="en" sz="1350"/>
              <a:t>If Chloroquine resistance absent in the destination;</a:t>
            </a:r>
            <a:endParaRPr sz="1350"/>
          </a:p>
          <a:p>
            <a:pPr marL="0" lvl="0" indent="0" algn="l" rtl="0">
              <a:lnSpc>
                <a:spcPct val="115000"/>
              </a:lnSpc>
              <a:spcBef>
                <a:spcPts val="1200"/>
              </a:spcBef>
              <a:spcAft>
                <a:spcPts val="0"/>
              </a:spcAft>
              <a:buSzPts val="1800"/>
              <a:buNone/>
            </a:pPr>
            <a:r>
              <a:rPr lang="en" sz="1350"/>
              <a:t>Chloroquine 300 mg base weekly  (started 1–2 weeks before travel and continued till 4 weeks after travel)</a:t>
            </a:r>
            <a:endParaRPr sz="1350"/>
          </a:p>
          <a:p>
            <a:pPr marL="0" lvl="0" indent="0" algn="l" rtl="0">
              <a:lnSpc>
                <a:spcPct val="115000"/>
              </a:lnSpc>
              <a:spcBef>
                <a:spcPts val="1200"/>
              </a:spcBef>
              <a:spcAft>
                <a:spcPts val="0"/>
              </a:spcAft>
              <a:buSzPts val="1800"/>
              <a:buNone/>
            </a:pPr>
            <a:endParaRPr sz="1350"/>
          </a:p>
          <a:p>
            <a:pPr marL="0" lvl="0" indent="0" algn="l" rtl="0">
              <a:lnSpc>
                <a:spcPct val="115000"/>
              </a:lnSpc>
              <a:spcBef>
                <a:spcPts val="0"/>
              </a:spcBef>
              <a:spcAft>
                <a:spcPts val="0"/>
              </a:spcAft>
              <a:buClr>
                <a:schemeClr val="dk1"/>
              </a:buClr>
              <a:buSzPts val="1800"/>
              <a:buFont typeface="Arial"/>
              <a:buNone/>
            </a:pPr>
            <a:r>
              <a:rPr lang="en" sz="1350"/>
              <a:t>If Chloroquine resistance high in the destination</a:t>
            </a:r>
            <a:endParaRPr sz="1350"/>
          </a:p>
          <a:p>
            <a:pPr marL="0" lvl="0" indent="0" algn="l" rtl="0">
              <a:lnSpc>
                <a:spcPct val="115000"/>
              </a:lnSpc>
              <a:spcBef>
                <a:spcPts val="1200"/>
              </a:spcBef>
              <a:spcAft>
                <a:spcPts val="0"/>
              </a:spcAft>
              <a:buSzPts val="1800"/>
              <a:buNone/>
            </a:pPr>
            <a:r>
              <a:rPr lang="en" sz="1350"/>
              <a:t>Mefloquine 250 mg weekly  (started 1–2 weeks before travel and continued till 4 weeks after travel)</a:t>
            </a:r>
            <a:endParaRPr sz="1350"/>
          </a:p>
          <a:p>
            <a:pPr marL="0" lvl="0" indent="0" algn="l" rtl="0">
              <a:lnSpc>
                <a:spcPct val="115000"/>
              </a:lnSpc>
              <a:spcBef>
                <a:spcPts val="1200"/>
              </a:spcBef>
              <a:spcAft>
                <a:spcPts val="0"/>
              </a:spcAft>
              <a:buSzPts val="1800"/>
              <a:buNone/>
            </a:pPr>
            <a:endParaRPr sz="1350"/>
          </a:p>
          <a:p>
            <a:pPr marL="0" lvl="0" indent="0" algn="l" rtl="0">
              <a:lnSpc>
                <a:spcPct val="115000"/>
              </a:lnSpc>
              <a:spcBef>
                <a:spcPts val="0"/>
              </a:spcBef>
              <a:spcAft>
                <a:spcPts val="0"/>
              </a:spcAft>
              <a:buClr>
                <a:schemeClr val="dk1"/>
              </a:buClr>
              <a:buSzPts val="1800"/>
              <a:buFont typeface="Arial"/>
              <a:buNone/>
            </a:pPr>
            <a:r>
              <a:rPr lang="en" sz="1350"/>
              <a:t>If Mefloquine resistance high in the destination </a:t>
            </a:r>
            <a:endParaRPr sz="1350">
              <a:solidFill>
                <a:srgbClr val="FF0000"/>
              </a:solidFill>
            </a:endParaRPr>
          </a:p>
          <a:p>
            <a:pPr marL="0" lvl="0" indent="0" algn="l" rtl="0">
              <a:lnSpc>
                <a:spcPct val="115000"/>
              </a:lnSpc>
              <a:spcBef>
                <a:spcPts val="1200"/>
              </a:spcBef>
              <a:spcAft>
                <a:spcPts val="0"/>
              </a:spcAft>
              <a:buSzPts val="1800"/>
              <a:buNone/>
            </a:pPr>
            <a:r>
              <a:rPr lang="en" sz="1350"/>
              <a:t>Doxycycline 100 mg daily (1–2 days before travel and continued till 4 weeks after travel)  </a:t>
            </a:r>
            <a:r>
              <a:rPr lang="en" sz="1350">
                <a:solidFill>
                  <a:srgbClr val="FF0000"/>
                </a:solidFill>
              </a:rPr>
              <a:t>or</a:t>
            </a:r>
            <a:endParaRPr sz="1350">
              <a:solidFill>
                <a:srgbClr val="FF0000"/>
              </a:solidFill>
            </a:endParaRPr>
          </a:p>
          <a:p>
            <a:pPr marL="0" lvl="0" indent="0" algn="l" rtl="0">
              <a:lnSpc>
                <a:spcPct val="115000"/>
              </a:lnSpc>
              <a:spcBef>
                <a:spcPts val="1200"/>
              </a:spcBef>
              <a:spcAft>
                <a:spcPts val="0"/>
              </a:spcAft>
              <a:buSzPts val="1800"/>
              <a:buNone/>
            </a:pPr>
            <a:r>
              <a:rPr lang="en" sz="1350"/>
              <a:t>Atovaquone-Proguanil 1 tablet (1–2 days before travel upto 7 days of leaving)</a:t>
            </a:r>
            <a:endParaRPr sz="1350"/>
          </a:p>
          <a:p>
            <a:pPr marL="0" lvl="0" indent="0" algn="l" rtl="0">
              <a:lnSpc>
                <a:spcPct val="115000"/>
              </a:lnSpc>
              <a:spcBef>
                <a:spcPts val="1200"/>
              </a:spcBef>
              <a:spcAft>
                <a:spcPts val="1200"/>
              </a:spcAft>
              <a:buSzPts val="1800"/>
              <a:buNone/>
            </a:pPr>
            <a:r>
              <a:rPr lang="en" sz="1350"/>
              <a:t>Doxycycline is preferred for short-term chemoprophylaxis (up to 6 weeks) and Mefloquine is preferred for longer stays (&gt;6 weeks)</a:t>
            </a:r>
            <a:endParaRPr sz="135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8"/>
          <p:cNvSpPr txBox="1">
            <a:spLocks noGrp="1"/>
          </p:cNvSpPr>
          <p:nvPr>
            <p:ph type="title"/>
          </p:nvPr>
        </p:nvSpPr>
        <p:spPr>
          <a:xfrm>
            <a:off x="773700" y="1806450"/>
            <a:ext cx="7596600" cy="1530600"/>
          </a:xfrm>
          <a:prstGeom prst="rect">
            <a:avLst/>
          </a:prstGeom>
          <a:noFill/>
          <a:ln>
            <a:noFill/>
          </a:ln>
        </p:spPr>
        <p:txBody>
          <a:bodyPr spcFirstLastPara="1" wrap="square" lIns="91425" tIns="91425" rIns="91425" bIns="91425" anchor="ctr" anchorCtr="0">
            <a:normAutofit/>
          </a:bodyPr>
          <a:lstStyle/>
          <a:p>
            <a:pPr marL="0" lvl="0" indent="0" algn="ctr" rtl="0">
              <a:lnSpc>
                <a:spcPct val="100000"/>
              </a:lnSpc>
              <a:spcBef>
                <a:spcPts val="0"/>
              </a:spcBef>
              <a:spcAft>
                <a:spcPts val="0"/>
              </a:spcAft>
              <a:buSzPts val="4200"/>
              <a:buNone/>
            </a:pPr>
            <a:r>
              <a:rPr lang="en" b="1"/>
              <a:t>Thank you</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8" name="Google Shape;68;p14"/>
          <p:cNvSpPr txBox="1">
            <a:spLocks noGrp="1"/>
          </p:cNvSpPr>
          <p:nvPr>
            <p:ph type="body" idx="1"/>
          </p:nvPr>
        </p:nvSpPr>
        <p:spPr>
          <a:xfrm>
            <a:off x="311701" y="863551"/>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SzPts val="1800"/>
              <a:buNone/>
            </a:pPr>
            <a:r>
              <a:rPr lang="en" dirty="0">
                <a:solidFill>
                  <a:srgbClr val="000000"/>
                </a:solidFill>
              </a:rPr>
              <a:t>After confirmation of malaria by microscopy / RDT, treatment started according to the species and severity.</a:t>
            </a:r>
            <a:endParaRPr dirty="0">
              <a:solidFill>
                <a:srgbClr val="000000"/>
              </a:solidFill>
            </a:endParaRPr>
          </a:p>
          <a:p>
            <a:pPr marL="0" lvl="0" indent="0" algn="l" rtl="0">
              <a:lnSpc>
                <a:spcPct val="115000"/>
              </a:lnSpc>
              <a:spcBef>
                <a:spcPts val="0"/>
              </a:spcBef>
              <a:spcAft>
                <a:spcPts val="0"/>
              </a:spcAft>
              <a:buSzPts val="1800"/>
              <a:buNone/>
            </a:pPr>
            <a:endParaRPr dirty="0">
              <a:solidFill>
                <a:srgbClr val="000000"/>
              </a:solidFill>
            </a:endParaRPr>
          </a:p>
          <a:p>
            <a:pPr marL="0" lvl="0" indent="0" algn="l" rtl="0">
              <a:lnSpc>
                <a:spcPct val="115000"/>
              </a:lnSpc>
              <a:spcBef>
                <a:spcPts val="1200"/>
              </a:spcBef>
              <a:spcAft>
                <a:spcPts val="0"/>
              </a:spcAft>
              <a:buSzPts val="1800"/>
              <a:buNone/>
            </a:pPr>
            <a:r>
              <a:rPr lang="en" b="1" dirty="0">
                <a:solidFill>
                  <a:srgbClr val="000000"/>
                </a:solidFill>
              </a:rPr>
              <a:t>Treatment regimen </a:t>
            </a:r>
            <a:endParaRPr b="1" dirty="0">
              <a:solidFill>
                <a:srgbClr val="000000"/>
              </a:solidFill>
            </a:endParaRPr>
          </a:p>
          <a:p>
            <a:pPr marL="457200" lvl="0" indent="-342900" algn="l" rtl="0">
              <a:lnSpc>
                <a:spcPct val="115000"/>
              </a:lnSpc>
              <a:spcBef>
                <a:spcPts val="1200"/>
              </a:spcBef>
              <a:spcAft>
                <a:spcPts val="0"/>
              </a:spcAft>
              <a:buClr>
                <a:srgbClr val="000000"/>
              </a:buClr>
              <a:buSzPts val="1800"/>
              <a:buChar char="●"/>
            </a:pPr>
            <a:r>
              <a:rPr lang="en" dirty="0">
                <a:solidFill>
                  <a:srgbClr val="000000"/>
                </a:solidFill>
              </a:rPr>
              <a:t>Treatment of uncomplicated falciparum Malaria</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Treatment of uncomplicated vivax malaria</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Treatment of mixed infections </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Treatment of </a:t>
            </a:r>
            <a:r>
              <a:rPr lang="en" i="1" dirty="0">
                <a:solidFill>
                  <a:srgbClr val="000000"/>
                </a:solidFill>
              </a:rPr>
              <a:t>P.ovale, P.malariae and P.knowlesi</a:t>
            </a:r>
            <a:endParaRPr i="1"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Treatment of severe malaria </a:t>
            </a:r>
            <a:endParaRPr dirty="0">
              <a:solidFill>
                <a:srgbClr val="000000"/>
              </a:solidFill>
            </a:endParaRPr>
          </a:p>
          <a:p>
            <a:pPr marL="457200" lvl="0" indent="-342900" algn="l" rtl="0">
              <a:lnSpc>
                <a:spcPct val="115000"/>
              </a:lnSpc>
              <a:spcBef>
                <a:spcPts val="0"/>
              </a:spcBef>
              <a:spcAft>
                <a:spcPts val="0"/>
              </a:spcAft>
              <a:buClr>
                <a:srgbClr val="000000"/>
              </a:buClr>
              <a:buSzPts val="1800"/>
              <a:buChar char="●"/>
            </a:pPr>
            <a:r>
              <a:rPr lang="en" dirty="0">
                <a:solidFill>
                  <a:srgbClr val="000000"/>
                </a:solidFill>
              </a:rPr>
              <a:t>Treatment of malaria in pregnancy </a:t>
            </a:r>
            <a:endParaRPr dirty="0">
              <a:solidFill>
                <a:srgbClr val="0000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15"/>
          <p:cNvSpPr txBox="1">
            <a:spLocks noGrp="1"/>
          </p:cNvSpPr>
          <p:nvPr>
            <p:ph type="title"/>
          </p:nvPr>
        </p:nvSpPr>
        <p:spPr>
          <a:xfrm>
            <a:off x="311700" y="277150"/>
            <a:ext cx="8520600" cy="10014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2800"/>
              <a:buNone/>
            </a:pPr>
            <a:r>
              <a:rPr lang="en" b="1">
                <a:solidFill>
                  <a:srgbClr val="000000"/>
                </a:solidFill>
              </a:rPr>
              <a:t>Treatment of uncomplicated falciparum Malaria</a:t>
            </a:r>
            <a:endParaRPr b="1">
              <a:solidFill>
                <a:srgbClr val="000000"/>
              </a:solidFill>
            </a:endParaRPr>
          </a:p>
        </p:txBody>
      </p:sp>
      <p:sp>
        <p:nvSpPr>
          <p:cNvPr id="74" name="Google Shape;74;p15"/>
          <p:cNvSpPr txBox="1">
            <a:spLocks noGrp="1"/>
          </p:cNvSpPr>
          <p:nvPr>
            <p:ph type="body" idx="1"/>
          </p:nvPr>
        </p:nvSpPr>
        <p:spPr>
          <a:xfrm>
            <a:off x="311700" y="1278550"/>
            <a:ext cx="8520600" cy="3416400"/>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15000"/>
              </a:lnSpc>
              <a:spcBef>
                <a:spcPts val="0"/>
              </a:spcBef>
              <a:spcAft>
                <a:spcPts val="0"/>
              </a:spcAft>
              <a:buSzPct val="129032"/>
              <a:buNone/>
            </a:pPr>
            <a:r>
              <a:rPr lang="en" b="1" dirty="0">
                <a:solidFill>
                  <a:srgbClr val="000000"/>
                </a:solidFill>
              </a:rPr>
              <a:t>Artemisinin combination therapy (ACT)</a:t>
            </a:r>
            <a:r>
              <a:rPr lang="en" dirty="0">
                <a:solidFill>
                  <a:srgbClr val="000000"/>
                </a:solidFill>
              </a:rPr>
              <a:t>    </a:t>
            </a:r>
            <a:r>
              <a:rPr lang="en" i="1" dirty="0">
                <a:solidFill>
                  <a:srgbClr val="000000"/>
                </a:solidFill>
              </a:rPr>
              <a:t>plus</a:t>
            </a:r>
            <a:endParaRPr i="1" dirty="0">
              <a:solidFill>
                <a:srgbClr val="000000"/>
              </a:solidFill>
            </a:endParaRPr>
          </a:p>
          <a:p>
            <a:pPr marL="0" lvl="0" indent="0" algn="l" rtl="0">
              <a:lnSpc>
                <a:spcPct val="115000"/>
              </a:lnSpc>
              <a:spcBef>
                <a:spcPts val="0"/>
              </a:spcBef>
              <a:spcAft>
                <a:spcPts val="0"/>
              </a:spcAft>
              <a:buSzPct val="129032"/>
              <a:buNone/>
            </a:pPr>
            <a:r>
              <a:rPr lang="en" b="1" dirty="0">
                <a:solidFill>
                  <a:srgbClr val="000000"/>
                </a:solidFill>
              </a:rPr>
              <a:t>Primaquine 45 mg </a:t>
            </a:r>
            <a:r>
              <a:rPr lang="en" dirty="0">
                <a:solidFill>
                  <a:srgbClr val="000000"/>
                </a:solidFill>
              </a:rPr>
              <a:t>(available as 7.5,15 mg tablets) on </a:t>
            </a:r>
            <a:r>
              <a:rPr lang="en" b="1" dirty="0">
                <a:solidFill>
                  <a:srgbClr val="000000"/>
                </a:solidFill>
              </a:rPr>
              <a:t>day 2 alone</a:t>
            </a:r>
            <a:endParaRPr b="1" dirty="0">
              <a:solidFill>
                <a:srgbClr val="000000"/>
              </a:solidFill>
            </a:endParaRPr>
          </a:p>
          <a:p>
            <a:pPr marL="0" lvl="0" indent="0" algn="l" rtl="0">
              <a:lnSpc>
                <a:spcPct val="115000"/>
              </a:lnSpc>
              <a:spcBef>
                <a:spcPts val="0"/>
              </a:spcBef>
              <a:spcAft>
                <a:spcPts val="0"/>
              </a:spcAft>
              <a:buSzPct val="129032"/>
              <a:buNone/>
            </a:pPr>
            <a:endParaRPr b="1" dirty="0">
              <a:solidFill>
                <a:srgbClr val="000000"/>
              </a:solidFill>
            </a:endParaRPr>
          </a:p>
          <a:p>
            <a:pPr marL="0" lvl="0" indent="0" algn="l" rtl="0">
              <a:lnSpc>
                <a:spcPct val="115000"/>
              </a:lnSpc>
              <a:spcBef>
                <a:spcPts val="0"/>
              </a:spcBef>
              <a:spcAft>
                <a:spcPts val="0"/>
              </a:spcAft>
              <a:buSzPct val="129032"/>
              <a:buNone/>
            </a:pPr>
            <a:endParaRPr dirty="0">
              <a:solidFill>
                <a:srgbClr val="000000"/>
              </a:solidFill>
            </a:endParaRPr>
          </a:p>
          <a:p>
            <a:pPr marL="0" lvl="0" indent="0" algn="l" rtl="0">
              <a:lnSpc>
                <a:spcPct val="115000"/>
              </a:lnSpc>
              <a:spcBef>
                <a:spcPts val="1200"/>
              </a:spcBef>
              <a:spcAft>
                <a:spcPts val="0"/>
              </a:spcAft>
              <a:buSzPct val="100000"/>
              <a:buNone/>
            </a:pPr>
            <a:r>
              <a:rPr lang="en" dirty="0">
                <a:solidFill>
                  <a:srgbClr val="000000"/>
                </a:solidFill>
              </a:rPr>
              <a:t>Choice of ACT in all other states except north eastern states includes</a:t>
            </a:r>
            <a:endParaRPr dirty="0">
              <a:solidFill>
                <a:srgbClr val="000000"/>
              </a:solidFill>
            </a:endParaRPr>
          </a:p>
          <a:p>
            <a:pPr marL="457200" lvl="0" indent="-317182" algn="l" rtl="0">
              <a:lnSpc>
                <a:spcPct val="115000"/>
              </a:lnSpc>
              <a:spcBef>
                <a:spcPts val="1200"/>
              </a:spcBef>
              <a:spcAft>
                <a:spcPts val="0"/>
              </a:spcAft>
              <a:buClr>
                <a:srgbClr val="000000"/>
              </a:buClr>
              <a:buSzPct val="100000"/>
              <a:buChar char="●"/>
            </a:pPr>
            <a:r>
              <a:rPr lang="en" dirty="0">
                <a:solidFill>
                  <a:srgbClr val="000000"/>
                </a:solidFill>
              </a:rPr>
              <a:t> </a:t>
            </a:r>
            <a:r>
              <a:rPr lang="en" b="1" dirty="0">
                <a:solidFill>
                  <a:srgbClr val="000000"/>
                </a:solidFill>
              </a:rPr>
              <a:t>Artesunate (AS) 200 mg</a:t>
            </a:r>
            <a:r>
              <a:rPr lang="en" dirty="0">
                <a:solidFill>
                  <a:srgbClr val="000000"/>
                </a:solidFill>
              </a:rPr>
              <a:t> daily for </a:t>
            </a:r>
            <a:r>
              <a:rPr lang="en" b="1" dirty="0">
                <a:solidFill>
                  <a:srgbClr val="000000"/>
                </a:solidFill>
              </a:rPr>
              <a:t>3</a:t>
            </a:r>
            <a:r>
              <a:rPr lang="en" dirty="0">
                <a:solidFill>
                  <a:srgbClr val="000000"/>
                </a:solidFill>
              </a:rPr>
              <a:t> </a:t>
            </a:r>
            <a:r>
              <a:rPr lang="en" b="1" dirty="0">
                <a:solidFill>
                  <a:srgbClr val="000000"/>
                </a:solidFill>
              </a:rPr>
              <a:t>days</a:t>
            </a:r>
            <a:r>
              <a:rPr lang="en" dirty="0">
                <a:solidFill>
                  <a:srgbClr val="000000"/>
                </a:solidFill>
              </a:rPr>
              <a:t> (available in 50, 100, 200 strength tablets) </a:t>
            </a:r>
            <a:endParaRPr dirty="0">
              <a:solidFill>
                <a:srgbClr val="000000"/>
              </a:solidFill>
            </a:endParaRPr>
          </a:p>
          <a:p>
            <a:pPr marL="0" lvl="0" indent="0" algn="ctr" rtl="0">
              <a:lnSpc>
                <a:spcPct val="115000"/>
              </a:lnSpc>
              <a:spcBef>
                <a:spcPts val="1200"/>
              </a:spcBef>
              <a:spcAft>
                <a:spcPts val="0"/>
              </a:spcAft>
              <a:buSzPct val="129032"/>
              <a:buNone/>
            </a:pPr>
            <a:r>
              <a:rPr lang="en" i="1" dirty="0">
                <a:solidFill>
                  <a:srgbClr val="000000"/>
                </a:solidFill>
              </a:rPr>
              <a:t>plus</a:t>
            </a:r>
            <a:r>
              <a:rPr lang="en" dirty="0">
                <a:solidFill>
                  <a:srgbClr val="000000"/>
                </a:solidFill>
              </a:rPr>
              <a:t> </a:t>
            </a:r>
            <a:endParaRPr dirty="0">
              <a:solidFill>
                <a:srgbClr val="000000"/>
              </a:solidFill>
            </a:endParaRPr>
          </a:p>
          <a:p>
            <a:pPr marL="457200" lvl="0" indent="-317182" algn="l" rtl="0">
              <a:lnSpc>
                <a:spcPct val="115000"/>
              </a:lnSpc>
              <a:spcBef>
                <a:spcPts val="1200"/>
              </a:spcBef>
              <a:spcAft>
                <a:spcPts val="0"/>
              </a:spcAft>
              <a:buClr>
                <a:srgbClr val="000000"/>
              </a:buClr>
              <a:buSzPct val="100000"/>
              <a:buChar char="●"/>
            </a:pPr>
            <a:r>
              <a:rPr lang="en" b="1" dirty="0">
                <a:solidFill>
                  <a:srgbClr val="000000"/>
                </a:solidFill>
              </a:rPr>
              <a:t>Sulfadoxine 1500 mg</a:t>
            </a:r>
            <a:r>
              <a:rPr lang="en" dirty="0">
                <a:solidFill>
                  <a:srgbClr val="000000"/>
                </a:solidFill>
              </a:rPr>
              <a:t> and </a:t>
            </a:r>
            <a:r>
              <a:rPr lang="en" b="1" dirty="0">
                <a:solidFill>
                  <a:srgbClr val="000000"/>
                </a:solidFill>
              </a:rPr>
              <a:t>Pyrimethamine 75 mg on day 1 </a:t>
            </a:r>
            <a:r>
              <a:rPr lang="en" dirty="0">
                <a:solidFill>
                  <a:srgbClr val="000000"/>
                </a:solidFill>
              </a:rPr>
              <a:t>(available strength of SP tablet is 500 mg sulfadoxine and 25 mg of pyrimethamine)</a:t>
            </a:r>
            <a:endParaRPr dirty="0">
              <a:solidFill>
                <a:srgbClr val="000000"/>
              </a:solidFill>
            </a:endParaRPr>
          </a:p>
          <a:p>
            <a:pPr marL="0" lvl="0" indent="0" algn="l" rtl="0">
              <a:lnSpc>
                <a:spcPct val="115000"/>
              </a:lnSpc>
              <a:spcBef>
                <a:spcPts val="1200"/>
              </a:spcBef>
              <a:spcAft>
                <a:spcPts val="0"/>
              </a:spcAft>
              <a:buSzPct val="129032"/>
              <a:buNone/>
            </a:pPr>
            <a:endParaRPr dirty="0">
              <a:solidFill>
                <a:srgbClr val="000000"/>
              </a:solidFill>
            </a:endParaRPr>
          </a:p>
          <a:p>
            <a:pPr marL="0" lvl="0" indent="0" algn="l" rtl="0">
              <a:lnSpc>
                <a:spcPct val="115000"/>
              </a:lnSpc>
              <a:spcBef>
                <a:spcPts val="1200"/>
              </a:spcBef>
              <a:spcAft>
                <a:spcPts val="0"/>
              </a:spcAft>
              <a:buSzPct val="100000"/>
              <a:buNone/>
            </a:pPr>
            <a:r>
              <a:rPr lang="en" dirty="0">
                <a:solidFill>
                  <a:srgbClr val="000000"/>
                </a:solidFill>
              </a:rPr>
              <a:t>Choice of ACT in north eastern states includes </a:t>
            </a:r>
            <a:endParaRPr dirty="0">
              <a:solidFill>
                <a:srgbClr val="000000"/>
              </a:solidFill>
            </a:endParaRPr>
          </a:p>
          <a:p>
            <a:pPr marL="457200" lvl="0" indent="-317182" algn="l" rtl="0">
              <a:lnSpc>
                <a:spcPct val="115000"/>
              </a:lnSpc>
              <a:spcBef>
                <a:spcPts val="1200"/>
              </a:spcBef>
              <a:spcAft>
                <a:spcPts val="0"/>
              </a:spcAft>
              <a:buClr>
                <a:srgbClr val="000000"/>
              </a:buClr>
              <a:buSzPct val="100000"/>
              <a:buChar char="●"/>
            </a:pPr>
            <a:r>
              <a:rPr lang="en" b="1" dirty="0">
                <a:solidFill>
                  <a:srgbClr val="000000"/>
                </a:solidFill>
              </a:rPr>
              <a:t>Artemether (</a:t>
            </a:r>
            <a:r>
              <a:rPr lang="en" b="1" dirty="0"/>
              <a:t>80 mg) </a:t>
            </a:r>
            <a:r>
              <a:rPr lang="en" b="1" dirty="0">
                <a:solidFill>
                  <a:srgbClr val="000000"/>
                </a:solidFill>
              </a:rPr>
              <a:t>-Lumefantrine (480 mg) BID</a:t>
            </a:r>
            <a:r>
              <a:rPr lang="en" dirty="0">
                <a:solidFill>
                  <a:srgbClr val="000000"/>
                </a:solidFill>
              </a:rPr>
              <a:t> for </a:t>
            </a:r>
            <a:r>
              <a:rPr lang="en" b="1" dirty="0">
                <a:solidFill>
                  <a:srgbClr val="000000"/>
                </a:solidFill>
              </a:rPr>
              <a:t>3</a:t>
            </a:r>
            <a:r>
              <a:rPr lang="en" dirty="0">
                <a:solidFill>
                  <a:srgbClr val="000000"/>
                </a:solidFill>
              </a:rPr>
              <a:t> </a:t>
            </a:r>
            <a:r>
              <a:rPr lang="en" b="1" dirty="0">
                <a:solidFill>
                  <a:srgbClr val="000000"/>
                </a:solidFill>
              </a:rPr>
              <a:t>days</a:t>
            </a:r>
            <a:endParaRPr dirty="0">
              <a:solidFill>
                <a:srgbClr val="00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xfrm>
            <a:off x="311700" y="315925"/>
            <a:ext cx="8520600" cy="831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2800"/>
              <a:buNone/>
            </a:pPr>
            <a:r>
              <a:rPr lang="en" b="1">
                <a:solidFill>
                  <a:srgbClr val="000000"/>
                </a:solidFill>
              </a:rPr>
              <a:t>Treatment of uncomplicated Vivax Malaria</a:t>
            </a:r>
            <a:endParaRPr/>
          </a:p>
        </p:txBody>
      </p:sp>
      <p:sp>
        <p:nvSpPr>
          <p:cNvPr id="80" name="Google Shape;80;p16"/>
          <p:cNvSpPr txBox="1">
            <a:spLocks noGrp="1"/>
          </p:cNvSpPr>
          <p:nvPr>
            <p:ph type="body" idx="1"/>
          </p:nvPr>
        </p:nvSpPr>
        <p:spPr>
          <a:xfrm>
            <a:off x="311700" y="1313422"/>
            <a:ext cx="7706100" cy="3416400"/>
          </a:xfrm>
          <a:prstGeom prst="rect">
            <a:avLst/>
          </a:prstGeom>
          <a:noFill/>
          <a:ln>
            <a:noFill/>
          </a:ln>
        </p:spPr>
        <p:txBody>
          <a:bodyPr spcFirstLastPara="1" wrap="square" lIns="91425" tIns="91425" rIns="91425" bIns="91425" anchor="t" anchorCtr="0">
            <a:normAutofit fontScale="92500" lnSpcReduction="10000"/>
          </a:bodyPr>
          <a:lstStyle/>
          <a:p>
            <a:pPr marL="0" lvl="0" indent="0" algn="l" rtl="0">
              <a:lnSpc>
                <a:spcPct val="115000"/>
              </a:lnSpc>
              <a:spcBef>
                <a:spcPts val="0"/>
              </a:spcBef>
              <a:spcAft>
                <a:spcPts val="0"/>
              </a:spcAft>
              <a:buSzPts val="1800"/>
              <a:buNone/>
            </a:pPr>
            <a:r>
              <a:rPr lang="en" b="1">
                <a:solidFill>
                  <a:srgbClr val="000000"/>
                </a:solidFill>
              </a:rPr>
              <a:t>Chloroquine</a:t>
            </a:r>
            <a:r>
              <a:rPr lang="en">
                <a:solidFill>
                  <a:srgbClr val="000000"/>
                </a:solidFill>
              </a:rPr>
              <a:t> base </a:t>
            </a:r>
            <a:r>
              <a:rPr lang="en" b="1">
                <a:solidFill>
                  <a:srgbClr val="000000"/>
                </a:solidFill>
              </a:rPr>
              <a:t>1500 mg</a:t>
            </a:r>
            <a:r>
              <a:rPr lang="en">
                <a:solidFill>
                  <a:srgbClr val="000000"/>
                </a:solidFill>
              </a:rPr>
              <a:t> divided over 3 days as</a:t>
            </a:r>
            <a:r>
              <a:rPr lang="en" b="1">
                <a:solidFill>
                  <a:srgbClr val="000000"/>
                </a:solidFill>
              </a:rPr>
              <a:t> </a:t>
            </a:r>
            <a:endParaRPr b="1">
              <a:solidFill>
                <a:srgbClr val="000000"/>
              </a:solidFill>
            </a:endParaRPr>
          </a:p>
          <a:p>
            <a:pPr marL="0" lvl="0" indent="0" algn="l" rtl="0">
              <a:lnSpc>
                <a:spcPct val="115000"/>
              </a:lnSpc>
              <a:spcBef>
                <a:spcPts val="0"/>
              </a:spcBef>
              <a:spcAft>
                <a:spcPts val="0"/>
              </a:spcAft>
              <a:buSzPts val="1800"/>
              <a:buNone/>
            </a:pPr>
            <a:r>
              <a:rPr lang="en" b="1">
                <a:solidFill>
                  <a:srgbClr val="000000"/>
                </a:solidFill>
              </a:rPr>
              <a:t>600 mg </a:t>
            </a:r>
            <a:r>
              <a:rPr lang="en">
                <a:solidFill>
                  <a:srgbClr val="000000"/>
                </a:solidFill>
              </a:rPr>
              <a:t>on </a:t>
            </a:r>
            <a:r>
              <a:rPr lang="en" b="1">
                <a:solidFill>
                  <a:srgbClr val="000000"/>
                </a:solidFill>
              </a:rPr>
              <a:t>day 1</a:t>
            </a:r>
            <a:r>
              <a:rPr lang="en">
                <a:solidFill>
                  <a:srgbClr val="000000"/>
                </a:solidFill>
              </a:rPr>
              <a:t>, </a:t>
            </a:r>
            <a:endParaRPr>
              <a:solidFill>
                <a:srgbClr val="000000"/>
              </a:solidFill>
            </a:endParaRPr>
          </a:p>
          <a:p>
            <a:pPr marL="0" lvl="0" indent="0" algn="l" rtl="0">
              <a:lnSpc>
                <a:spcPct val="115000"/>
              </a:lnSpc>
              <a:spcBef>
                <a:spcPts val="0"/>
              </a:spcBef>
              <a:spcAft>
                <a:spcPts val="0"/>
              </a:spcAft>
              <a:buSzPts val="1800"/>
              <a:buNone/>
            </a:pPr>
            <a:r>
              <a:rPr lang="en" b="1">
                <a:solidFill>
                  <a:srgbClr val="000000"/>
                </a:solidFill>
              </a:rPr>
              <a:t>600 mg</a:t>
            </a:r>
            <a:r>
              <a:rPr lang="en">
                <a:solidFill>
                  <a:srgbClr val="000000"/>
                </a:solidFill>
              </a:rPr>
              <a:t> on </a:t>
            </a:r>
            <a:r>
              <a:rPr lang="en" b="1">
                <a:solidFill>
                  <a:srgbClr val="000000"/>
                </a:solidFill>
              </a:rPr>
              <a:t>day 2</a:t>
            </a:r>
            <a:r>
              <a:rPr lang="en">
                <a:solidFill>
                  <a:srgbClr val="000000"/>
                </a:solidFill>
              </a:rPr>
              <a:t>, </a:t>
            </a:r>
            <a:endParaRPr>
              <a:solidFill>
                <a:srgbClr val="000000"/>
              </a:solidFill>
            </a:endParaRPr>
          </a:p>
          <a:p>
            <a:pPr marL="0" lvl="0" indent="0" algn="l" rtl="0">
              <a:lnSpc>
                <a:spcPct val="115000"/>
              </a:lnSpc>
              <a:spcBef>
                <a:spcPts val="0"/>
              </a:spcBef>
              <a:spcAft>
                <a:spcPts val="0"/>
              </a:spcAft>
              <a:buSzPts val="1800"/>
              <a:buNone/>
            </a:pPr>
            <a:r>
              <a:rPr lang="en" b="1">
                <a:solidFill>
                  <a:srgbClr val="000000"/>
                </a:solidFill>
              </a:rPr>
              <a:t>300 mg </a:t>
            </a:r>
            <a:r>
              <a:rPr lang="en">
                <a:solidFill>
                  <a:srgbClr val="000000"/>
                </a:solidFill>
              </a:rPr>
              <a:t>on </a:t>
            </a:r>
            <a:r>
              <a:rPr lang="en" b="1">
                <a:solidFill>
                  <a:srgbClr val="000000"/>
                </a:solidFill>
              </a:rPr>
              <a:t>day 3</a:t>
            </a:r>
            <a:endParaRPr b="1">
              <a:solidFill>
                <a:srgbClr val="000000"/>
              </a:solidFill>
            </a:endParaRPr>
          </a:p>
          <a:p>
            <a:pPr marL="0" lvl="0" indent="0" algn="ctr" rtl="0">
              <a:lnSpc>
                <a:spcPct val="115000"/>
              </a:lnSpc>
              <a:spcBef>
                <a:spcPts val="1200"/>
              </a:spcBef>
              <a:spcAft>
                <a:spcPts val="0"/>
              </a:spcAft>
              <a:buSzPts val="1800"/>
              <a:buNone/>
            </a:pPr>
            <a:r>
              <a:rPr lang="en" i="1">
                <a:solidFill>
                  <a:srgbClr val="000000"/>
                </a:solidFill>
              </a:rPr>
              <a:t>plus</a:t>
            </a:r>
            <a:endParaRPr i="1">
              <a:solidFill>
                <a:srgbClr val="000000"/>
              </a:solidFill>
            </a:endParaRPr>
          </a:p>
          <a:p>
            <a:pPr marL="0" lvl="0" indent="0" algn="l" rtl="0">
              <a:lnSpc>
                <a:spcPct val="115000"/>
              </a:lnSpc>
              <a:spcBef>
                <a:spcPts val="1200"/>
              </a:spcBef>
              <a:spcAft>
                <a:spcPts val="0"/>
              </a:spcAft>
              <a:buSzPts val="1800"/>
              <a:buNone/>
            </a:pPr>
            <a:r>
              <a:rPr lang="en" b="1">
                <a:solidFill>
                  <a:srgbClr val="000000"/>
                </a:solidFill>
              </a:rPr>
              <a:t>Primaquine</a:t>
            </a:r>
            <a:r>
              <a:rPr lang="en">
                <a:solidFill>
                  <a:srgbClr val="000000"/>
                </a:solidFill>
              </a:rPr>
              <a:t> </a:t>
            </a:r>
            <a:r>
              <a:rPr lang="en" b="1">
                <a:solidFill>
                  <a:srgbClr val="000000"/>
                </a:solidFill>
              </a:rPr>
              <a:t>15 mg</a:t>
            </a:r>
            <a:r>
              <a:rPr lang="en">
                <a:solidFill>
                  <a:srgbClr val="000000"/>
                </a:solidFill>
              </a:rPr>
              <a:t> for </a:t>
            </a:r>
            <a:r>
              <a:rPr lang="en" b="1">
                <a:solidFill>
                  <a:srgbClr val="000000"/>
                </a:solidFill>
              </a:rPr>
              <a:t>14 days </a:t>
            </a:r>
            <a:endParaRPr>
              <a:solidFill>
                <a:srgbClr val="000000"/>
              </a:solidFill>
            </a:endParaRPr>
          </a:p>
          <a:p>
            <a:pPr marL="0" lvl="0" indent="0" algn="l" rtl="0">
              <a:lnSpc>
                <a:spcPct val="115000"/>
              </a:lnSpc>
              <a:spcBef>
                <a:spcPts val="1200"/>
              </a:spcBef>
              <a:spcAft>
                <a:spcPts val="0"/>
              </a:spcAft>
              <a:buSzPts val="1800"/>
              <a:buNone/>
            </a:pPr>
            <a:endParaRPr>
              <a:solidFill>
                <a:srgbClr val="000000"/>
              </a:solidFill>
            </a:endParaRPr>
          </a:p>
          <a:p>
            <a:pPr marL="0" lvl="0" indent="0" algn="l" rtl="0">
              <a:lnSpc>
                <a:spcPct val="115000"/>
              </a:lnSpc>
              <a:spcBef>
                <a:spcPts val="1200"/>
              </a:spcBef>
              <a:spcAft>
                <a:spcPts val="1200"/>
              </a:spcAft>
              <a:buSzPts val="1800"/>
              <a:buNone/>
            </a:pPr>
            <a:r>
              <a:rPr lang="en" b="1">
                <a:solidFill>
                  <a:srgbClr val="000000"/>
                </a:solidFill>
              </a:rPr>
              <a:t>250 mg chloroquine phosphate </a:t>
            </a:r>
            <a:r>
              <a:rPr lang="en">
                <a:solidFill>
                  <a:srgbClr val="000000"/>
                </a:solidFill>
              </a:rPr>
              <a:t>tablet preparation contains ~</a:t>
            </a:r>
            <a:r>
              <a:rPr lang="en" b="1">
                <a:solidFill>
                  <a:srgbClr val="000000"/>
                </a:solidFill>
              </a:rPr>
              <a:t>155 mg chloroquine base.</a:t>
            </a:r>
            <a:endParaRPr b="1">
              <a:solidFill>
                <a:srgbClr val="0000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7"/>
          <p:cNvSpPr txBox="1">
            <a:spLocks noGrp="1"/>
          </p:cNvSpPr>
          <p:nvPr>
            <p:ph type="title"/>
          </p:nvPr>
        </p:nvSpPr>
        <p:spPr>
          <a:xfrm>
            <a:off x="311700" y="297755"/>
            <a:ext cx="8520600" cy="831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b="1"/>
              <a:t>Treatment of mixed infections</a:t>
            </a:r>
            <a:endParaRPr b="1"/>
          </a:p>
        </p:txBody>
      </p:sp>
      <p:sp>
        <p:nvSpPr>
          <p:cNvPr id="86" name="Google Shape;86;p17"/>
          <p:cNvSpPr txBox="1">
            <a:spLocks noGrp="1"/>
          </p:cNvSpPr>
          <p:nvPr>
            <p:ph type="body" idx="1"/>
          </p:nvPr>
        </p:nvSpPr>
        <p:spPr>
          <a:xfrm>
            <a:off x="311700" y="1353700"/>
            <a:ext cx="8344800" cy="3416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r>
              <a:rPr lang="en" b="1" dirty="0">
                <a:solidFill>
                  <a:srgbClr val="000000"/>
                </a:solidFill>
              </a:rPr>
              <a:t>Artemisinin Combination Therapy </a:t>
            </a:r>
            <a:r>
              <a:rPr lang="en" dirty="0">
                <a:solidFill>
                  <a:srgbClr val="000000"/>
                </a:solidFill>
              </a:rPr>
              <a:t>(as given for </a:t>
            </a:r>
            <a:r>
              <a:rPr lang="en" i="1" dirty="0">
                <a:solidFill>
                  <a:srgbClr val="000000"/>
                </a:solidFill>
              </a:rPr>
              <a:t>P. falciparum</a:t>
            </a:r>
            <a:r>
              <a:rPr lang="en" dirty="0">
                <a:solidFill>
                  <a:srgbClr val="000000"/>
                </a:solidFill>
              </a:rPr>
              <a:t>) </a:t>
            </a:r>
            <a:endParaRPr dirty="0">
              <a:solidFill>
                <a:srgbClr val="000000"/>
              </a:solidFill>
            </a:endParaRPr>
          </a:p>
          <a:p>
            <a:pPr marL="0" lvl="0" indent="0" algn="ctr" rtl="0">
              <a:lnSpc>
                <a:spcPct val="115000"/>
              </a:lnSpc>
              <a:spcBef>
                <a:spcPts val="1200"/>
              </a:spcBef>
              <a:spcAft>
                <a:spcPts val="0"/>
              </a:spcAft>
              <a:buSzPts val="1800"/>
              <a:buNone/>
            </a:pPr>
            <a:r>
              <a:rPr lang="en" i="1" dirty="0">
                <a:solidFill>
                  <a:srgbClr val="000000"/>
                </a:solidFill>
              </a:rPr>
              <a:t>plus </a:t>
            </a:r>
            <a:endParaRPr i="1" dirty="0">
              <a:solidFill>
                <a:srgbClr val="000000"/>
              </a:solidFill>
            </a:endParaRPr>
          </a:p>
          <a:p>
            <a:pPr marL="0" lvl="0" indent="0" algn="l" rtl="0">
              <a:lnSpc>
                <a:spcPct val="115000"/>
              </a:lnSpc>
              <a:spcBef>
                <a:spcPts val="1200"/>
              </a:spcBef>
              <a:spcAft>
                <a:spcPts val="1200"/>
              </a:spcAft>
              <a:buSzPts val="1800"/>
              <a:buNone/>
            </a:pPr>
            <a:r>
              <a:rPr lang="en" b="1" dirty="0">
                <a:solidFill>
                  <a:srgbClr val="000000"/>
                </a:solidFill>
              </a:rPr>
              <a:t>Primaquine 15 mg/day</a:t>
            </a:r>
            <a:r>
              <a:rPr lang="en" dirty="0">
                <a:solidFill>
                  <a:srgbClr val="000000"/>
                </a:solidFill>
              </a:rPr>
              <a:t> for</a:t>
            </a:r>
            <a:r>
              <a:rPr lang="en" b="1" dirty="0">
                <a:solidFill>
                  <a:srgbClr val="000000"/>
                </a:solidFill>
              </a:rPr>
              <a:t> 14 days</a:t>
            </a:r>
            <a:r>
              <a:rPr lang="en" dirty="0">
                <a:solidFill>
                  <a:srgbClr val="000000"/>
                </a:solidFill>
              </a:rPr>
              <a:t> (hypnozoitocidal)</a:t>
            </a:r>
            <a:endParaRPr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276925"/>
            <a:ext cx="8760300" cy="1497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2800"/>
              <a:buNone/>
            </a:pPr>
            <a:r>
              <a:rPr lang="en" b="1" dirty="0"/>
              <a:t>Treatment of </a:t>
            </a:r>
            <a:r>
              <a:rPr lang="en" b="1" i="1" dirty="0"/>
              <a:t>P.ovale, P.malariae and P.knowlesi</a:t>
            </a:r>
            <a:endParaRPr b="1" i="1" dirty="0"/>
          </a:p>
        </p:txBody>
      </p:sp>
      <p:sp>
        <p:nvSpPr>
          <p:cNvPr id="92" name="Google Shape;92;p18"/>
          <p:cNvSpPr txBox="1">
            <a:spLocks noGrp="1"/>
          </p:cNvSpPr>
          <p:nvPr>
            <p:ph type="body" idx="1"/>
          </p:nvPr>
        </p:nvSpPr>
        <p:spPr>
          <a:xfrm>
            <a:off x="311700" y="1773926"/>
            <a:ext cx="8520600" cy="2463600"/>
          </a:xfrm>
          <a:prstGeom prst="rect">
            <a:avLst/>
          </a:prstGeom>
          <a:noFill/>
          <a:ln>
            <a:noFill/>
          </a:ln>
        </p:spPr>
        <p:txBody>
          <a:bodyPr spcFirstLastPara="1" wrap="square" lIns="91425" tIns="91425" rIns="91425" bIns="91425" anchor="t" anchorCtr="0">
            <a:normAutofit/>
          </a:bodyPr>
          <a:lstStyle/>
          <a:p>
            <a:pPr marL="457200" lvl="0" indent="-349250" algn="l" rtl="0">
              <a:lnSpc>
                <a:spcPct val="115000"/>
              </a:lnSpc>
              <a:spcBef>
                <a:spcPts val="0"/>
              </a:spcBef>
              <a:spcAft>
                <a:spcPts val="0"/>
              </a:spcAft>
              <a:buClr>
                <a:srgbClr val="000000"/>
              </a:buClr>
              <a:buSzPts val="1900"/>
              <a:buChar char="●"/>
            </a:pPr>
            <a:r>
              <a:rPr lang="en" sz="1900" b="1" i="1" dirty="0">
                <a:solidFill>
                  <a:srgbClr val="000000"/>
                </a:solidFill>
              </a:rPr>
              <a:t>P.ovale</a:t>
            </a:r>
            <a:r>
              <a:rPr lang="en" sz="1900" i="1" dirty="0">
                <a:solidFill>
                  <a:srgbClr val="000000"/>
                </a:solidFill>
              </a:rPr>
              <a:t> </a:t>
            </a:r>
            <a:r>
              <a:rPr lang="en" sz="1900" dirty="0">
                <a:solidFill>
                  <a:srgbClr val="000000"/>
                </a:solidFill>
              </a:rPr>
              <a:t>should be treated as </a:t>
            </a:r>
            <a:r>
              <a:rPr lang="en" sz="1900" b="1" i="1" dirty="0">
                <a:solidFill>
                  <a:srgbClr val="000000"/>
                </a:solidFill>
              </a:rPr>
              <a:t>P.vivax</a:t>
            </a:r>
            <a:endParaRPr sz="1900" b="1" i="1" dirty="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b="1" i="1" dirty="0">
                <a:solidFill>
                  <a:srgbClr val="000000"/>
                </a:solidFill>
              </a:rPr>
              <a:t>P.malariae</a:t>
            </a:r>
            <a:r>
              <a:rPr lang="en" sz="1900" i="1" dirty="0">
                <a:solidFill>
                  <a:srgbClr val="000000"/>
                </a:solidFill>
              </a:rPr>
              <a:t> </a:t>
            </a:r>
            <a:r>
              <a:rPr lang="en" sz="1900" dirty="0">
                <a:solidFill>
                  <a:srgbClr val="000000"/>
                </a:solidFill>
              </a:rPr>
              <a:t>can be treated with </a:t>
            </a:r>
            <a:r>
              <a:rPr lang="en" sz="1900" b="1" dirty="0">
                <a:solidFill>
                  <a:srgbClr val="000000"/>
                </a:solidFill>
              </a:rPr>
              <a:t>chloroquine</a:t>
            </a:r>
            <a:r>
              <a:rPr lang="en" sz="1900" dirty="0">
                <a:solidFill>
                  <a:srgbClr val="000000"/>
                </a:solidFill>
              </a:rPr>
              <a:t>/ </a:t>
            </a:r>
            <a:r>
              <a:rPr lang="en" sz="1900" b="1" dirty="0">
                <a:solidFill>
                  <a:srgbClr val="000000"/>
                </a:solidFill>
              </a:rPr>
              <a:t>ACTs</a:t>
            </a:r>
            <a:r>
              <a:rPr lang="en" sz="1900" dirty="0">
                <a:solidFill>
                  <a:srgbClr val="000000"/>
                </a:solidFill>
              </a:rPr>
              <a:t> </a:t>
            </a:r>
            <a:endParaRPr sz="1900" dirty="0">
              <a:solidFill>
                <a:srgbClr val="000000"/>
              </a:solidFill>
            </a:endParaRPr>
          </a:p>
          <a:p>
            <a:pPr marL="457200" lvl="0" indent="-349250" algn="l" rtl="0">
              <a:lnSpc>
                <a:spcPct val="115000"/>
              </a:lnSpc>
              <a:spcBef>
                <a:spcPts val="0"/>
              </a:spcBef>
              <a:spcAft>
                <a:spcPts val="0"/>
              </a:spcAft>
              <a:buClr>
                <a:srgbClr val="000000"/>
              </a:buClr>
              <a:buSzPts val="1900"/>
              <a:buChar char="●"/>
            </a:pPr>
            <a:r>
              <a:rPr lang="en" sz="1900" b="1" i="1" dirty="0">
                <a:solidFill>
                  <a:srgbClr val="000000"/>
                </a:solidFill>
              </a:rPr>
              <a:t>P.knowlesi</a:t>
            </a:r>
            <a:r>
              <a:rPr lang="en" sz="1900" i="1" dirty="0">
                <a:solidFill>
                  <a:srgbClr val="000000"/>
                </a:solidFill>
              </a:rPr>
              <a:t> </a:t>
            </a:r>
            <a:r>
              <a:rPr lang="en" sz="1900" dirty="0">
                <a:solidFill>
                  <a:srgbClr val="000000"/>
                </a:solidFill>
              </a:rPr>
              <a:t>malaria should be treated as </a:t>
            </a:r>
            <a:r>
              <a:rPr lang="en" sz="1900" b="1" i="1" dirty="0">
                <a:solidFill>
                  <a:srgbClr val="000000"/>
                </a:solidFill>
              </a:rPr>
              <a:t>P.falciparum.</a:t>
            </a:r>
            <a:endParaRPr sz="1900" b="1" i="1" dirty="0">
              <a:solidFill>
                <a:srgbClr val="0000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0"/>
            <a:ext cx="8520600" cy="8313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111"/>
              <a:buNone/>
            </a:pPr>
            <a:r>
              <a:rPr lang="en" b="1"/>
              <a:t>Treatment of severe Malaria</a:t>
            </a:r>
            <a:endParaRPr b="1"/>
          </a:p>
        </p:txBody>
      </p:sp>
      <p:sp>
        <p:nvSpPr>
          <p:cNvPr id="98" name="Google Shape;98;p19"/>
          <p:cNvSpPr txBox="1">
            <a:spLocks noGrp="1"/>
          </p:cNvSpPr>
          <p:nvPr>
            <p:ph type="body" idx="1"/>
          </p:nvPr>
        </p:nvSpPr>
        <p:spPr>
          <a:xfrm>
            <a:off x="311704" y="831304"/>
            <a:ext cx="8520600" cy="412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450" b="1">
                <a:solidFill>
                  <a:srgbClr val="000000"/>
                </a:solidFill>
              </a:rPr>
              <a:t>Parenteral ACT </a:t>
            </a:r>
            <a:r>
              <a:rPr lang="en" sz="1450">
                <a:solidFill>
                  <a:srgbClr val="000000"/>
                </a:solidFill>
              </a:rPr>
              <a:t>is the drug of choice for severe malaria</a:t>
            </a:r>
            <a:endParaRPr sz="1450">
              <a:solidFill>
                <a:srgbClr val="000000"/>
              </a:solidFill>
            </a:endParaRPr>
          </a:p>
          <a:p>
            <a:pPr marL="0" lvl="0" indent="0" algn="l" rtl="0">
              <a:lnSpc>
                <a:spcPct val="115000"/>
              </a:lnSpc>
              <a:spcBef>
                <a:spcPts val="1200"/>
              </a:spcBef>
              <a:spcAft>
                <a:spcPts val="0"/>
              </a:spcAft>
              <a:buSzPts val="1800"/>
              <a:buNone/>
            </a:pPr>
            <a:r>
              <a:rPr lang="en" sz="1450" b="1">
                <a:solidFill>
                  <a:srgbClr val="000000"/>
                </a:solidFill>
              </a:rPr>
              <a:t>Artesunate: 2.4 mg/kg IV or IM</a:t>
            </a:r>
            <a:r>
              <a:rPr lang="en" sz="1450">
                <a:solidFill>
                  <a:srgbClr val="000000"/>
                </a:solidFill>
              </a:rPr>
              <a:t> given stat, then at </a:t>
            </a:r>
            <a:r>
              <a:rPr lang="en" sz="1450" b="1">
                <a:solidFill>
                  <a:srgbClr val="000000"/>
                </a:solidFill>
              </a:rPr>
              <a:t>12 h</a:t>
            </a:r>
            <a:r>
              <a:rPr lang="en" sz="1450">
                <a:solidFill>
                  <a:srgbClr val="000000"/>
                </a:solidFill>
              </a:rPr>
              <a:t> and </a:t>
            </a:r>
            <a:r>
              <a:rPr lang="en" sz="1450" b="1">
                <a:solidFill>
                  <a:srgbClr val="000000"/>
                </a:solidFill>
              </a:rPr>
              <a:t>24 h</a:t>
            </a:r>
            <a:r>
              <a:rPr lang="en" sz="1450">
                <a:solidFill>
                  <a:srgbClr val="000000"/>
                </a:solidFill>
              </a:rPr>
              <a:t>, then </a:t>
            </a:r>
            <a:r>
              <a:rPr lang="en" sz="1450" b="1">
                <a:solidFill>
                  <a:srgbClr val="000000"/>
                </a:solidFill>
              </a:rPr>
              <a:t>once a day</a:t>
            </a:r>
            <a:endParaRPr sz="1450" b="1">
              <a:solidFill>
                <a:srgbClr val="000000"/>
              </a:solidFill>
            </a:endParaRPr>
          </a:p>
          <a:p>
            <a:pPr marL="0" lvl="0" indent="0" algn="l" rtl="0">
              <a:lnSpc>
                <a:spcPct val="115000"/>
              </a:lnSpc>
              <a:spcBef>
                <a:spcPts val="1200"/>
              </a:spcBef>
              <a:spcAft>
                <a:spcPts val="0"/>
              </a:spcAft>
              <a:buSzPts val="1800"/>
              <a:buNone/>
            </a:pPr>
            <a:r>
              <a:rPr lang="en" sz="1450">
                <a:solidFill>
                  <a:srgbClr val="000000"/>
                </a:solidFill>
              </a:rPr>
              <a:t> Or </a:t>
            </a:r>
            <a:endParaRPr sz="1450">
              <a:solidFill>
                <a:srgbClr val="000000"/>
              </a:solidFill>
            </a:endParaRPr>
          </a:p>
          <a:p>
            <a:pPr marL="0" lvl="0" indent="0" algn="l" rtl="0">
              <a:lnSpc>
                <a:spcPct val="115000"/>
              </a:lnSpc>
              <a:spcBef>
                <a:spcPts val="1200"/>
              </a:spcBef>
              <a:spcAft>
                <a:spcPts val="0"/>
              </a:spcAft>
              <a:buSzPts val="1800"/>
              <a:buNone/>
            </a:pPr>
            <a:r>
              <a:rPr lang="en" sz="1450" b="1">
                <a:solidFill>
                  <a:srgbClr val="000000"/>
                </a:solidFill>
              </a:rPr>
              <a:t>Artemether: 3.2 mg/kg IM</a:t>
            </a:r>
            <a:r>
              <a:rPr lang="en" sz="1450">
                <a:solidFill>
                  <a:srgbClr val="000000"/>
                </a:solidFill>
              </a:rPr>
              <a:t> given stat then </a:t>
            </a:r>
            <a:r>
              <a:rPr lang="en" sz="1450" b="1">
                <a:solidFill>
                  <a:srgbClr val="000000"/>
                </a:solidFill>
              </a:rPr>
              <a:t>1.6 mg/kg per day </a:t>
            </a:r>
            <a:endParaRPr sz="1450" b="1">
              <a:solidFill>
                <a:srgbClr val="000000"/>
              </a:solidFill>
            </a:endParaRPr>
          </a:p>
          <a:p>
            <a:pPr marL="0" lvl="0" indent="0" algn="l" rtl="0">
              <a:lnSpc>
                <a:spcPct val="115000"/>
              </a:lnSpc>
              <a:spcBef>
                <a:spcPts val="1200"/>
              </a:spcBef>
              <a:spcAft>
                <a:spcPts val="0"/>
              </a:spcAft>
              <a:buSzPts val="1800"/>
              <a:buNone/>
            </a:pPr>
            <a:r>
              <a:rPr lang="en" sz="1450">
                <a:solidFill>
                  <a:srgbClr val="000000"/>
                </a:solidFill>
              </a:rPr>
              <a:t>Or</a:t>
            </a:r>
            <a:endParaRPr sz="1450">
              <a:solidFill>
                <a:srgbClr val="000000"/>
              </a:solidFill>
            </a:endParaRPr>
          </a:p>
          <a:p>
            <a:pPr marL="0" lvl="0" indent="0" algn="l" rtl="0">
              <a:lnSpc>
                <a:spcPct val="115000"/>
              </a:lnSpc>
              <a:spcBef>
                <a:spcPts val="1200"/>
              </a:spcBef>
              <a:spcAft>
                <a:spcPts val="0"/>
              </a:spcAft>
              <a:buSzPts val="1800"/>
              <a:buNone/>
            </a:pPr>
            <a:r>
              <a:rPr lang="en" sz="1450" b="1">
                <a:solidFill>
                  <a:srgbClr val="000000"/>
                </a:solidFill>
              </a:rPr>
              <a:t>Arteether</a:t>
            </a:r>
            <a:r>
              <a:rPr lang="en" sz="1450">
                <a:solidFill>
                  <a:srgbClr val="000000"/>
                </a:solidFill>
              </a:rPr>
              <a:t>: </a:t>
            </a:r>
            <a:r>
              <a:rPr lang="en" sz="1450" b="1">
                <a:solidFill>
                  <a:srgbClr val="000000"/>
                </a:solidFill>
              </a:rPr>
              <a:t>150 mg daily IM for 3 days</a:t>
            </a:r>
            <a:endParaRPr sz="1450">
              <a:solidFill>
                <a:srgbClr val="000000"/>
              </a:solidFill>
            </a:endParaRPr>
          </a:p>
          <a:p>
            <a:pPr marL="0" lvl="0" indent="0" algn="l" rtl="0">
              <a:lnSpc>
                <a:spcPct val="115000"/>
              </a:lnSpc>
              <a:spcBef>
                <a:spcPts val="1200"/>
              </a:spcBef>
              <a:spcAft>
                <a:spcPts val="0"/>
              </a:spcAft>
              <a:buSzPts val="1800"/>
              <a:buNone/>
            </a:pPr>
            <a:r>
              <a:rPr lang="en" sz="1450">
                <a:solidFill>
                  <a:srgbClr val="000000"/>
                </a:solidFill>
              </a:rPr>
              <a:t>Or </a:t>
            </a:r>
            <a:endParaRPr sz="1450">
              <a:solidFill>
                <a:srgbClr val="000000"/>
              </a:solidFill>
            </a:endParaRPr>
          </a:p>
          <a:p>
            <a:pPr marL="0" lvl="0" indent="0" algn="l" rtl="0">
              <a:lnSpc>
                <a:spcPct val="115000"/>
              </a:lnSpc>
              <a:spcBef>
                <a:spcPts val="1200"/>
              </a:spcBef>
              <a:spcAft>
                <a:spcPts val="0"/>
              </a:spcAft>
              <a:buSzPts val="1800"/>
              <a:buNone/>
            </a:pPr>
            <a:r>
              <a:rPr lang="en" sz="1450" b="1">
                <a:solidFill>
                  <a:srgbClr val="000000"/>
                </a:solidFill>
              </a:rPr>
              <a:t>Quinine: 1200 mg quinine salt stat</a:t>
            </a:r>
            <a:r>
              <a:rPr lang="en" sz="1450">
                <a:solidFill>
                  <a:srgbClr val="000000"/>
                </a:solidFill>
              </a:rPr>
              <a:t> (IV infusion or divided IM injection) followed by </a:t>
            </a:r>
            <a:r>
              <a:rPr lang="en" sz="1450" b="1">
                <a:solidFill>
                  <a:srgbClr val="000000"/>
                </a:solidFill>
              </a:rPr>
              <a:t>maintenance</a:t>
            </a:r>
            <a:r>
              <a:rPr lang="en" sz="1450">
                <a:solidFill>
                  <a:srgbClr val="000000"/>
                </a:solidFill>
              </a:rPr>
              <a:t> dose of </a:t>
            </a:r>
            <a:r>
              <a:rPr lang="en" sz="1450" b="1">
                <a:solidFill>
                  <a:srgbClr val="000000"/>
                </a:solidFill>
              </a:rPr>
              <a:t>600 mg 8 hourly</a:t>
            </a:r>
            <a:r>
              <a:rPr lang="en" sz="1450">
                <a:solidFill>
                  <a:srgbClr val="000000"/>
                </a:solidFill>
              </a:rPr>
              <a:t> (infusion rate should </a:t>
            </a:r>
            <a:r>
              <a:rPr lang="en" sz="1450" b="1">
                <a:solidFill>
                  <a:srgbClr val="000000"/>
                </a:solidFill>
              </a:rPr>
              <a:t>not exceed 300 mg per hour</a:t>
            </a:r>
            <a:r>
              <a:rPr lang="en" sz="1450">
                <a:solidFill>
                  <a:srgbClr val="000000"/>
                </a:solidFill>
              </a:rPr>
              <a:t>)</a:t>
            </a:r>
            <a:endParaRPr sz="1450">
              <a:solidFill>
                <a:srgbClr val="000000"/>
              </a:solidFill>
            </a:endParaRPr>
          </a:p>
          <a:p>
            <a:pPr marL="0" lvl="0" indent="0" algn="l" rtl="0">
              <a:lnSpc>
                <a:spcPct val="115000"/>
              </a:lnSpc>
              <a:spcBef>
                <a:spcPts val="1200"/>
              </a:spcBef>
              <a:spcAft>
                <a:spcPts val="1200"/>
              </a:spcAft>
              <a:buSzPts val="1800"/>
              <a:buNone/>
            </a:pPr>
            <a:r>
              <a:rPr lang="en" sz="1450">
                <a:solidFill>
                  <a:srgbClr val="000000"/>
                </a:solidFill>
              </a:rPr>
              <a:t>Loading dose should not be given if patient has already received quinine</a:t>
            </a:r>
            <a:endParaRPr sz="1450">
              <a:solidFill>
                <a:srgbClr val="0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rotWithShape="1">
          <a:blip r:embed="rId3">
            <a:alphaModFix/>
          </a:blip>
          <a:srcRect l="13676" t="6935" r="727" b="6250"/>
          <a:stretch/>
        </p:blipFill>
        <p:spPr>
          <a:xfrm>
            <a:off x="160063" y="92375"/>
            <a:ext cx="8823875" cy="495875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21"/>
          <p:cNvSpPr txBox="1">
            <a:spLocks noGrp="1"/>
          </p:cNvSpPr>
          <p:nvPr>
            <p:ph type="body" idx="1"/>
          </p:nvPr>
        </p:nvSpPr>
        <p:spPr>
          <a:xfrm>
            <a:off x="311700" y="146157"/>
            <a:ext cx="8520600" cy="468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550">
                <a:solidFill>
                  <a:srgbClr val="000000"/>
                </a:solidFill>
              </a:rPr>
              <a:t>Follow-up treatment started after patient starts taking orals.</a:t>
            </a:r>
            <a:endParaRPr sz="1550">
              <a:solidFill>
                <a:srgbClr val="000000"/>
              </a:solidFill>
            </a:endParaRPr>
          </a:p>
          <a:p>
            <a:pPr marL="0" lvl="0" indent="0" algn="l" rtl="0">
              <a:lnSpc>
                <a:spcPct val="115000"/>
              </a:lnSpc>
              <a:spcBef>
                <a:spcPts val="1200"/>
              </a:spcBef>
              <a:spcAft>
                <a:spcPts val="0"/>
              </a:spcAft>
              <a:buSzPts val="1800"/>
              <a:buNone/>
            </a:pPr>
            <a:r>
              <a:rPr lang="en" sz="1550">
                <a:solidFill>
                  <a:srgbClr val="000000"/>
                </a:solidFill>
              </a:rPr>
              <a:t>For patients treated with parenteral ACT,</a:t>
            </a:r>
            <a:endParaRPr sz="1550">
              <a:solidFill>
                <a:srgbClr val="000000"/>
              </a:solidFill>
            </a:endParaRPr>
          </a:p>
          <a:p>
            <a:pPr marL="0" lvl="0" indent="0" algn="l" rtl="0">
              <a:lnSpc>
                <a:spcPct val="115000"/>
              </a:lnSpc>
              <a:spcBef>
                <a:spcPts val="1200"/>
              </a:spcBef>
              <a:spcAft>
                <a:spcPts val="0"/>
              </a:spcAft>
              <a:buSzPts val="1800"/>
              <a:buNone/>
            </a:pPr>
            <a:r>
              <a:rPr lang="en" sz="1550" b="1">
                <a:solidFill>
                  <a:srgbClr val="000000"/>
                </a:solidFill>
              </a:rPr>
              <a:t>Full oral course of area-specific ACT</a:t>
            </a:r>
            <a:r>
              <a:rPr lang="en" sz="1550">
                <a:solidFill>
                  <a:srgbClr val="000000"/>
                </a:solidFill>
              </a:rPr>
              <a:t>: In North Eastern states: </a:t>
            </a:r>
            <a:r>
              <a:rPr lang="en" sz="1550" b="1">
                <a:solidFill>
                  <a:srgbClr val="000000"/>
                </a:solidFill>
              </a:rPr>
              <a:t>ACT- AL</a:t>
            </a:r>
            <a:r>
              <a:rPr lang="en" sz="1550">
                <a:solidFill>
                  <a:srgbClr val="000000"/>
                </a:solidFill>
              </a:rPr>
              <a:t> </a:t>
            </a:r>
            <a:r>
              <a:rPr lang="en" sz="1550" b="1">
                <a:solidFill>
                  <a:srgbClr val="000000"/>
                </a:solidFill>
              </a:rPr>
              <a:t>80/480 mg </a:t>
            </a:r>
            <a:r>
              <a:rPr lang="en" sz="1550">
                <a:solidFill>
                  <a:srgbClr val="000000"/>
                </a:solidFill>
              </a:rPr>
              <a:t>for </a:t>
            </a:r>
            <a:r>
              <a:rPr lang="en" sz="1550" b="1">
                <a:solidFill>
                  <a:srgbClr val="000000"/>
                </a:solidFill>
              </a:rPr>
              <a:t>3</a:t>
            </a:r>
            <a:r>
              <a:rPr lang="en" sz="1550">
                <a:solidFill>
                  <a:srgbClr val="000000"/>
                </a:solidFill>
              </a:rPr>
              <a:t> </a:t>
            </a:r>
            <a:r>
              <a:rPr lang="en" sz="1550" b="1">
                <a:solidFill>
                  <a:srgbClr val="000000"/>
                </a:solidFill>
              </a:rPr>
              <a:t>days</a:t>
            </a:r>
            <a:r>
              <a:rPr lang="en" sz="1550">
                <a:solidFill>
                  <a:srgbClr val="000000"/>
                </a:solidFill>
              </a:rPr>
              <a:t> + </a:t>
            </a:r>
            <a:r>
              <a:rPr lang="en" sz="1550" b="1">
                <a:solidFill>
                  <a:srgbClr val="000000"/>
                </a:solidFill>
              </a:rPr>
              <a:t>Primaquine</a:t>
            </a:r>
            <a:r>
              <a:rPr lang="en" sz="1550">
                <a:solidFill>
                  <a:srgbClr val="000000"/>
                </a:solidFill>
              </a:rPr>
              <a:t> </a:t>
            </a:r>
            <a:r>
              <a:rPr lang="en" sz="1550" b="1">
                <a:solidFill>
                  <a:srgbClr val="000000"/>
                </a:solidFill>
              </a:rPr>
              <a:t>45</a:t>
            </a:r>
            <a:r>
              <a:rPr lang="en" sz="1550">
                <a:solidFill>
                  <a:srgbClr val="000000"/>
                </a:solidFill>
              </a:rPr>
              <a:t> </a:t>
            </a:r>
            <a:r>
              <a:rPr lang="en" sz="1550" b="1">
                <a:solidFill>
                  <a:srgbClr val="000000"/>
                </a:solidFill>
              </a:rPr>
              <a:t>mg</a:t>
            </a:r>
            <a:r>
              <a:rPr lang="en" sz="1550">
                <a:solidFill>
                  <a:srgbClr val="000000"/>
                </a:solidFill>
              </a:rPr>
              <a:t> single dose on </a:t>
            </a:r>
            <a:r>
              <a:rPr lang="en" sz="1550" b="1">
                <a:solidFill>
                  <a:srgbClr val="000000"/>
                </a:solidFill>
              </a:rPr>
              <a:t>day 2 </a:t>
            </a:r>
            <a:r>
              <a:rPr lang="en" sz="1550">
                <a:solidFill>
                  <a:srgbClr val="000000"/>
                </a:solidFill>
              </a:rPr>
              <a:t>(gametocidal)</a:t>
            </a:r>
            <a:endParaRPr sz="1550">
              <a:solidFill>
                <a:srgbClr val="000000"/>
              </a:solidFill>
            </a:endParaRPr>
          </a:p>
          <a:p>
            <a:pPr marL="0" lvl="0" indent="0" algn="l" rtl="0">
              <a:lnSpc>
                <a:spcPct val="115000"/>
              </a:lnSpc>
              <a:spcBef>
                <a:spcPts val="1200"/>
              </a:spcBef>
              <a:spcAft>
                <a:spcPts val="0"/>
              </a:spcAft>
              <a:buSzPts val="1800"/>
              <a:buNone/>
            </a:pPr>
            <a:r>
              <a:rPr lang="en" sz="1550">
                <a:solidFill>
                  <a:srgbClr val="000000"/>
                </a:solidFill>
              </a:rPr>
              <a:t>In other states:  </a:t>
            </a:r>
            <a:r>
              <a:rPr lang="en" sz="1550" b="1">
                <a:solidFill>
                  <a:srgbClr val="000000"/>
                </a:solidFill>
              </a:rPr>
              <a:t>ACT 200</a:t>
            </a:r>
            <a:r>
              <a:rPr lang="en" sz="1550" b="1"/>
              <a:t> mg 3 days </a:t>
            </a:r>
            <a:r>
              <a:rPr lang="en" sz="1550"/>
              <a:t> </a:t>
            </a:r>
            <a:r>
              <a:rPr lang="en" sz="1550" b="1">
                <a:solidFill>
                  <a:srgbClr val="000000"/>
                </a:solidFill>
              </a:rPr>
              <a:t>-SP 1500 mg/75 mg single dose</a:t>
            </a:r>
            <a:r>
              <a:rPr lang="en" sz="1550">
                <a:solidFill>
                  <a:srgbClr val="000000"/>
                </a:solidFill>
              </a:rPr>
              <a:t> + </a:t>
            </a:r>
            <a:r>
              <a:rPr lang="en" sz="1550" b="1">
                <a:solidFill>
                  <a:srgbClr val="000000"/>
                </a:solidFill>
              </a:rPr>
              <a:t>Primaquine</a:t>
            </a:r>
            <a:r>
              <a:rPr lang="en" sz="1550">
                <a:solidFill>
                  <a:srgbClr val="000000"/>
                </a:solidFill>
              </a:rPr>
              <a:t> single dose </a:t>
            </a:r>
            <a:r>
              <a:rPr lang="en" sz="1550" b="1">
                <a:solidFill>
                  <a:srgbClr val="000000"/>
                </a:solidFill>
              </a:rPr>
              <a:t>45 mg</a:t>
            </a:r>
            <a:r>
              <a:rPr lang="en" sz="1550">
                <a:solidFill>
                  <a:srgbClr val="000000"/>
                </a:solidFill>
              </a:rPr>
              <a:t> on </a:t>
            </a:r>
            <a:r>
              <a:rPr lang="en" sz="1550" b="1">
                <a:solidFill>
                  <a:srgbClr val="000000"/>
                </a:solidFill>
              </a:rPr>
              <a:t>day 2 </a:t>
            </a:r>
            <a:r>
              <a:rPr lang="en" sz="1550">
                <a:solidFill>
                  <a:schemeClr val="dk1"/>
                </a:solidFill>
              </a:rPr>
              <a:t>(gametocidal)</a:t>
            </a:r>
            <a:endParaRPr sz="1550">
              <a:solidFill>
                <a:srgbClr val="000000"/>
              </a:solidFill>
            </a:endParaRPr>
          </a:p>
          <a:p>
            <a:pPr marL="0" lvl="0" indent="0" algn="l" rtl="0">
              <a:lnSpc>
                <a:spcPct val="115000"/>
              </a:lnSpc>
              <a:spcBef>
                <a:spcPts val="1200"/>
              </a:spcBef>
              <a:spcAft>
                <a:spcPts val="0"/>
              </a:spcAft>
              <a:buSzPts val="1800"/>
              <a:buNone/>
            </a:pPr>
            <a:endParaRPr sz="1550" b="1">
              <a:solidFill>
                <a:srgbClr val="000000"/>
              </a:solidFill>
            </a:endParaRPr>
          </a:p>
          <a:p>
            <a:pPr marL="0" lvl="0" indent="0" algn="l" rtl="0">
              <a:lnSpc>
                <a:spcPct val="115000"/>
              </a:lnSpc>
              <a:spcBef>
                <a:spcPts val="1200"/>
              </a:spcBef>
              <a:spcAft>
                <a:spcPts val="0"/>
              </a:spcAft>
              <a:buSzPts val="1800"/>
              <a:buNone/>
            </a:pPr>
            <a:r>
              <a:rPr lang="en" sz="1550">
                <a:solidFill>
                  <a:srgbClr val="000000"/>
                </a:solidFill>
              </a:rPr>
              <a:t>For patients treated with parenteral quinine</a:t>
            </a:r>
            <a:endParaRPr sz="1550">
              <a:solidFill>
                <a:srgbClr val="000000"/>
              </a:solidFill>
            </a:endParaRPr>
          </a:p>
          <a:p>
            <a:pPr marL="0" lvl="0" indent="0" algn="l" rtl="0">
              <a:lnSpc>
                <a:spcPct val="115000"/>
              </a:lnSpc>
              <a:spcBef>
                <a:spcPts val="1200"/>
              </a:spcBef>
              <a:spcAft>
                <a:spcPts val="0"/>
              </a:spcAft>
              <a:buSzPts val="1800"/>
              <a:buNone/>
            </a:pPr>
            <a:r>
              <a:rPr lang="en" sz="1550">
                <a:solidFill>
                  <a:schemeClr val="dk1"/>
                </a:solidFill>
              </a:rPr>
              <a:t>Oral </a:t>
            </a:r>
            <a:r>
              <a:rPr lang="en" sz="1550" b="1">
                <a:solidFill>
                  <a:schemeClr val="dk1"/>
                </a:solidFill>
              </a:rPr>
              <a:t>Quinine </a:t>
            </a:r>
            <a:r>
              <a:rPr lang="en" sz="1550" b="1"/>
              <a:t>600 mg</a:t>
            </a:r>
            <a:r>
              <a:rPr lang="en" sz="1550" b="1">
                <a:solidFill>
                  <a:schemeClr val="dk1"/>
                </a:solidFill>
              </a:rPr>
              <a:t> three times a day </a:t>
            </a:r>
            <a:r>
              <a:rPr lang="en" sz="1550">
                <a:solidFill>
                  <a:schemeClr val="dk1"/>
                </a:solidFill>
              </a:rPr>
              <a:t>for </a:t>
            </a:r>
            <a:r>
              <a:rPr lang="en" sz="1550" b="1">
                <a:solidFill>
                  <a:schemeClr val="dk1"/>
                </a:solidFill>
              </a:rPr>
              <a:t>7 days </a:t>
            </a:r>
            <a:endParaRPr sz="1550" b="1">
              <a:solidFill>
                <a:schemeClr val="dk1"/>
              </a:solidFill>
            </a:endParaRPr>
          </a:p>
          <a:p>
            <a:pPr marL="0" lvl="0" indent="0" algn="l" rtl="0">
              <a:lnSpc>
                <a:spcPct val="115000"/>
              </a:lnSpc>
              <a:spcBef>
                <a:spcPts val="1200"/>
              </a:spcBef>
              <a:spcAft>
                <a:spcPts val="0"/>
              </a:spcAft>
              <a:buSzPts val="1800"/>
              <a:buNone/>
            </a:pPr>
            <a:r>
              <a:rPr lang="en" sz="1550" i="1">
                <a:solidFill>
                  <a:schemeClr val="dk1"/>
                </a:solidFill>
              </a:rPr>
              <a:t>plus</a:t>
            </a:r>
            <a:r>
              <a:rPr lang="en" sz="1550">
                <a:solidFill>
                  <a:schemeClr val="dk1"/>
                </a:solidFill>
              </a:rPr>
              <a:t> </a:t>
            </a:r>
            <a:endParaRPr sz="1550">
              <a:solidFill>
                <a:schemeClr val="dk1"/>
              </a:solidFill>
            </a:endParaRPr>
          </a:p>
          <a:p>
            <a:pPr marL="0" lvl="0" indent="0" algn="l" rtl="0">
              <a:lnSpc>
                <a:spcPct val="115000"/>
              </a:lnSpc>
              <a:spcBef>
                <a:spcPts val="1200"/>
              </a:spcBef>
              <a:spcAft>
                <a:spcPts val="1200"/>
              </a:spcAft>
              <a:buClr>
                <a:schemeClr val="dk1"/>
              </a:buClr>
              <a:buSzPts val="1100"/>
              <a:buFont typeface="Arial"/>
              <a:buNone/>
            </a:pPr>
            <a:r>
              <a:rPr lang="en" sz="1550">
                <a:solidFill>
                  <a:schemeClr val="dk1"/>
                </a:solidFill>
              </a:rPr>
              <a:t>Either </a:t>
            </a:r>
            <a:r>
              <a:rPr lang="en" sz="1550" b="1">
                <a:solidFill>
                  <a:schemeClr val="dk1"/>
                </a:solidFill>
              </a:rPr>
              <a:t>Doxycycline </a:t>
            </a:r>
            <a:r>
              <a:rPr lang="en" sz="1550" b="1"/>
              <a:t>100 mg BD </a:t>
            </a:r>
            <a:r>
              <a:rPr lang="en" sz="1550"/>
              <a:t>for</a:t>
            </a:r>
            <a:r>
              <a:rPr lang="en" sz="1550">
                <a:solidFill>
                  <a:schemeClr val="dk1"/>
                </a:solidFill>
              </a:rPr>
              <a:t> </a:t>
            </a:r>
            <a:r>
              <a:rPr lang="en" sz="1550" b="1">
                <a:solidFill>
                  <a:schemeClr val="dk1"/>
                </a:solidFill>
              </a:rPr>
              <a:t>7 days</a:t>
            </a:r>
            <a:r>
              <a:rPr lang="en" sz="1550">
                <a:solidFill>
                  <a:schemeClr val="dk1"/>
                </a:solidFill>
              </a:rPr>
              <a:t> </a:t>
            </a:r>
            <a:r>
              <a:rPr lang="en" sz="1550" b="1">
                <a:solidFill>
                  <a:srgbClr val="FF0000"/>
                </a:solidFill>
              </a:rPr>
              <a:t>Or</a:t>
            </a:r>
            <a:r>
              <a:rPr lang="en" sz="1550">
                <a:solidFill>
                  <a:schemeClr val="dk1"/>
                </a:solidFill>
              </a:rPr>
              <a:t> </a:t>
            </a:r>
            <a:r>
              <a:rPr lang="en" sz="1550" b="1">
                <a:solidFill>
                  <a:schemeClr val="dk1"/>
                </a:solidFill>
              </a:rPr>
              <a:t>Clindamycin </a:t>
            </a:r>
            <a:r>
              <a:rPr lang="en" sz="1550" b="1"/>
              <a:t>600 mg</a:t>
            </a:r>
            <a:r>
              <a:rPr lang="en" sz="1550" b="1">
                <a:solidFill>
                  <a:schemeClr val="dk1"/>
                </a:solidFill>
              </a:rPr>
              <a:t> BID </a:t>
            </a:r>
            <a:r>
              <a:rPr lang="en" sz="1550">
                <a:solidFill>
                  <a:schemeClr val="dk1"/>
                </a:solidFill>
              </a:rPr>
              <a:t>in </a:t>
            </a:r>
            <a:r>
              <a:rPr lang="en" sz="1550" b="1">
                <a:solidFill>
                  <a:schemeClr val="dk1"/>
                </a:solidFill>
              </a:rPr>
              <a:t>pregnant women</a:t>
            </a:r>
            <a:r>
              <a:rPr lang="en" sz="1550">
                <a:solidFill>
                  <a:schemeClr val="dk1"/>
                </a:solidFill>
              </a:rPr>
              <a:t> and </a:t>
            </a:r>
            <a:r>
              <a:rPr lang="en" sz="1550" b="1">
                <a:solidFill>
                  <a:schemeClr val="dk1"/>
                </a:solidFill>
              </a:rPr>
              <a:t>children under 8 years</a:t>
            </a:r>
            <a:r>
              <a:rPr lang="en" sz="1550">
                <a:solidFill>
                  <a:schemeClr val="dk1"/>
                </a:solidFill>
              </a:rPr>
              <a:t> of age for </a:t>
            </a:r>
            <a:r>
              <a:rPr lang="en" sz="1550" b="1">
                <a:solidFill>
                  <a:schemeClr val="dk1"/>
                </a:solidFill>
              </a:rPr>
              <a:t>7 days</a:t>
            </a:r>
            <a:endParaRPr sz="1550" b="1">
              <a:solidFill>
                <a:srgbClr val="000000"/>
              </a:solidFill>
            </a:endParaRPr>
          </a:p>
        </p:txBody>
      </p:sp>
    </p:spTree>
  </p:cSld>
  <p:clrMapOvr>
    <a:masterClrMapping/>
  </p:clrMapOvr>
</p:sld>
</file>

<file path=ppt/theme/theme1.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1337</Words>
  <Application>Microsoft Office PowerPoint</Application>
  <PresentationFormat>On-screen Show (16:9)</PresentationFormat>
  <Paragraphs>158</Paragraphs>
  <Slides>18</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Open Sans</vt:lpstr>
      <vt:lpstr>Economica</vt:lpstr>
      <vt:lpstr>Arial</vt:lpstr>
      <vt:lpstr>Luxe</vt:lpstr>
      <vt:lpstr>TREATMENT OF MALARIA</vt:lpstr>
      <vt:lpstr>PowerPoint Presentation</vt:lpstr>
      <vt:lpstr>Treatment of uncomplicated falciparum Malaria</vt:lpstr>
      <vt:lpstr>Treatment of uncomplicated Vivax Malaria</vt:lpstr>
      <vt:lpstr>Treatment of mixed infections</vt:lpstr>
      <vt:lpstr>Treatment of P.ovale, P.malariae and P.knowlesi</vt:lpstr>
      <vt:lpstr>Treatment of severe Malaria</vt:lpstr>
      <vt:lpstr>PowerPoint Presentation</vt:lpstr>
      <vt:lpstr>PowerPoint Presentation</vt:lpstr>
      <vt:lpstr>Treatment of malaria in pregnancy </vt:lpstr>
      <vt:lpstr>Special considerations </vt:lpstr>
      <vt:lpstr>PowerPoint Presentation</vt:lpstr>
      <vt:lpstr>Adverse effects of antimalarial drugs</vt:lpstr>
      <vt:lpstr>Other ACTs</vt:lpstr>
      <vt:lpstr>Treatment of complications </vt:lpstr>
      <vt:lpstr>PowerPoint Presentation</vt:lpstr>
      <vt:lpstr>Chemoprophylaxis against malaria for travellers </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Swernarekha M</cp:lastModifiedBy>
  <cp:revision>1</cp:revision>
  <dcterms:modified xsi:type="dcterms:W3CDTF">2026-02-06T13:32:25Z</dcterms:modified>
</cp:coreProperties>
</file>