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41"/>
  </p:notesMasterIdLst>
  <p:sldIdLst>
    <p:sldId id="256" r:id="rId2"/>
    <p:sldId id="262" r:id="rId3"/>
    <p:sldId id="257" r:id="rId4"/>
    <p:sldId id="293" r:id="rId5"/>
    <p:sldId id="315" r:id="rId6"/>
    <p:sldId id="295" r:id="rId7"/>
    <p:sldId id="263" r:id="rId8"/>
    <p:sldId id="274" r:id="rId9"/>
    <p:sldId id="266" r:id="rId10"/>
    <p:sldId id="259" r:id="rId11"/>
    <p:sldId id="269" r:id="rId12"/>
    <p:sldId id="270" r:id="rId13"/>
    <p:sldId id="271" r:id="rId14"/>
    <p:sldId id="272" r:id="rId15"/>
    <p:sldId id="273" r:id="rId16"/>
    <p:sldId id="319" r:id="rId17"/>
    <p:sldId id="277" r:id="rId18"/>
    <p:sldId id="278" r:id="rId19"/>
    <p:sldId id="292" r:id="rId20"/>
    <p:sldId id="279" r:id="rId21"/>
    <p:sldId id="280" r:id="rId22"/>
    <p:sldId id="305" r:id="rId23"/>
    <p:sldId id="281" r:id="rId24"/>
    <p:sldId id="282" r:id="rId25"/>
    <p:sldId id="306" r:id="rId26"/>
    <p:sldId id="300" r:id="rId27"/>
    <p:sldId id="307" r:id="rId28"/>
    <p:sldId id="284" r:id="rId29"/>
    <p:sldId id="316" r:id="rId30"/>
    <p:sldId id="285" r:id="rId31"/>
    <p:sldId id="309" r:id="rId32"/>
    <p:sldId id="287" r:id="rId33"/>
    <p:sldId id="318" r:id="rId34"/>
    <p:sldId id="288" r:id="rId35"/>
    <p:sldId id="289" r:id="rId36"/>
    <p:sldId id="311" r:id="rId37"/>
    <p:sldId id="314" r:id="rId38"/>
    <p:sldId id="310"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E653F-F0DD-4EBF-BDAA-25D22E24F96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70DD06A-7F73-4EB4-9FFF-15B12D2F133A}">
      <dgm:prSet/>
      <dgm:spPr/>
      <dgm:t>
        <a:bodyPr/>
        <a:lstStyle/>
        <a:p>
          <a:r>
            <a:rPr lang="en-US"/>
            <a:t>Term enteric fever is a misnomer and fever and abdominal pain are variable</a:t>
          </a:r>
        </a:p>
      </dgm:t>
    </dgm:pt>
    <dgm:pt modelId="{30C790B4-E4B8-46FE-9C86-B34153BF287B}" type="parTrans" cxnId="{D64E83FB-CEEB-49E6-89CB-248630FDC856}">
      <dgm:prSet/>
      <dgm:spPr/>
      <dgm:t>
        <a:bodyPr/>
        <a:lstStyle/>
        <a:p>
          <a:endParaRPr lang="en-US"/>
        </a:p>
      </dgm:t>
    </dgm:pt>
    <dgm:pt modelId="{3626BE7E-C0DD-450F-B881-D4300B7197B4}" type="sibTrans" cxnId="{D64E83FB-CEEB-49E6-89CB-248630FDC856}">
      <dgm:prSet/>
      <dgm:spPr/>
      <dgm:t>
        <a:bodyPr/>
        <a:lstStyle/>
        <a:p>
          <a:endParaRPr lang="en-US"/>
        </a:p>
      </dgm:t>
    </dgm:pt>
    <dgm:pt modelId="{D808EAAE-9A9F-4734-8AA5-6FD8FF38CE68}">
      <dgm:prSet/>
      <dgm:spPr/>
      <dgm:t>
        <a:bodyPr/>
        <a:lstStyle/>
        <a:p>
          <a:r>
            <a:rPr lang="en-US"/>
            <a:t>Fever is presented in greater than 75% Abdominal pain is reported in 30 to 35  %</a:t>
          </a:r>
        </a:p>
      </dgm:t>
    </dgm:pt>
    <dgm:pt modelId="{2400343E-3412-4C88-9F0E-148F5E60AF1A}" type="parTrans" cxnId="{DC91D651-D6C8-4689-B412-B097093232A4}">
      <dgm:prSet/>
      <dgm:spPr/>
      <dgm:t>
        <a:bodyPr/>
        <a:lstStyle/>
        <a:p>
          <a:endParaRPr lang="en-US"/>
        </a:p>
      </dgm:t>
    </dgm:pt>
    <dgm:pt modelId="{6BF0A2B2-B05C-4FB5-AB97-20EEAAAF086E}" type="sibTrans" cxnId="{DC91D651-D6C8-4689-B412-B097093232A4}">
      <dgm:prSet/>
      <dgm:spPr/>
      <dgm:t>
        <a:bodyPr/>
        <a:lstStyle/>
        <a:p>
          <a:endParaRPr lang="en-US"/>
        </a:p>
      </dgm:t>
    </dgm:pt>
    <dgm:pt modelId="{C516AA55-36E9-4326-B134-05618EEFA17A}">
      <dgm:prSet/>
      <dgm:spPr/>
      <dgm:t>
        <a:bodyPr/>
        <a:lstStyle/>
        <a:p>
          <a:r>
            <a:rPr lang="en-US"/>
            <a:t>Mean incubation period is 10 to 14 days but average varies from 5 to 21 days depending on inoculum size host healt condition and vaccination status</a:t>
          </a:r>
        </a:p>
      </dgm:t>
    </dgm:pt>
    <dgm:pt modelId="{163EE680-08D9-4CED-8EF9-44ED8A489917}" type="parTrans" cxnId="{76E88CB3-6DBC-4DF8-BE01-DF4EC3D92052}">
      <dgm:prSet/>
      <dgm:spPr/>
      <dgm:t>
        <a:bodyPr/>
        <a:lstStyle/>
        <a:p>
          <a:endParaRPr lang="en-US"/>
        </a:p>
      </dgm:t>
    </dgm:pt>
    <dgm:pt modelId="{3BD18BAD-2E26-4DF1-924F-B7C196E70E3E}" type="sibTrans" cxnId="{76E88CB3-6DBC-4DF8-BE01-DF4EC3D92052}">
      <dgm:prSet/>
      <dgm:spPr/>
      <dgm:t>
        <a:bodyPr/>
        <a:lstStyle/>
        <a:p>
          <a:endParaRPr lang="en-US"/>
        </a:p>
      </dgm:t>
    </dgm:pt>
    <dgm:pt modelId="{DFD3F8E2-65E8-49C7-A1BB-A6C814D43EF7}">
      <dgm:prSet/>
      <dgm:spPr/>
      <dgm:t>
        <a:bodyPr/>
        <a:lstStyle/>
        <a:p>
          <a:r>
            <a:rPr lang="en-US"/>
            <a:t>Most important feature is prolonged fever (101.8-104.9 F) Which can continue upto 4 weeks if left untreated</a:t>
          </a:r>
        </a:p>
      </dgm:t>
    </dgm:pt>
    <dgm:pt modelId="{9400EEE8-C1A3-43E6-A036-7670D91171AC}" type="parTrans" cxnId="{FA4DACD9-16EE-4B59-8A43-FB930EF13B48}">
      <dgm:prSet/>
      <dgm:spPr/>
      <dgm:t>
        <a:bodyPr/>
        <a:lstStyle/>
        <a:p>
          <a:endParaRPr lang="en-US"/>
        </a:p>
      </dgm:t>
    </dgm:pt>
    <dgm:pt modelId="{F76DF74E-FA86-4AAB-88EE-9C728C74D642}" type="sibTrans" cxnId="{FA4DACD9-16EE-4B59-8A43-FB930EF13B48}">
      <dgm:prSet/>
      <dgm:spPr/>
      <dgm:t>
        <a:bodyPr/>
        <a:lstStyle/>
        <a:p>
          <a:endParaRPr lang="en-US"/>
        </a:p>
      </dgm:t>
    </dgm:pt>
    <dgm:pt modelId="{D245C475-A34B-478B-9F8E-8F442E2D8F3A}" type="pres">
      <dgm:prSet presAssocID="{F8BE653F-F0DD-4EBF-BDAA-25D22E24F96B}" presName="vert0" presStyleCnt="0">
        <dgm:presLayoutVars>
          <dgm:dir/>
          <dgm:animOne val="branch"/>
          <dgm:animLvl val="lvl"/>
        </dgm:presLayoutVars>
      </dgm:prSet>
      <dgm:spPr/>
    </dgm:pt>
    <dgm:pt modelId="{482A4FB9-0F3C-4A08-AE3B-D3419A94496C}" type="pres">
      <dgm:prSet presAssocID="{370DD06A-7F73-4EB4-9FFF-15B12D2F133A}" presName="thickLine" presStyleLbl="alignNode1" presStyleIdx="0" presStyleCnt="4"/>
      <dgm:spPr/>
    </dgm:pt>
    <dgm:pt modelId="{47C794B7-4B59-4A0B-A25C-A5F9C36FBB9E}" type="pres">
      <dgm:prSet presAssocID="{370DD06A-7F73-4EB4-9FFF-15B12D2F133A}" presName="horz1" presStyleCnt="0"/>
      <dgm:spPr/>
    </dgm:pt>
    <dgm:pt modelId="{49150145-C558-4A4B-BD61-DBD7127B8FF2}" type="pres">
      <dgm:prSet presAssocID="{370DD06A-7F73-4EB4-9FFF-15B12D2F133A}" presName="tx1" presStyleLbl="revTx" presStyleIdx="0" presStyleCnt="4"/>
      <dgm:spPr/>
    </dgm:pt>
    <dgm:pt modelId="{D2086488-A382-43CA-B402-071997343A5C}" type="pres">
      <dgm:prSet presAssocID="{370DD06A-7F73-4EB4-9FFF-15B12D2F133A}" presName="vert1" presStyleCnt="0"/>
      <dgm:spPr/>
    </dgm:pt>
    <dgm:pt modelId="{73581F6F-D3E3-485D-B877-31EE174A899F}" type="pres">
      <dgm:prSet presAssocID="{D808EAAE-9A9F-4734-8AA5-6FD8FF38CE68}" presName="thickLine" presStyleLbl="alignNode1" presStyleIdx="1" presStyleCnt="4"/>
      <dgm:spPr/>
    </dgm:pt>
    <dgm:pt modelId="{3DFFCDE7-E131-4891-8D07-B05B63A110A3}" type="pres">
      <dgm:prSet presAssocID="{D808EAAE-9A9F-4734-8AA5-6FD8FF38CE68}" presName="horz1" presStyleCnt="0"/>
      <dgm:spPr/>
    </dgm:pt>
    <dgm:pt modelId="{D6717D90-DB4C-489A-8846-5A0183B45946}" type="pres">
      <dgm:prSet presAssocID="{D808EAAE-9A9F-4734-8AA5-6FD8FF38CE68}" presName="tx1" presStyleLbl="revTx" presStyleIdx="1" presStyleCnt="4"/>
      <dgm:spPr/>
    </dgm:pt>
    <dgm:pt modelId="{1F9CC2F2-8150-4B90-90AA-01ECC4E3017C}" type="pres">
      <dgm:prSet presAssocID="{D808EAAE-9A9F-4734-8AA5-6FD8FF38CE68}" presName="vert1" presStyleCnt="0"/>
      <dgm:spPr/>
    </dgm:pt>
    <dgm:pt modelId="{A4E0B63E-FAD8-421A-96AD-0417A56EC0C9}" type="pres">
      <dgm:prSet presAssocID="{C516AA55-36E9-4326-B134-05618EEFA17A}" presName="thickLine" presStyleLbl="alignNode1" presStyleIdx="2" presStyleCnt="4"/>
      <dgm:spPr/>
    </dgm:pt>
    <dgm:pt modelId="{8A54E59F-49AC-4301-AA88-92B7BDC07443}" type="pres">
      <dgm:prSet presAssocID="{C516AA55-36E9-4326-B134-05618EEFA17A}" presName="horz1" presStyleCnt="0"/>
      <dgm:spPr/>
    </dgm:pt>
    <dgm:pt modelId="{16CB3B32-6D90-4325-BCA1-7D3830FC9775}" type="pres">
      <dgm:prSet presAssocID="{C516AA55-36E9-4326-B134-05618EEFA17A}" presName="tx1" presStyleLbl="revTx" presStyleIdx="2" presStyleCnt="4"/>
      <dgm:spPr/>
    </dgm:pt>
    <dgm:pt modelId="{3F3CCF8F-0931-490B-9495-9849DF20D68E}" type="pres">
      <dgm:prSet presAssocID="{C516AA55-36E9-4326-B134-05618EEFA17A}" presName="vert1" presStyleCnt="0"/>
      <dgm:spPr/>
    </dgm:pt>
    <dgm:pt modelId="{29A0A98F-4AF5-4973-9615-923A4D81DF0C}" type="pres">
      <dgm:prSet presAssocID="{DFD3F8E2-65E8-49C7-A1BB-A6C814D43EF7}" presName="thickLine" presStyleLbl="alignNode1" presStyleIdx="3" presStyleCnt="4"/>
      <dgm:spPr/>
    </dgm:pt>
    <dgm:pt modelId="{67E5B72B-D07E-4FB2-BB27-03CAC86B21A9}" type="pres">
      <dgm:prSet presAssocID="{DFD3F8E2-65E8-49C7-A1BB-A6C814D43EF7}" presName="horz1" presStyleCnt="0"/>
      <dgm:spPr/>
    </dgm:pt>
    <dgm:pt modelId="{E1C28179-BED1-4EF7-9143-1EF6FFDCEA1E}" type="pres">
      <dgm:prSet presAssocID="{DFD3F8E2-65E8-49C7-A1BB-A6C814D43EF7}" presName="tx1" presStyleLbl="revTx" presStyleIdx="3" presStyleCnt="4"/>
      <dgm:spPr/>
    </dgm:pt>
    <dgm:pt modelId="{0734FC72-F8C9-4CB4-952D-3CB575FB9617}" type="pres">
      <dgm:prSet presAssocID="{DFD3F8E2-65E8-49C7-A1BB-A6C814D43EF7}" presName="vert1" presStyleCnt="0"/>
      <dgm:spPr/>
    </dgm:pt>
  </dgm:ptLst>
  <dgm:cxnLst>
    <dgm:cxn modelId="{F97F7041-187F-44C0-BEC8-58611872FE21}" type="presOf" srcId="{F8BE653F-F0DD-4EBF-BDAA-25D22E24F96B}" destId="{D245C475-A34B-478B-9F8E-8F442E2D8F3A}" srcOrd="0" destOrd="0" presId="urn:microsoft.com/office/officeart/2008/layout/LinedList"/>
    <dgm:cxn modelId="{15A47E46-5D26-4B9B-A999-5325B13B795A}" type="presOf" srcId="{DFD3F8E2-65E8-49C7-A1BB-A6C814D43EF7}" destId="{E1C28179-BED1-4EF7-9143-1EF6FFDCEA1E}" srcOrd="0" destOrd="0" presId="urn:microsoft.com/office/officeart/2008/layout/LinedList"/>
    <dgm:cxn modelId="{0982FF68-04C4-4EDD-B363-156B85D222F4}" type="presOf" srcId="{370DD06A-7F73-4EB4-9FFF-15B12D2F133A}" destId="{49150145-C558-4A4B-BD61-DBD7127B8FF2}" srcOrd="0" destOrd="0" presId="urn:microsoft.com/office/officeart/2008/layout/LinedList"/>
    <dgm:cxn modelId="{B9879D50-FAE6-4F4C-9185-23DADD7545A2}" type="presOf" srcId="{D808EAAE-9A9F-4734-8AA5-6FD8FF38CE68}" destId="{D6717D90-DB4C-489A-8846-5A0183B45946}" srcOrd="0" destOrd="0" presId="urn:microsoft.com/office/officeart/2008/layout/LinedList"/>
    <dgm:cxn modelId="{DC91D651-D6C8-4689-B412-B097093232A4}" srcId="{F8BE653F-F0DD-4EBF-BDAA-25D22E24F96B}" destId="{D808EAAE-9A9F-4734-8AA5-6FD8FF38CE68}" srcOrd="1" destOrd="0" parTransId="{2400343E-3412-4C88-9F0E-148F5E60AF1A}" sibTransId="{6BF0A2B2-B05C-4FB5-AB97-20EEAAAF086E}"/>
    <dgm:cxn modelId="{76E88CB3-6DBC-4DF8-BE01-DF4EC3D92052}" srcId="{F8BE653F-F0DD-4EBF-BDAA-25D22E24F96B}" destId="{C516AA55-36E9-4326-B134-05618EEFA17A}" srcOrd="2" destOrd="0" parTransId="{163EE680-08D9-4CED-8EF9-44ED8A489917}" sibTransId="{3BD18BAD-2E26-4DF1-924F-B7C196E70E3E}"/>
    <dgm:cxn modelId="{D64993C1-F489-4705-8A00-5B9A55F8FE0E}" type="presOf" srcId="{C516AA55-36E9-4326-B134-05618EEFA17A}" destId="{16CB3B32-6D90-4325-BCA1-7D3830FC9775}" srcOrd="0" destOrd="0" presId="urn:microsoft.com/office/officeart/2008/layout/LinedList"/>
    <dgm:cxn modelId="{FA4DACD9-16EE-4B59-8A43-FB930EF13B48}" srcId="{F8BE653F-F0DD-4EBF-BDAA-25D22E24F96B}" destId="{DFD3F8E2-65E8-49C7-A1BB-A6C814D43EF7}" srcOrd="3" destOrd="0" parTransId="{9400EEE8-C1A3-43E6-A036-7670D91171AC}" sibTransId="{F76DF74E-FA86-4AAB-88EE-9C728C74D642}"/>
    <dgm:cxn modelId="{D64E83FB-CEEB-49E6-89CB-248630FDC856}" srcId="{F8BE653F-F0DD-4EBF-BDAA-25D22E24F96B}" destId="{370DD06A-7F73-4EB4-9FFF-15B12D2F133A}" srcOrd="0" destOrd="0" parTransId="{30C790B4-E4B8-46FE-9C86-B34153BF287B}" sibTransId="{3626BE7E-C0DD-450F-B881-D4300B7197B4}"/>
    <dgm:cxn modelId="{DC03E763-09FB-48D3-81A6-4810260CF242}" type="presParOf" srcId="{D245C475-A34B-478B-9F8E-8F442E2D8F3A}" destId="{482A4FB9-0F3C-4A08-AE3B-D3419A94496C}" srcOrd="0" destOrd="0" presId="urn:microsoft.com/office/officeart/2008/layout/LinedList"/>
    <dgm:cxn modelId="{2381F7F6-B5DA-4309-A028-0EABDFC59C5D}" type="presParOf" srcId="{D245C475-A34B-478B-9F8E-8F442E2D8F3A}" destId="{47C794B7-4B59-4A0B-A25C-A5F9C36FBB9E}" srcOrd="1" destOrd="0" presId="urn:microsoft.com/office/officeart/2008/layout/LinedList"/>
    <dgm:cxn modelId="{63B6B77B-676F-46F2-A139-6214123B4073}" type="presParOf" srcId="{47C794B7-4B59-4A0B-A25C-A5F9C36FBB9E}" destId="{49150145-C558-4A4B-BD61-DBD7127B8FF2}" srcOrd="0" destOrd="0" presId="urn:microsoft.com/office/officeart/2008/layout/LinedList"/>
    <dgm:cxn modelId="{5138649A-6450-4AE1-B738-90032659477A}" type="presParOf" srcId="{47C794B7-4B59-4A0B-A25C-A5F9C36FBB9E}" destId="{D2086488-A382-43CA-B402-071997343A5C}" srcOrd="1" destOrd="0" presId="urn:microsoft.com/office/officeart/2008/layout/LinedList"/>
    <dgm:cxn modelId="{7216A596-DEFC-4FD5-B9E8-D4C3C3D4EE42}" type="presParOf" srcId="{D245C475-A34B-478B-9F8E-8F442E2D8F3A}" destId="{73581F6F-D3E3-485D-B877-31EE174A899F}" srcOrd="2" destOrd="0" presId="urn:microsoft.com/office/officeart/2008/layout/LinedList"/>
    <dgm:cxn modelId="{0CFD493D-2DA9-4437-9495-A2FDC82799D8}" type="presParOf" srcId="{D245C475-A34B-478B-9F8E-8F442E2D8F3A}" destId="{3DFFCDE7-E131-4891-8D07-B05B63A110A3}" srcOrd="3" destOrd="0" presId="urn:microsoft.com/office/officeart/2008/layout/LinedList"/>
    <dgm:cxn modelId="{EC1AC23C-52A1-4D87-891F-02440DFD7C69}" type="presParOf" srcId="{3DFFCDE7-E131-4891-8D07-B05B63A110A3}" destId="{D6717D90-DB4C-489A-8846-5A0183B45946}" srcOrd="0" destOrd="0" presId="urn:microsoft.com/office/officeart/2008/layout/LinedList"/>
    <dgm:cxn modelId="{3968BA55-BD47-4BD2-BDF5-3D68AEE89B50}" type="presParOf" srcId="{3DFFCDE7-E131-4891-8D07-B05B63A110A3}" destId="{1F9CC2F2-8150-4B90-90AA-01ECC4E3017C}" srcOrd="1" destOrd="0" presId="urn:microsoft.com/office/officeart/2008/layout/LinedList"/>
    <dgm:cxn modelId="{967856F0-0BB4-481F-AD8B-F6321B4740CB}" type="presParOf" srcId="{D245C475-A34B-478B-9F8E-8F442E2D8F3A}" destId="{A4E0B63E-FAD8-421A-96AD-0417A56EC0C9}" srcOrd="4" destOrd="0" presId="urn:microsoft.com/office/officeart/2008/layout/LinedList"/>
    <dgm:cxn modelId="{061E497A-25CA-454B-AFA6-1F0B503319DF}" type="presParOf" srcId="{D245C475-A34B-478B-9F8E-8F442E2D8F3A}" destId="{8A54E59F-49AC-4301-AA88-92B7BDC07443}" srcOrd="5" destOrd="0" presId="urn:microsoft.com/office/officeart/2008/layout/LinedList"/>
    <dgm:cxn modelId="{98AAE68F-07E8-4B2D-B7E0-B29C7CF9511B}" type="presParOf" srcId="{8A54E59F-49AC-4301-AA88-92B7BDC07443}" destId="{16CB3B32-6D90-4325-BCA1-7D3830FC9775}" srcOrd="0" destOrd="0" presId="urn:microsoft.com/office/officeart/2008/layout/LinedList"/>
    <dgm:cxn modelId="{D15B2666-87DE-478A-B31F-CDD89ED420F4}" type="presParOf" srcId="{8A54E59F-49AC-4301-AA88-92B7BDC07443}" destId="{3F3CCF8F-0931-490B-9495-9849DF20D68E}" srcOrd="1" destOrd="0" presId="urn:microsoft.com/office/officeart/2008/layout/LinedList"/>
    <dgm:cxn modelId="{A40B99C6-D500-46CA-AB16-185676206E40}" type="presParOf" srcId="{D245C475-A34B-478B-9F8E-8F442E2D8F3A}" destId="{29A0A98F-4AF5-4973-9615-923A4D81DF0C}" srcOrd="6" destOrd="0" presId="urn:microsoft.com/office/officeart/2008/layout/LinedList"/>
    <dgm:cxn modelId="{0F1B3B34-18F7-4198-B701-C31588994D89}" type="presParOf" srcId="{D245C475-A34B-478B-9F8E-8F442E2D8F3A}" destId="{67E5B72B-D07E-4FB2-BB27-03CAC86B21A9}" srcOrd="7" destOrd="0" presId="urn:microsoft.com/office/officeart/2008/layout/LinedList"/>
    <dgm:cxn modelId="{77EE39F7-B777-42D7-9F40-D92FEAFADFB0}" type="presParOf" srcId="{67E5B72B-D07E-4FB2-BB27-03CAC86B21A9}" destId="{E1C28179-BED1-4EF7-9143-1EF6FFDCEA1E}" srcOrd="0" destOrd="0" presId="urn:microsoft.com/office/officeart/2008/layout/LinedList"/>
    <dgm:cxn modelId="{64B525AE-9923-4FC8-BF5C-FAF9E2991954}" type="presParOf" srcId="{67E5B72B-D07E-4FB2-BB27-03CAC86B21A9}" destId="{0734FC72-F8C9-4CB4-952D-3CB575FB96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A4FB9-0F3C-4A08-AE3B-D3419A94496C}">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50145-C558-4A4B-BD61-DBD7127B8FF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Term enteric fever is a misnomer and fever and abdominal pain are variable</a:t>
          </a:r>
        </a:p>
      </dsp:txBody>
      <dsp:txXfrm>
        <a:off x="0" y="0"/>
        <a:ext cx="6900512" cy="1384035"/>
      </dsp:txXfrm>
    </dsp:sp>
    <dsp:sp modelId="{73581F6F-D3E3-485D-B877-31EE174A899F}">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17D90-DB4C-489A-8846-5A0183B4594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Fever is presented in greater than 75% Abdominal pain is reported in 30 to 35  %</a:t>
          </a:r>
        </a:p>
      </dsp:txBody>
      <dsp:txXfrm>
        <a:off x="0" y="1384035"/>
        <a:ext cx="6900512" cy="1384035"/>
      </dsp:txXfrm>
    </dsp:sp>
    <dsp:sp modelId="{A4E0B63E-FAD8-421A-96AD-0417A56EC0C9}">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B3B32-6D90-4325-BCA1-7D3830FC977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Mean incubation period is 10 to 14 days but average varies from 5 to 21 days depending on inoculum size host healt condition and vaccination status</a:t>
          </a:r>
        </a:p>
      </dsp:txBody>
      <dsp:txXfrm>
        <a:off x="0" y="2768070"/>
        <a:ext cx="6900512" cy="1384035"/>
      </dsp:txXfrm>
    </dsp:sp>
    <dsp:sp modelId="{29A0A98F-4AF5-4973-9615-923A4D81DF0C}">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28179-BED1-4EF7-9143-1EF6FFDCEA1E}">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Most important feature is prolonged fever (101.8-104.9 F) Which can continue upto 4 weeks if left untreated</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5BD8C-FDD8-47E3-8BF5-C9DA1CCD3C4F}" type="datetimeFigureOut">
              <a:rPr lang="en-IN" smtClean="0"/>
              <a:t>26-12-2025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CFC7-7413-4C10-B73E-101D637D309C}" type="slidenum">
              <a:rPr lang="en-IN" smtClean="0"/>
              <a:t>‹#›</a:t>
            </a:fld>
            <a:endParaRPr lang="en-IN"/>
          </a:p>
        </p:txBody>
      </p:sp>
    </p:spTree>
    <p:extLst>
      <p:ext uri="{BB962C8B-B14F-4D97-AF65-F5344CB8AC3E}">
        <p14:creationId xmlns:p14="http://schemas.microsoft.com/office/powerpoint/2010/main" val="1076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33C5B1-60C9-4AA8-9C96-D5153855AA8D}" type="slidenum">
              <a:rPr lang="en-IN" smtClean="0"/>
              <a:t>26</a:t>
            </a:fld>
            <a:endParaRPr lang="en-IN"/>
          </a:p>
        </p:txBody>
      </p:sp>
    </p:spTree>
    <p:extLst>
      <p:ext uri="{BB962C8B-B14F-4D97-AF65-F5344CB8AC3E}">
        <p14:creationId xmlns:p14="http://schemas.microsoft.com/office/powerpoint/2010/main" val="257477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92E5-7F6A-4D77-3A1D-EE5DB7BC5E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87E3822-FD59-0AFE-B459-D8E736F13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B983202-4AC0-B831-D3D8-2DF02723DCF1}"/>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5" name="Footer Placeholder 4">
            <a:extLst>
              <a:ext uri="{FF2B5EF4-FFF2-40B4-BE49-F238E27FC236}">
                <a16:creationId xmlns:a16="http://schemas.microsoft.com/office/drawing/2014/main" id="{F4DD50BF-7A0D-E7D9-BB52-C5DC3F008E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72F0AE-B2F6-59B3-2B9D-57B0ACFA11D5}"/>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19439920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0A80-51F3-EF88-442B-10E819601CC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4508C3-66B5-490D-B402-093B8F25B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A536F2-B757-C849-DA90-099871C8DF63}"/>
              </a:ext>
            </a:extLst>
          </p:cNvPr>
          <p:cNvSpPr>
            <a:spLocks noGrp="1"/>
          </p:cNvSpPr>
          <p:nvPr>
            <p:ph type="dt" sz="half" idx="10"/>
          </p:nvPr>
        </p:nvSpPr>
        <p:spPr/>
        <p:txBody>
          <a:bodyPr/>
          <a:lstStyle/>
          <a:p>
            <a:fld id="{55C6B4A9-1611-4792-9094-5F34BCA07E0B}" type="datetime1">
              <a:rPr lang="en-US" smtClean="0"/>
              <a:t>12/26/2025</a:t>
            </a:fld>
            <a:endParaRPr lang="en-US" dirty="0"/>
          </a:p>
        </p:txBody>
      </p:sp>
      <p:sp>
        <p:nvSpPr>
          <p:cNvPr id="5" name="Footer Placeholder 4">
            <a:extLst>
              <a:ext uri="{FF2B5EF4-FFF2-40B4-BE49-F238E27FC236}">
                <a16:creationId xmlns:a16="http://schemas.microsoft.com/office/drawing/2014/main" id="{A0747B5F-88F7-9135-0F07-4203C8EFDD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DAD3BC-559A-89FA-1AA0-6CFA25B06052}"/>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830102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D1709-8E39-79BF-1C76-0519A9E112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8DF88B4-E5F6-5013-B488-110FCD66D4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ED4240-D6CE-E12A-23A7-5CC9102B43D1}"/>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5" name="Footer Placeholder 4">
            <a:extLst>
              <a:ext uri="{FF2B5EF4-FFF2-40B4-BE49-F238E27FC236}">
                <a16:creationId xmlns:a16="http://schemas.microsoft.com/office/drawing/2014/main" id="{27614FA5-8A99-6D34-A646-EBB36F81B1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2906FD-4C99-AF5B-AB30-3AC0AF57178A}"/>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16207588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02C953E-1814-4EC0-BFB4-B04CDB9F4C0C}" type="datetimeFigureOut">
              <a:rPr lang="en-IN" smtClean="0"/>
              <a:t>26-12-2025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1112C8-F0D1-4FB7-B0E2-829B5B6CDDF2}" type="slidenum">
              <a:rPr lang="en-IN" smtClean="0"/>
              <a:t>‹#›</a:t>
            </a:fld>
            <a:endParaRPr lang="en-IN"/>
          </a:p>
        </p:txBody>
      </p:sp>
    </p:spTree>
    <p:extLst>
      <p:ext uri="{BB962C8B-B14F-4D97-AF65-F5344CB8AC3E}">
        <p14:creationId xmlns:p14="http://schemas.microsoft.com/office/powerpoint/2010/main" val="233615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3170-4E13-8D82-F6AF-5681AB003D2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8A3A2A8-BD20-903C-A657-8F247EAD7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4BB0B0-B6F9-3C64-7F43-5A91B6831825}"/>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5" name="Footer Placeholder 4">
            <a:extLst>
              <a:ext uri="{FF2B5EF4-FFF2-40B4-BE49-F238E27FC236}">
                <a16:creationId xmlns:a16="http://schemas.microsoft.com/office/drawing/2014/main" id="{98B4F7AB-3DB3-9173-2C6A-CFBA3971A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9F20C7-D690-36A6-AD89-64B764C3DBF6}"/>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40044140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D932-DF4C-1EE9-B3B2-F3B9B2C045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E087F95-5614-C52B-F70D-B883FCE125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9B1D5-E594-344A-3B45-18ACF3DE3363}"/>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5" name="Footer Placeholder 4">
            <a:extLst>
              <a:ext uri="{FF2B5EF4-FFF2-40B4-BE49-F238E27FC236}">
                <a16:creationId xmlns:a16="http://schemas.microsoft.com/office/drawing/2014/main" id="{069A07F0-71F9-F021-439E-B7BD0F80D6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F4E91B-F5CD-D7D5-FB6D-B58FFE0BFCFB}"/>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15173790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DFB2-4142-8BCE-7DEC-AB9360A3438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603326-5E5B-60BD-89F4-57A137AE2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0600C79-14DA-A0EC-A56F-E4D3DA0B7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F298560-2678-2D5A-D67A-2F7D080CA979}"/>
              </a:ext>
            </a:extLst>
          </p:cNvPr>
          <p:cNvSpPr>
            <a:spLocks noGrp="1"/>
          </p:cNvSpPr>
          <p:nvPr>
            <p:ph type="dt" sz="half" idx="10"/>
          </p:nvPr>
        </p:nvSpPr>
        <p:spPr/>
        <p:txBody>
          <a:bodyPr/>
          <a:lstStyle/>
          <a:p>
            <a:fld id="{EB712588-04B1-427B-82EE-E8DB90309F08}" type="datetime1">
              <a:rPr lang="en-US" smtClean="0"/>
              <a:t>12/26/2025</a:t>
            </a:fld>
            <a:endParaRPr lang="en-US" dirty="0"/>
          </a:p>
        </p:txBody>
      </p:sp>
      <p:sp>
        <p:nvSpPr>
          <p:cNvPr id="6" name="Footer Placeholder 5">
            <a:extLst>
              <a:ext uri="{FF2B5EF4-FFF2-40B4-BE49-F238E27FC236}">
                <a16:creationId xmlns:a16="http://schemas.microsoft.com/office/drawing/2014/main" id="{46155BAF-A4AB-9E2C-CAC8-671FBC4128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841804-285D-3E1F-7623-91C647C05ED1}"/>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741216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058F-E610-E520-36F7-1FB41F93FB7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154E19C-4C7D-335C-C3B0-AF87F503E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FD5508-3742-A14E-2F33-FF37B8B90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86B7561-1B27-90FB-84F0-7CA8FB6F7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C2B582-B006-28C1-48B1-2488B28DA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D3C90AE-25DD-DDE4-A3BC-EC1CBD8B78F9}"/>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8" name="Footer Placeholder 7">
            <a:extLst>
              <a:ext uri="{FF2B5EF4-FFF2-40B4-BE49-F238E27FC236}">
                <a16:creationId xmlns:a16="http://schemas.microsoft.com/office/drawing/2014/main" id="{E037CD32-DBF7-4991-6368-BEAC53AEF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C17D56-118F-213A-C23B-6268509CDAEC}"/>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18945400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0E53-84D3-7712-26F7-78371D9031F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4536C2A-7B07-1D48-5AC9-A21162D90384}"/>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4" name="Footer Placeholder 3">
            <a:extLst>
              <a:ext uri="{FF2B5EF4-FFF2-40B4-BE49-F238E27FC236}">
                <a16:creationId xmlns:a16="http://schemas.microsoft.com/office/drawing/2014/main" id="{6B2E9ECB-6BD2-0013-1BB4-BC2451188E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B5CAFE-E9B8-A4B6-3825-760EDB64786D}"/>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19154671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A1D09-4869-7A8C-55A9-A6D00FAD5754}"/>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3" name="Footer Placeholder 2">
            <a:extLst>
              <a:ext uri="{FF2B5EF4-FFF2-40B4-BE49-F238E27FC236}">
                <a16:creationId xmlns:a16="http://schemas.microsoft.com/office/drawing/2014/main" id="{4D8A77B7-08E2-E4EF-C9BB-574B49B887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5F4863-9A91-EF7B-EB71-60F1A9A0A7F1}"/>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8915891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687C-5D3C-4EBA-4435-CEFBE7AA3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7696F00-E46A-E443-3630-08C057A81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D8E4E18-83DD-3F6B-E47A-0BA0E5D2A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DB682-E26C-24D0-7DDC-6F3BA2D88F83}"/>
              </a:ext>
            </a:extLst>
          </p:cNvPr>
          <p:cNvSpPr>
            <a:spLocks noGrp="1"/>
          </p:cNvSpPr>
          <p:nvPr>
            <p:ph type="dt" sz="half" idx="10"/>
          </p:nvPr>
        </p:nvSpPr>
        <p:spPr/>
        <p:txBody>
          <a:bodyPr/>
          <a:lstStyle/>
          <a:p>
            <a:fld id="{42A54C80-263E-416B-A8E0-580EDEADCBDC}" type="datetime1">
              <a:rPr lang="en-US" smtClean="0"/>
              <a:t>12/26/2025</a:t>
            </a:fld>
            <a:endParaRPr lang="en-US" dirty="0"/>
          </a:p>
        </p:txBody>
      </p:sp>
      <p:sp>
        <p:nvSpPr>
          <p:cNvPr id="6" name="Footer Placeholder 5">
            <a:extLst>
              <a:ext uri="{FF2B5EF4-FFF2-40B4-BE49-F238E27FC236}">
                <a16:creationId xmlns:a16="http://schemas.microsoft.com/office/drawing/2014/main" id="{7471C123-859A-DC34-676A-34C4540224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6CCE91-B14C-12BA-F82C-6228FD5CC998}"/>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149284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D9DA-595E-6834-2DEC-2BBF48DDF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D697011-244F-9031-A468-0ACF64694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A415B7-4674-134C-8315-DD328E5D7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EB11F-4998-4052-E423-ECB5C17F9498}"/>
              </a:ext>
            </a:extLst>
          </p:cNvPr>
          <p:cNvSpPr>
            <a:spLocks noGrp="1"/>
          </p:cNvSpPr>
          <p:nvPr>
            <p:ph type="dt" sz="half" idx="10"/>
          </p:nvPr>
        </p:nvSpPr>
        <p:spPr/>
        <p:txBody>
          <a:bodyPr/>
          <a:lstStyle/>
          <a:p>
            <a:fld id="{B61BEF0D-F0BB-DE4B-95CE-6DB70DBA9567}" type="datetime1">
              <a:rPr lang="en-US" smtClean="0"/>
              <a:t>12/26/2025</a:t>
            </a:fld>
            <a:endParaRPr lang="en-US" dirty="0"/>
          </a:p>
        </p:txBody>
      </p:sp>
      <p:sp>
        <p:nvSpPr>
          <p:cNvPr id="6" name="Footer Placeholder 5">
            <a:extLst>
              <a:ext uri="{FF2B5EF4-FFF2-40B4-BE49-F238E27FC236}">
                <a16:creationId xmlns:a16="http://schemas.microsoft.com/office/drawing/2014/main" id="{028771E8-4DDD-6F04-8E94-76A96BD401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07D67D-6EEC-D8A4-C94D-E8945DCC6873}"/>
              </a:ext>
            </a:extLst>
          </p:cNvPr>
          <p:cNvSpPr>
            <a:spLocks noGrp="1"/>
          </p:cNvSpPr>
          <p:nvPr>
            <p:ph type="sldNum" sz="quarter" idx="12"/>
          </p:nvPr>
        </p:nvSpPr>
        <p:spPr/>
        <p:txBody>
          <a:bodyPr/>
          <a:lstStyle/>
          <a:p>
            <a:fld id="{D57F1E4F-1CFF-5643-939E-217C01CDF565}" type="slidenum">
              <a:rPr lang="en-US" smtClean="0"/>
              <a:t>‹#›</a:t>
            </a:fld>
            <a:endParaRPr lang="en-US" dirty="0"/>
          </a:p>
        </p:txBody>
      </p:sp>
    </p:spTree>
    <p:extLst>
      <p:ext uri="{BB962C8B-B14F-4D97-AF65-F5344CB8AC3E}">
        <p14:creationId xmlns:p14="http://schemas.microsoft.com/office/powerpoint/2010/main" val="25135486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38D52-BA20-0EE1-A4B8-09DE2DC85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60DE1E-054E-07F7-D3CC-4AB0AF2F0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1096BC-D109-CECA-719F-94FD81B27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1">
              <a:rPr lang="en-US" smtClean="0"/>
              <a:t>12/26/2025</a:t>
            </a:fld>
            <a:endParaRPr lang="en-US" dirty="0"/>
          </a:p>
        </p:txBody>
      </p:sp>
      <p:sp>
        <p:nvSpPr>
          <p:cNvPr id="5" name="Footer Placeholder 4">
            <a:extLst>
              <a:ext uri="{FF2B5EF4-FFF2-40B4-BE49-F238E27FC236}">
                <a16:creationId xmlns:a16="http://schemas.microsoft.com/office/drawing/2014/main" id="{2903A6E3-5CD9-8EED-C003-0CF044013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A172E70-4B11-BAE3-B701-49C638E72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t>‹#›</a:t>
            </a:fld>
            <a:endParaRPr lang="en-US" dirty="0"/>
          </a:p>
        </p:txBody>
      </p:sp>
    </p:spTree>
    <p:extLst>
      <p:ext uri="{BB962C8B-B14F-4D97-AF65-F5344CB8AC3E}">
        <p14:creationId xmlns:p14="http://schemas.microsoft.com/office/powerpoint/2010/main" val="166156033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r>
              <a:rPr lang="en-US" sz="3600" b="1" dirty="0">
                <a:solidFill>
                  <a:srgbClr val="EB300B"/>
                </a:solidFill>
              </a:rPr>
              <a:t>ENTERIC FEVER</a:t>
            </a:r>
            <a:r>
              <a:rPr lang="en-US" sz="3600" b="1" kern="1200" dirty="0">
                <a:solidFill>
                  <a:srgbClr val="EB300B"/>
                </a:solidFill>
                <a:latin typeface="+mj-lt"/>
                <a:ea typeface="+mj-ea"/>
                <a:cs typeface="+mj-cs"/>
              </a:rPr>
              <a:t>   </a:t>
            </a:r>
          </a:p>
        </p:txBody>
      </p:sp>
      <p:sp>
        <p:nvSpPr>
          <p:cNvPr id="3" name="Subtitle 2"/>
          <p:cNvSpPr>
            <a:spLocks noGrp="1"/>
          </p:cNvSpPr>
          <p:nvPr>
            <p:ph type="subTitle" idx="4294967295"/>
          </p:nvPr>
        </p:nvSpPr>
        <p:spPr>
          <a:xfrm>
            <a:off x="0" y="1042988"/>
            <a:ext cx="4616450" cy="5264150"/>
          </a:xfrm>
        </p:spPr>
        <p:txBody>
          <a:bodyPr vert="horz" lIns="91440" tIns="45720" rIns="91440" bIns="45720" rtlCol="0" anchor="t">
            <a:normAutofit/>
          </a:bodyPr>
          <a:lstStyle/>
          <a:p>
            <a:r>
              <a:rPr lang="en-US" b="1" dirty="0">
                <a:solidFill>
                  <a:srgbClr val="FF0000">
                    <a:alpha val="60000"/>
                  </a:srgbClr>
                </a:solidFill>
              </a:rPr>
              <a:t>BY II TH MEDICL UNIT</a:t>
            </a:r>
          </a:p>
          <a:p>
            <a:r>
              <a:rPr lang="en-US" b="1" dirty="0">
                <a:solidFill>
                  <a:srgbClr val="FF0000">
                    <a:alpha val="60000"/>
                  </a:srgbClr>
                </a:solidFill>
              </a:rPr>
              <a:t>CHIEF:</a:t>
            </a:r>
          </a:p>
          <a:p>
            <a:pPr lvl="1" algn="just"/>
            <a:r>
              <a:rPr lang="en-US" sz="1300" b="1" dirty="0"/>
              <a:t> </a:t>
            </a:r>
            <a:r>
              <a:rPr lang="en-US" sz="2000" b="1" dirty="0"/>
              <a:t>DR. S.PEER MOHAMED MD</a:t>
            </a:r>
          </a:p>
          <a:p>
            <a:pPr lvl="1" algn="just"/>
            <a:r>
              <a:rPr lang="en-US" sz="2000" b="1" dirty="0"/>
              <a:t> DR.RAJKUMAR MD</a:t>
            </a:r>
          </a:p>
          <a:p>
            <a:r>
              <a:rPr lang="en-US" sz="2400" b="1" dirty="0">
                <a:solidFill>
                  <a:srgbClr val="FF0000">
                    <a:alpha val="60000"/>
                  </a:srgbClr>
                </a:solidFill>
              </a:rPr>
              <a:t>ASST. PROFESSORS</a:t>
            </a:r>
            <a:r>
              <a:rPr lang="en-US" sz="2400" b="1" dirty="0">
                <a:solidFill>
                  <a:srgbClr val="002060">
                    <a:alpha val="60000"/>
                  </a:srgbClr>
                </a:solidFill>
              </a:rPr>
              <a:t>:</a:t>
            </a:r>
          </a:p>
          <a:p>
            <a:pPr algn="ctr"/>
            <a:r>
              <a:rPr lang="en-US" sz="2000" b="1" dirty="0">
                <a:solidFill>
                  <a:schemeClr val="tx1">
                    <a:alpha val="60000"/>
                  </a:schemeClr>
                </a:solidFill>
              </a:rPr>
              <a:t>DR.SURESH KUMAR MD</a:t>
            </a:r>
          </a:p>
          <a:p>
            <a:pPr algn="ctr"/>
            <a:r>
              <a:rPr lang="en-US" sz="2000" b="1" dirty="0">
                <a:solidFill>
                  <a:schemeClr val="tx1">
                    <a:alpha val="60000"/>
                  </a:schemeClr>
                </a:solidFill>
              </a:rPr>
              <a:t>DR.SATHEESH KUMAR MD</a:t>
            </a:r>
          </a:p>
          <a:p>
            <a:r>
              <a:rPr lang="en-US" sz="1700" b="1" dirty="0">
                <a:solidFill>
                  <a:srgbClr val="FF0000">
                    <a:alpha val="60000"/>
                  </a:srgbClr>
                </a:solidFill>
              </a:rPr>
              <a:t>PRESENTOR:</a:t>
            </a:r>
          </a:p>
          <a:p>
            <a:pPr algn="ctr"/>
            <a:r>
              <a:rPr lang="en-US" sz="1700" b="1" dirty="0">
                <a:solidFill>
                  <a:schemeClr val="tx1">
                    <a:alpha val="60000"/>
                  </a:schemeClr>
                </a:solidFill>
              </a:rPr>
              <a:t>DR. </a:t>
            </a:r>
            <a:r>
              <a:rPr lang="en-US" altLang="en-US" sz="1700" b="1" dirty="0">
                <a:solidFill>
                  <a:schemeClr val="tx1">
                    <a:alpha val="60000"/>
                  </a:schemeClr>
                </a:solidFill>
              </a:rPr>
              <a:t>ARUN T</a:t>
            </a:r>
          </a:p>
        </p:txBody>
      </p:sp>
      <p:pic>
        <p:nvPicPr>
          <p:cNvPr id="5" name="Picture 4">
            <a:extLst>
              <a:ext uri="{FF2B5EF4-FFF2-40B4-BE49-F238E27FC236}">
                <a16:creationId xmlns:a16="http://schemas.microsoft.com/office/drawing/2014/main" id="{AC171100-0B82-08CC-E3AA-9993DF89D4F0}"/>
              </a:ext>
            </a:extLst>
          </p:cNvPr>
          <p:cNvPicPr>
            <a:picLocks noChangeAspect="1"/>
          </p:cNvPicPr>
          <p:nvPr/>
        </p:nvPicPr>
        <p:blipFill>
          <a:blip r:embed="rId2"/>
          <a:stretch>
            <a:fillRect/>
          </a:stretch>
        </p:blipFill>
        <p:spPr>
          <a:xfrm>
            <a:off x="5258430" y="549275"/>
            <a:ext cx="5757246" cy="5757246"/>
          </a:xfrm>
          <a:prstGeom prst="rect">
            <a:avLst/>
          </a:prstGeom>
          <a:effectLst>
            <a:outerShdw blurRad="508000" dist="101600" dir="5400000" algn="tl" rotWithShape="0">
              <a:prstClr val="black">
                <a:alpha val="1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 y="640823"/>
            <a:ext cx="4035371" cy="5583148"/>
          </a:xfrm>
        </p:spPr>
        <p:txBody>
          <a:bodyPr vert="horz" lIns="91440" tIns="45720" rIns="91440" bIns="45720" rtlCol="0" anchor="ctr">
            <a:normAutofit/>
          </a:bodyPr>
          <a:lstStyle/>
          <a:p>
            <a:r>
              <a:rPr lang="en-US" sz="5400" kern="1200" dirty="0">
                <a:solidFill>
                  <a:srgbClr val="FF0000"/>
                </a:solidFill>
                <a:latin typeface="+mj-lt"/>
                <a:ea typeface="+mj-ea"/>
                <a:cs typeface="+mj-cs"/>
              </a:rPr>
              <a:t>CLINICAL FEATURES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DAA0448-666A-CE31-9C77-496B5631D5A5}"/>
              </a:ext>
            </a:extLst>
          </p:cNvPr>
          <p:cNvGraphicFramePr>
            <a:graphicFrameLocks noGrp="1"/>
          </p:cNvGraphicFramePr>
          <p:nvPr>
            <p:ph idx="1"/>
            <p:extLst>
              <p:ext uri="{D42A27DB-BD31-4B8C-83A1-F6EECF244321}">
                <p14:modId xmlns:p14="http://schemas.microsoft.com/office/powerpoint/2010/main" val="59318052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8EAC3E9-A4E1-C0E7-5FCB-4617A9DFAA25}"/>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dirty="0">
                <a:solidFill>
                  <a:srgbClr val="FF0000"/>
                </a:solidFill>
              </a:rPr>
              <a:t>CLINICAL FEATURES</a:t>
            </a:r>
            <a:endParaRPr lang="en-US" sz="4000" kern="1200" dirty="0">
              <a:solidFill>
                <a:schemeClr val="tx1"/>
              </a:solidFill>
              <a:latin typeface="+mj-lt"/>
              <a:ea typeface="+mj-ea"/>
              <a:cs typeface="+mj-cs"/>
            </a:endParaRPr>
          </a:p>
        </p:txBody>
      </p:sp>
      <p:sp>
        <p:nvSpPr>
          <p:cNvPr id="3" name="Content Placeholder 2"/>
          <p:cNvSpPr>
            <a:spLocks noGrp="1"/>
          </p:cNvSpPr>
          <p:nvPr>
            <p:ph sz="half" idx="1"/>
          </p:nvPr>
        </p:nvSpPr>
        <p:spPr>
          <a:xfrm>
            <a:off x="838199" y="2686323"/>
            <a:ext cx="4783697" cy="3433583"/>
          </a:xfrm>
        </p:spPr>
        <p:txBody>
          <a:bodyPr vert="horz" lIns="91440" tIns="45720" rIns="91440" bIns="45720" rtlCol="0">
            <a:normAutofit/>
          </a:bodyPr>
          <a:lstStyle/>
          <a:p>
            <a:r>
              <a:rPr lang="en-US" sz="1900" dirty="0"/>
              <a:t>Headache </a:t>
            </a:r>
          </a:p>
          <a:p>
            <a:r>
              <a:rPr lang="en-US" altLang="en-US" sz="1900" dirty="0"/>
              <a:t>stepladder type of fever pattern and chills</a:t>
            </a:r>
          </a:p>
          <a:p>
            <a:r>
              <a:rPr lang="en-US" sz="1900" dirty="0"/>
              <a:t>Cough</a:t>
            </a:r>
          </a:p>
          <a:p>
            <a:r>
              <a:rPr lang="en-US" sz="1900" dirty="0"/>
              <a:t>Myalgia</a:t>
            </a:r>
          </a:p>
          <a:p>
            <a:r>
              <a:rPr lang="en-US" sz="1900" dirty="0"/>
              <a:t>Gastrointestinal manifestations which include anorexia</a:t>
            </a:r>
          </a:p>
          <a:p>
            <a:r>
              <a:rPr lang="en-US" sz="1900" dirty="0"/>
              <a:t>Nause ,</a:t>
            </a:r>
            <a:r>
              <a:rPr lang="en-US" sz="1900" dirty="0" err="1"/>
              <a:t>vomitting</a:t>
            </a:r>
            <a:r>
              <a:rPr lang="en-US" sz="1900" dirty="0"/>
              <a:t> </a:t>
            </a:r>
            <a:r>
              <a:rPr lang="en-US" sz="1900" dirty="0" err="1"/>
              <a:t>diarrhoea</a:t>
            </a:r>
            <a:r>
              <a:rPr lang="en-US" sz="1900" dirty="0"/>
              <a:t> and constipation</a:t>
            </a:r>
          </a:p>
          <a:p>
            <a:r>
              <a:rPr lang="en-US" altLang="en-US" sz="1900" dirty="0"/>
              <a:t>coated tongue</a:t>
            </a:r>
          </a:p>
          <a:p>
            <a:endParaRPr lang="en-US" sz="1900" dirty="0"/>
          </a:p>
        </p:txBody>
      </p:sp>
      <p:pic>
        <p:nvPicPr>
          <p:cNvPr id="9" name="Content Placeholder 8">
            <a:extLst>
              <a:ext uri="{FF2B5EF4-FFF2-40B4-BE49-F238E27FC236}">
                <a16:creationId xmlns:a16="http://schemas.microsoft.com/office/drawing/2014/main" id="{CA2F9CF3-7EE9-67C6-229C-2126D28093C7}"/>
              </a:ext>
            </a:extLst>
          </p:cNvPr>
          <p:cNvPicPr>
            <a:picLocks noGrp="1" noChangeAspect="1"/>
          </p:cNvPicPr>
          <p:nvPr>
            <p:ph sz="half" idx="2"/>
          </p:nvPr>
        </p:nvPicPr>
        <p:blipFill>
          <a:blip r:embed="rId2"/>
          <a:stretch>
            <a:fillRect/>
          </a:stretch>
        </p:blipFill>
        <p:spPr>
          <a:xfrm>
            <a:off x="6258560" y="537882"/>
            <a:ext cx="4582160" cy="55820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5605272" cy="1481328"/>
          </a:xfrm>
        </p:spPr>
        <p:txBody>
          <a:bodyPr vert="horz" lIns="91440" tIns="45720" rIns="91440" bIns="45720" rtlCol="0" anchor="b">
            <a:normAutofit fontScale="90000"/>
          </a:bodyPr>
          <a:lstStyle/>
          <a:p>
            <a:r>
              <a:rPr lang="en-US" sz="5400" kern="1200" dirty="0">
                <a:solidFill>
                  <a:srgbClr val="FF0000"/>
                </a:solidFill>
                <a:latin typeface="+mj-lt"/>
                <a:ea typeface="+mj-ea"/>
                <a:cs typeface="+mj-cs"/>
              </a:rPr>
              <a:t>PHYSICAL FINDINGS</a:t>
            </a:r>
          </a:p>
        </p:txBody>
      </p:sp>
      <p:sp>
        <p:nvSpPr>
          <p:cNvPr id="2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660904"/>
            <a:ext cx="4818888" cy="3547872"/>
          </a:xfrm>
        </p:spPr>
        <p:txBody>
          <a:bodyPr vert="horz" lIns="91440" tIns="45720" rIns="91440" bIns="45720" rtlCol="0" anchor="t">
            <a:normAutofit/>
          </a:bodyPr>
          <a:lstStyle/>
          <a:p>
            <a:r>
              <a:rPr lang="en-US" sz="1500"/>
              <a:t>Rash –rose spots</a:t>
            </a:r>
          </a:p>
          <a:p>
            <a:r>
              <a:rPr lang="en-US" sz="1500"/>
              <a:t>Hepatosplenomegaly</a:t>
            </a:r>
          </a:p>
          <a:p>
            <a:r>
              <a:rPr lang="en-US" sz="1500"/>
              <a:t>Epistaxis </a:t>
            </a:r>
          </a:p>
          <a:p>
            <a:r>
              <a:rPr lang="en-US" sz="1500"/>
              <a:t>Relative bradycardia</a:t>
            </a:r>
          </a:p>
          <a:p>
            <a:r>
              <a:rPr lang="en-US" sz="1500"/>
              <a:t>Peak of high fever</a:t>
            </a:r>
          </a:p>
          <a:p>
            <a:endParaRPr lang="en-US" sz="1500"/>
          </a:p>
          <a:p>
            <a:r>
              <a:rPr lang="en-US" sz="1500"/>
              <a:t>Rose spots include faint ,blanching ,Maculopapular rash located primarily on trunk and chest</a:t>
            </a:r>
          </a:p>
          <a:p>
            <a:r>
              <a:rPr lang="en-US" sz="1500"/>
              <a:t>Patients have two or three crops of lesion and salmonella can be cultured from punch biopsies of those lesions</a:t>
            </a:r>
          </a:p>
          <a:p>
            <a:endParaRPr lang="en-US" sz="1500"/>
          </a:p>
        </p:txBody>
      </p:sp>
      <p:pic>
        <p:nvPicPr>
          <p:cNvPr id="11" name="Picture 4">
            <a:extLst>
              <a:ext uri="{FF2B5EF4-FFF2-40B4-BE49-F238E27FC236}">
                <a16:creationId xmlns:a16="http://schemas.microsoft.com/office/drawing/2014/main" id="{35CBE983-3143-30BC-242E-631C3A9C44B0}"/>
              </a:ext>
            </a:extLst>
          </p:cNvPr>
          <p:cNvPicPr>
            <a:picLocks noGrp="1" noChangeAspect="1"/>
          </p:cNvPicPr>
          <p:nvPr>
            <p:ph sz="half" idx="2"/>
          </p:nvPr>
        </p:nvPicPr>
        <p:blipFill>
          <a:blip r:embed="rId2"/>
          <a:stretch>
            <a:fillRect/>
          </a:stretch>
        </p:blipFill>
        <p:spPr>
          <a:xfrm>
            <a:off x="6099048" y="1074820"/>
            <a:ext cx="5458968" cy="47083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6576"/>
            <a:ext cx="4059936" cy="1428496"/>
          </a:xfrm>
        </p:spPr>
        <p:txBody>
          <a:bodyPr vert="horz" lIns="91440" tIns="45720" rIns="91440" bIns="45720" rtlCol="0" anchor="b">
            <a:normAutofit fontScale="90000"/>
          </a:bodyPr>
          <a:lstStyle/>
          <a:p>
            <a:r>
              <a:rPr lang="en-US" sz="3800" kern="1200" dirty="0">
                <a:solidFill>
                  <a:srgbClr val="FF0000"/>
                </a:solidFill>
                <a:latin typeface="+mj-lt"/>
                <a:ea typeface="+mj-ea"/>
                <a:cs typeface="+mj-cs"/>
              </a:rPr>
              <a:t>MANIFESTATION OF CLINICAL FEATURES </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65072"/>
            <a:ext cx="5157216" cy="5356352"/>
          </a:xfrm>
        </p:spPr>
        <p:txBody>
          <a:bodyPr vert="horz" lIns="91440" tIns="45720" rIns="91440" bIns="45720" rtlCol="0" anchor="t">
            <a:normAutofit/>
          </a:bodyPr>
          <a:lstStyle/>
          <a:p>
            <a:r>
              <a:rPr lang="en-US" sz="2400" dirty="0"/>
              <a:t>First week : Fever ,headache ,sore throat , myalgias</a:t>
            </a:r>
          </a:p>
          <a:p>
            <a:r>
              <a:rPr lang="en-US" sz="2400" dirty="0"/>
              <a:t>Second week : hepatosplenomegaly ,rose spots and relative bradycardia may be seen</a:t>
            </a:r>
          </a:p>
          <a:p>
            <a:r>
              <a:rPr lang="en-US" sz="2400" dirty="0"/>
              <a:t>Third week: patient will appear in Typhoid state which is a state of Prolonged apathy, </a:t>
            </a:r>
            <a:r>
              <a:rPr lang="en-US" sz="2400" dirty="0" err="1"/>
              <a:t>toxaemia</a:t>
            </a:r>
            <a:r>
              <a:rPr lang="en-US" sz="2400" dirty="0"/>
              <a:t> , delirium, </a:t>
            </a:r>
            <a:r>
              <a:rPr lang="en-US" sz="2400" dirty="0" err="1"/>
              <a:t>Disorientatiom</a:t>
            </a:r>
            <a:r>
              <a:rPr lang="en-US" sz="2400" dirty="0"/>
              <a:t> , coma or </a:t>
            </a:r>
            <a:r>
              <a:rPr lang="en-US" sz="2400" dirty="0" err="1"/>
              <a:t>diarrhoea</a:t>
            </a:r>
            <a:endParaRPr lang="en-US" sz="2400" dirty="0"/>
          </a:p>
        </p:txBody>
      </p:sp>
      <p:pic>
        <p:nvPicPr>
          <p:cNvPr id="5" name="Content Placeholder 4" descr="Diagram of a diagram of a person's body&#10;&#10;AI-generated content may be incorrect.">
            <a:extLst>
              <a:ext uri="{FF2B5EF4-FFF2-40B4-BE49-F238E27FC236}">
                <a16:creationId xmlns:a16="http://schemas.microsoft.com/office/drawing/2014/main" id="{23D8A9DE-39C0-A2E6-56E3-21FF760BDB4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8280" y="750824"/>
            <a:ext cx="6903720" cy="55574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vert="horz" lIns="91440" tIns="45720" rIns="91440" bIns="45720" rtlCol="0" anchor="b">
            <a:normAutofit fontScale="90000"/>
          </a:bodyPr>
          <a:lstStyle/>
          <a:p>
            <a:r>
              <a:rPr lang="en-US" sz="5400" kern="1200" dirty="0">
                <a:solidFill>
                  <a:srgbClr val="FF0000"/>
                </a:solidFill>
                <a:latin typeface="+mj-lt"/>
                <a:ea typeface="+mj-ea"/>
                <a:cs typeface="+mj-cs"/>
              </a:rPr>
              <a:t>COMPLICATIONS</a:t>
            </a:r>
            <a:r>
              <a:rPr lang="en-US" sz="5400" kern="1200" dirty="0">
                <a:solidFill>
                  <a:schemeClr val="tx1"/>
                </a:solidFill>
                <a:latin typeface="+mj-lt"/>
                <a:ea typeface="+mj-ea"/>
                <a:cs typeface="+mj-cs"/>
              </a:rPr>
              <a:t> </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2505456"/>
            <a:ext cx="5458968" cy="4334256"/>
          </a:xfrm>
        </p:spPr>
        <p:txBody>
          <a:bodyPr vert="horz" lIns="91440" tIns="45720" rIns="91440" bIns="45720" rtlCol="0" anchor="t">
            <a:normAutofit lnSpcReduction="10000"/>
          </a:bodyPr>
          <a:lstStyle/>
          <a:p>
            <a:r>
              <a:rPr lang="en-US" sz="2000" dirty="0"/>
              <a:t>Depends on host factors immunosuppression ,vaccination status ,previous status , strain virulence ,inoculation ,choice of antibiotic therapy</a:t>
            </a:r>
          </a:p>
          <a:p>
            <a:endParaRPr lang="en-US" sz="2000" dirty="0"/>
          </a:p>
          <a:p>
            <a:r>
              <a:rPr lang="en-US" sz="2000" dirty="0"/>
              <a:t>Gastrointestinal bleeding and intestinal perforation are the most common occur in third to fourth week..</a:t>
            </a:r>
          </a:p>
          <a:p>
            <a:r>
              <a:rPr lang="en-US" sz="2000" dirty="0"/>
              <a:t>Bronchitis and bronchopneumonia may be found</a:t>
            </a:r>
          </a:p>
          <a:p>
            <a:r>
              <a:rPr lang="en-US" sz="2000" dirty="0"/>
              <a:t>Neurological manifestations may include </a:t>
            </a:r>
            <a:r>
              <a:rPr lang="en-US" sz="2000" dirty="0" err="1"/>
              <a:t>guillain</a:t>
            </a:r>
            <a:r>
              <a:rPr lang="en-US" sz="2000" dirty="0"/>
              <a:t> Barre syndrome , Neuritis and neuropsychiatric symptoms Described as muttering delirium or coma</a:t>
            </a:r>
            <a:endParaRPr lang="en-US" sz="1500" dirty="0"/>
          </a:p>
        </p:txBody>
      </p:sp>
      <p:pic>
        <p:nvPicPr>
          <p:cNvPr id="5" name="Content Placeholder 4">
            <a:extLst>
              <a:ext uri="{FF2B5EF4-FFF2-40B4-BE49-F238E27FC236}">
                <a16:creationId xmlns:a16="http://schemas.microsoft.com/office/drawing/2014/main" id="{97EA5326-32A9-52B7-3ED2-4AAF63DDA400}"/>
              </a:ext>
            </a:extLst>
          </p:cNvPr>
          <p:cNvPicPr>
            <a:picLocks noGrp="1" noChangeAspect="1"/>
          </p:cNvPicPr>
          <p:nvPr>
            <p:ph sz="half" idx="2"/>
          </p:nvPr>
        </p:nvPicPr>
        <p:blipFill>
          <a:blip r:embed="rId2"/>
          <a:stretch>
            <a:fillRect/>
          </a:stretch>
        </p:blipFill>
        <p:spPr>
          <a:xfrm>
            <a:off x="6099048" y="938346"/>
            <a:ext cx="5458968" cy="49813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F149E7-3E00-3C98-E89E-88792971CF43}"/>
              </a:ext>
            </a:extLst>
          </p:cNvPr>
          <p:cNvSpPr>
            <a:spLocks noGrp="1"/>
          </p:cNvSpPr>
          <p:nvPr>
            <p:ph type="title"/>
          </p:nvPr>
        </p:nvSpPr>
        <p:spPr>
          <a:xfrm>
            <a:off x="838200" y="365125"/>
            <a:ext cx="10515600" cy="1325563"/>
          </a:xfrm>
        </p:spPr>
        <p:txBody>
          <a:bodyPr>
            <a:normAutofit/>
          </a:bodyPr>
          <a:lstStyle/>
          <a:p>
            <a:endParaRPr lang="en-IN" sz="54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Uncommon complication include DIC,Hemophagocytic syndrome,Pancreatitis,hepatic and splenicGranulomas</a:t>
            </a:r>
          </a:p>
          <a:p>
            <a:r>
              <a:rPr lang="en-US" sz="2200"/>
              <a:t>Endocarditis,pericarditis,myocarditis,Glomerulonephritis,arthritis,Pyelonephritis</a:t>
            </a:r>
          </a:p>
          <a:p>
            <a:r>
              <a:rPr lang="en-US" sz="2200"/>
              <a:t>Relapse rate is higher in patients treated with chloromphenicol</a:t>
            </a:r>
          </a:p>
          <a:p>
            <a:r>
              <a:rPr lang="en-US" sz="2200"/>
              <a:t>Infection and inflammation of the membranes and fluid surrounding  brain and spinal cord (meningitis)</a:t>
            </a:r>
          </a:p>
          <a:p>
            <a:r>
              <a:rPr lang="en-US" sz="2200"/>
              <a:t>Low platelet count (thrombocytopenia) is sometimes seen.</a:t>
            </a:r>
          </a:p>
          <a:p>
            <a:endParaRPr lang="en-US"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E67C-94A0-698E-B237-E69DA0E9D431}"/>
              </a:ext>
            </a:extLst>
          </p:cNvPr>
          <p:cNvSpPr>
            <a:spLocks noGrp="1"/>
          </p:cNvSpPr>
          <p:nvPr>
            <p:ph type="title"/>
          </p:nvPr>
        </p:nvSpPr>
        <p:spPr>
          <a:xfrm>
            <a:off x="381000" y="190755"/>
            <a:ext cx="10515600" cy="1289939"/>
          </a:xfrm>
        </p:spPr>
        <p:txBody>
          <a:bodyPr>
            <a:normAutofit/>
          </a:bodyPr>
          <a:lstStyle/>
          <a:p>
            <a:endParaRPr lang="en-IN" dirty="0"/>
          </a:p>
        </p:txBody>
      </p:sp>
      <p:graphicFrame>
        <p:nvGraphicFramePr>
          <p:cNvPr id="5" name="Content Placeholder 4">
            <a:extLst>
              <a:ext uri="{FF2B5EF4-FFF2-40B4-BE49-F238E27FC236}">
                <a16:creationId xmlns:a16="http://schemas.microsoft.com/office/drawing/2014/main" id="{05421F11-A289-B6FA-8459-4AA6BC95EC95}"/>
              </a:ext>
            </a:extLst>
          </p:cNvPr>
          <p:cNvGraphicFramePr>
            <a:graphicFrameLocks noGrp="1"/>
          </p:cNvGraphicFramePr>
          <p:nvPr>
            <p:ph idx="1"/>
            <p:extLst>
              <p:ext uri="{D42A27DB-BD31-4B8C-83A1-F6EECF244321}">
                <p14:modId xmlns:p14="http://schemas.microsoft.com/office/powerpoint/2010/main" val="53776006"/>
              </p:ext>
            </p:extLst>
          </p:nvPr>
        </p:nvGraphicFramePr>
        <p:xfrm>
          <a:off x="530352" y="1508761"/>
          <a:ext cx="10823445" cy="3313076"/>
        </p:xfrm>
        <a:graphic>
          <a:graphicData uri="http://schemas.openxmlformats.org/drawingml/2006/table">
            <a:tbl>
              <a:tblPr firstRow="1" bandRow="1">
                <a:tableStyleId>{5C22544A-7EE6-4342-B048-85BDC9FD1C3A}</a:tableStyleId>
              </a:tblPr>
              <a:tblGrid>
                <a:gridCol w="3607815">
                  <a:extLst>
                    <a:ext uri="{9D8B030D-6E8A-4147-A177-3AD203B41FA5}">
                      <a16:colId xmlns:a16="http://schemas.microsoft.com/office/drawing/2014/main" val="3213709408"/>
                    </a:ext>
                  </a:extLst>
                </a:gridCol>
                <a:gridCol w="3607815">
                  <a:extLst>
                    <a:ext uri="{9D8B030D-6E8A-4147-A177-3AD203B41FA5}">
                      <a16:colId xmlns:a16="http://schemas.microsoft.com/office/drawing/2014/main" val="480853041"/>
                    </a:ext>
                  </a:extLst>
                </a:gridCol>
                <a:gridCol w="3607815">
                  <a:extLst>
                    <a:ext uri="{9D8B030D-6E8A-4147-A177-3AD203B41FA5}">
                      <a16:colId xmlns:a16="http://schemas.microsoft.com/office/drawing/2014/main" val="1602317208"/>
                    </a:ext>
                  </a:extLst>
                </a:gridCol>
              </a:tblGrid>
              <a:tr h="421166">
                <a:tc>
                  <a:txBody>
                    <a:bodyPr/>
                    <a:lstStyle/>
                    <a:p>
                      <a:r>
                        <a:rPr lang="en-IN" dirty="0"/>
                        <a:t>Parameter</a:t>
                      </a:r>
                    </a:p>
                  </a:txBody>
                  <a:tcPr/>
                </a:tc>
                <a:tc>
                  <a:txBody>
                    <a:bodyPr/>
                    <a:lstStyle/>
                    <a:p>
                      <a:r>
                        <a:rPr lang="en-IN" dirty="0"/>
                        <a:t>Typhoid Hepatitis</a:t>
                      </a:r>
                    </a:p>
                  </a:txBody>
                  <a:tcPr/>
                </a:tc>
                <a:tc>
                  <a:txBody>
                    <a:bodyPr/>
                    <a:lstStyle/>
                    <a:p>
                      <a:r>
                        <a:rPr lang="en-IN" dirty="0"/>
                        <a:t>Viral Hepatitis</a:t>
                      </a:r>
                    </a:p>
                  </a:txBody>
                  <a:tcPr/>
                </a:tc>
                <a:extLst>
                  <a:ext uri="{0D108BD9-81ED-4DB2-BD59-A6C34878D82A}">
                    <a16:rowId xmlns:a16="http://schemas.microsoft.com/office/drawing/2014/main" val="1402065961"/>
                  </a:ext>
                </a:extLst>
              </a:tr>
              <a:tr h="726944">
                <a:tc>
                  <a:txBody>
                    <a:bodyPr/>
                    <a:lstStyle/>
                    <a:p>
                      <a:r>
                        <a:rPr lang="en-IN" dirty="0"/>
                        <a:t>AST / ALT</a:t>
                      </a:r>
                    </a:p>
                  </a:txBody>
                  <a:tcPr/>
                </a:tc>
                <a:tc>
                  <a:txBody>
                    <a:bodyPr/>
                    <a:lstStyle/>
                    <a:p>
                      <a:r>
                        <a:rPr lang="en-IN" dirty="0"/>
                        <a:t>Moderately elevated (&lt;300 IU/L)</a:t>
                      </a:r>
                    </a:p>
                  </a:txBody>
                  <a:tcPr/>
                </a:tc>
                <a:tc>
                  <a:txBody>
                    <a:bodyPr/>
                    <a:lstStyle/>
                    <a:p>
                      <a:r>
                        <a:rPr lang="en-IN" dirty="0"/>
                        <a:t>Markedly elevated (&gt;500–1000 IU/L)</a:t>
                      </a:r>
                    </a:p>
                  </a:txBody>
                  <a:tcPr/>
                </a:tc>
                <a:extLst>
                  <a:ext uri="{0D108BD9-81ED-4DB2-BD59-A6C34878D82A}">
                    <a16:rowId xmlns:a16="http://schemas.microsoft.com/office/drawing/2014/main" val="3345782540"/>
                  </a:ext>
                </a:extLst>
              </a:tr>
              <a:tr h="421166">
                <a:tc>
                  <a:txBody>
                    <a:bodyPr/>
                    <a:lstStyle/>
                    <a:p>
                      <a:r>
                        <a:rPr lang="en-IN" dirty="0"/>
                        <a:t>AST:ALT ratio</a:t>
                      </a:r>
                    </a:p>
                  </a:txBody>
                  <a:tcPr/>
                </a:tc>
                <a:tc>
                  <a:txBody>
                    <a:bodyPr/>
                    <a:lstStyle/>
                    <a:p>
                      <a:r>
                        <a:rPr lang="en-IN" dirty="0"/>
                        <a:t>AST &gt; ALT</a:t>
                      </a:r>
                    </a:p>
                  </a:txBody>
                  <a:tcPr/>
                </a:tc>
                <a:tc>
                  <a:txBody>
                    <a:bodyPr/>
                    <a:lstStyle/>
                    <a:p>
                      <a:r>
                        <a:rPr lang="en-IN" dirty="0"/>
                        <a:t>ALT &gt; AST</a:t>
                      </a:r>
                    </a:p>
                  </a:txBody>
                  <a:tcPr/>
                </a:tc>
                <a:extLst>
                  <a:ext uri="{0D108BD9-81ED-4DB2-BD59-A6C34878D82A}">
                    <a16:rowId xmlns:a16="http://schemas.microsoft.com/office/drawing/2014/main" val="583925474"/>
                  </a:ext>
                </a:extLst>
              </a:tr>
              <a:tr h="421166">
                <a:tc>
                  <a:txBody>
                    <a:bodyPr/>
                    <a:lstStyle/>
                    <a:p>
                      <a:r>
                        <a:rPr lang="en-IN" dirty="0"/>
                        <a:t>ALP</a:t>
                      </a:r>
                    </a:p>
                  </a:txBody>
                  <a:tcPr/>
                </a:tc>
                <a:tc>
                  <a:txBody>
                    <a:bodyPr/>
                    <a:lstStyle/>
                    <a:p>
                      <a:r>
                        <a:rPr lang="en-IN" dirty="0"/>
                        <a:t>Mild–moderate ↑</a:t>
                      </a:r>
                    </a:p>
                  </a:txBody>
                  <a:tcPr/>
                </a:tc>
                <a:tc>
                  <a:txBody>
                    <a:bodyPr/>
                    <a:lstStyle/>
                    <a:p>
                      <a:r>
                        <a:rPr lang="en-IN" dirty="0"/>
                        <a:t>Mild ↑</a:t>
                      </a:r>
                    </a:p>
                  </a:txBody>
                  <a:tcPr/>
                </a:tc>
                <a:extLst>
                  <a:ext uri="{0D108BD9-81ED-4DB2-BD59-A6C34878D82A}">
                    <a16:rowId xmlns:a16="http://schemas.microsoft.com/office/drawing/2014/main" val="2950356595"/>
                  </a:ext>
                </a:extLst>
              </a:tr>
              <a:tr h="661317">
                <a:tc>
                  <a:txBody>
                    <a:bodyPr/>
                    <a:lstStyle/>
                    <a:p>
                      <a:r>
                        <a:rPr lang="en-IN" dirty="0"/>
                        <a:t>Bilirubin</a:t>
                      </a:r>
                    </a:p>
                  </a:txBody>
                  <a:tcPr/>
                </a:tc>
                <a:tc>
                  <a:txBody>
                    <a:bodyPr/>
                    <a:lstStyle/>
                    <a:p>
                      <a:r>
                        <a:rPr lang="en-IN" dirty="0"/>
                        <a:t>Mild–moderate ↑</a:t>
                      </a:r>
                    </a:p>
                  </a:txBody>
                  <a:tcPr/>
                </a:tc>
                <a:tc>
                  <a:txBody>
                    <a:bodyPr/>
                    <a:lstStyle/>
                    <a:p>
                      <a:r>
                        <a:rPr lang="en-IN" dirty="0"/>
                        <a:t>Marked ↑</a:t>
                      </a:r>
                    </a:p>
                  </a:txBody>
                  <a:tcPr/>
                </a:tc>
                <a:extLst>
                  <a:ext uri="{0D108BD9-81ED-4DB2-BD59-A6C34878D82A}">
                    <a16:rowId xmlns:a16="http://schemas.microsoft.com/office/drawing/2014/main" val="1177205774"/>
                  </a:ext>
                </a:extLst>
              </a:tr>
              <a:tr h="661317">
                <a:tc>
                  <a:txBody>
                    <a:bodyPr/>
                    <a:lstStyle/>
                    <a:p>
                      <a:r>
                        <a:rPr lang="en-IN" dirty="0"/>
                        <a:t>PT/INR</a:t>
                      </a:r>
                    </a:p>
                  </a:txBody>
                  <a:tcPr/>
                </a:tc>
                <a:tc>
                  <a:txBody>
                    <a:bodyPr/>
                    <a:lstStyle/>
                    <a:p>
                      <a:r>
                        <a:rPr lang="en-IN" dirty="0"/>
                        <a:t>Usually normal</a:t>
                      </a:r>
                    </a:p>
                  </a:txBody>
                  <a:tcPr/>
                </a:tc>
                <a:tc>
                  <a:txBody>
                    <a:bodyPr/>
                    <a:lstStyle/>
                    <a:p>
                      <a:r>
                        <a:rPr lang="en-IN" dirty="0"/>
                        <a:t>Prolonged in severe case</a:t>
                      </a:r>
                    </a:p>
                  </a:txBody>
                  <a:tcPr/>
                </a:tc>
                <a:extLst>
                  <a:ext uri="{0D108BD9-81ED-4DB2-BD59-A6C34878D82A}">
                    <a16:rowId xmlns:a16="http://schemas.microsoft.com/office/drawing/2014/main" val="4229992922"/>
                  </a:ext>
                </a:extLst>
              </a:tr>
            </a:tbl>
          </a:graphicData>
        </a:graphic>
      </p:graphicFrame>
    </p:spTree>
    <p:extLst>
      <p:ext uri="{BB962C8B-B14F-4D97-AF65-F5344CB8AC3E}">
        <p14:creationId xmlns:p14="http://schemas.microsoft.com/office/powerpoint/2010/main" val="211654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solidFill>
                  <a:srgbClr val="FF0000"/>
                </a:solidFill>
              </a:rPr>
              <a:t>CARRIERS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t>Source of infection is patient or more often a carrier</a:t>
            </a:r>
          </a:p>
          <a:p>
            <a:r>
              <a:rPr lang="en-US" sz="2200" dirty="0"/>
              <a:t>Patients who shed  three week to three months is called as convalescent carriers </a:t>
            </a:r>
          </a:p>
          <a:p>
            <a:r>
              <a:rPr lang="en-US" sz="2200" dirty="0"/>
              <a:t>Patients who shed more than three months less than a year is called as temporary carriers  </a:t>
            </a:r>
          </a:p>
          <a:p>
            <a:r>
              <a:rPr lang="en-US" sz="2200" dirty="0"/>
              <a:t>Patients who shed more than a year is called as chronic carriers </a:t>
            </a:r>
          </a:p>
          <a:p>
            <a:r>
              <a:rPr lang="en-US" sz="2200" dirty="0"/>
              <a:t>Shedding of Bacilli is usually intermittent and Bacilli persist in gallbladder and eliminated in feces</a:t>
            </a:r>
          </a:p>
          <a:p>
            <a:r>
              <a:rPr lang="en-US" sz="2200" dirty="0"/>
              <a:t>Urinary carriage is less frequent and often associated with calculi or schistosomiasis</a:t>
            </a:r>
          </a:p>
          <a:p>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LABORATORY DIAGNOSIS</a:t>
            </a:r>
          </a:p>
        </p:txBody>
      </p:sp>
      <p:sp>
        <p:nvSpPr>
          <p:cNvPr id="3" name="Content Placeholder 2"/>
          <p:cNvSpPr>
            <a:spLocks noGrp="1"/>
          </p:cNvSpPr>
          <p:nvPr>
            <p:ph idx="1"/>
          </p:nvPr>
        </p:nvSpPr>
        <p:spPr/>
        <p:txBody>
          <a:bodyPr>
            <a:normAutofit/>
          </a:bodyPr>
          <a:lstStyle/>
          <a:p>
            <a:r>
              <a:rPr lang="en-US" sz="2400" dirty="0"/>
              <a:t>Type of specimen to be collected depends on duration of illness</a:t>
            </a:r>
          </a:p>
          <a:p>
            <a:r>
              <a:rPr lang="en-US" sz="2400" dirty="0"/>
              <a:t>Various specimen that can be collected-blood ,bone marrow , stool , urine ,duodenal aspirate</a:t>
            </a:r>
          </a:p>
          <a:p>
            <a:r>
              <a:rPr lang="en-US" sz="2400" dirty="0"/>
              <a:t>Other – rose spots – punch </a:t>
            </a:r>
            <a:r>
              <a:rPr lang="en-US" sz="2400" dirty="0" err="1"/>
              <a:t>biopsy,csf</a:t>
            </a:r>
            <a:r>
              <a:rPr lang="en-US" sz="2400" dirty="0"/>
              <a:t> ,pus from suppurative lesions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FDC6B-BDD8-F7AE-2026-9FA18D2394C8}"/>
              </a:ext>
            </a:extLst>
          </p:cNvPr>
          <p:cNvSpPr>
            <a:spLocks noGrp="1"/>
          </p:cNvSpPr>
          <p:nvPr>
            <p:ph type="title"/>
          </p:nvPr>
        </p:nvSpPr>
        <p:spPr>
          <a:xfrm>
            <a:off x="838200" y="365125"/>
            <a:ext cx="10515600" cy="1325563"/>
          </a:xfrm>
        </p:spPr>
        <p:txBody>
          <a:bodyPr>
            <a:normAutofit/>
          </a:bodyPr>
          <a:lstStyle/>
          <a:p>
            <a:r>
              <a:rPr lang="en-US" sz="5400" dirty="0">
                <a:solidFill>
                  <a:srgbClr val="FF0000"/>
                </a:solidFill>
              </a:rPr>
              <a:t>FIRST WEEK OF ILLNESS</a:t>
            </a:r>
            <a:endParaRPr lang="en-IN" sz="5400" dirty="0">
              <a:solidFill>
                <a:srgbClr val="FF0000"/>
              </a:solidFill>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8791C5-6DF0-4E81-0441-DEB67FB8267A}"/>
              </a:ext>
            </a:extLst>
          </p:cNvPr>
          <p:cNvSpPr>
            <a:spLocks noGrp="1"/>
          </p:cNvSpPr>
          <p:nvPr>
            <p:ph idx="1"/>
          </p:nvPr>
        </p:nvSpPr>
        <p:spPr>
          <a:xfrm>
            <a:off x="838200" y="1929384"/>
            <a:ext cx="10515600" cy="4251960"/>
          </a:xfrm>
        </p:spPr>
        <p:txBody>
          <a:bodyPr>
            <a:normAutofit/>
          </a:bodyPr>
          <a:lstStyle/>
          <a:p>
            <a:r>
              <a:rPr lang="en-US" sz="2200" dirty="0"/>
              <a:t>BLOOD CULTURE – CONVENTIONAL OR AUTOMATED </a:t>
            </a:r>
          </a:p>
          <a:p>
            <a:endParaRPr lang="en-US" sz="2200" dirty="0"/>
          </a:p>
          <a:p>
            <a:r>
              <a:rPr lang="en-US" sz="2200" dirty="0"/>
              <a:t>BONE MARROW CULTURE – WHEN BLOOD CULTURE IS NEGATIVE OR PT ON ANTIBIOTIC</a:t>
            </a:r>
          </a:p>
          <a:p>
            <a:r>
              <a:rPr lang="en-US" sz="2200" dirty="0"/>
              <a:t>DUODENAL ASPIRATE CULTURE – WHEN BOTH  BLOOD AND BM CULTURE NEGATIVE </a:t>
            </a:r>
          </a:p>
          <a:p>
            <a:pPr>
              <a:buFont typeface="Wingdings" panose="05000000000000000000" pitchFamily="2" charset="2"/>
              <a:buChar char="v"/>
            </a:pPr>
            <a:r>
              <a:rPr lang="en-US" sz="2200" dirty="0"/>
              <a:t>STOOL CULTURE  :LESS SIGNIFICANCE ,Third to fourth week of illness</a:t>
            </a:r>
          </a:p>
          <a:p>
            <a:endParaRPr lang="en-IN" sz="2200" dirty="0"/>
          </a:p>
        </p:txBody>
      </p:sp>
    </p:spTree>
    <p:extLst>
      <p:ext uri="{BB962C8B-B14F-4D97-AF65-F5344CB8AC3E}">
        <p14:creationId xmlns:p14="http://schemas.microsoft.com/office/powerpoint/2010/main" val="421463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stretch>
            <a:fillRect/>
          </a:stretch>
        </p:blipFill>
        <p:spPr>
          <a:xfrm>
            <a:off x="809625" y="1404938"/>
            <a:ext cx="10525904" cy="463708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62C2E86-4CC5-C468-576E-BFE833100DC3}"/>
              </a:ext>
            </a:extLst>
          </p:cNvPr>
          <p:cNvSpPr>
            <a:spLocks noGrp="1"/>
          </p:cNvSpPr>
          <p:nvPr>
            <p:ph type="title"/>
          </p:nvPr>
        </p:nvSpPr>
        <p:spPr>
          <a:xfrm>
            <a:off x="838200" y="365125"/>
            <a:ext cx="10515600" cy="1325563"/>
          </a:xfrm>
        </p:spPr>
        <p:txBody>
          <a:bodyPr>
            <a:normAutofit/>
          </a:bodyPr>
          <a:lstStyle/>
          <a:p>
            <a:endParaRPr lang="en-IN" sz="54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After overnight incubation at 37 degree Celsius bile broth is inoculated in mc konkey agar . pale non lactose fermenting colonies appear </a:t>
            </a:r>
          </a:p>
          <a:p>
            <a:r>
              <a:rPr lang="en-US" sz="2200"/>
              <a:t>If the culture is negative ,subculture should be repeated and culture declared negative only after 10 days.</a:t>
            </a:r>
          </a:p>
          <a:p>
            <a:r>
              <a:rPr lang="en-US" sz="2200"/>
              <a:t>CATENADAS METHOD is widely used where double medium is used </a:t>
            </a:r>
          </a:p>
          <a:p>
            <a:r>
              <a:rPr lang="en-US" sz="2200"/>
              <a:t>Serotyping by slide agglutinition:Loopful of growth from an agar slope is emulsified in two drops of saline on a slide .if S.typhi is suspected a loopful of typhoid o antiserum  ,prompt agglutination indicates isolate belong to s typhi</a:t>
            </a:r>
          </a:p>
          <a:p>
            <a:endParaRPr lang="en-US" sz="2200"/>
          </a:p>
          <a:p>
            <a:endParaRPr lang="en-US" sz="2200"/>
          </a:p>
          <a:p>
            <a:endParaRPr lang="en-US" sz="2200"/>
          </a:p>
          <a:p>
            <a:endParaRPr lang="en-US" sz="2200"/>
          </a:p>
          <a:p>
            <a:endParaRPr lang="en-US"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Fresh isolates are of v form and do not agglutinate with O </a:t>
            </a:r>
            <a:r>
              <a:rPr lang="en-US" dirty="0" err="1"/>
              <a:t>antiserum.such</a:t>
            </a:r>
            <a:r>
              <a:rPr lang="en-US" dirty="0"/>
              <a:t> strains are tested against anti Vi serum.</a:t>
            </a:r>
          </a:p>
          <a:p>
            <a:r>
              <a:rPr lang="en-US" dirty="0"/>
              <a:t>Feces culture : fecal culture are most valuable as blood culture .most valuable in patients on antibiotics as the antibiotics do not eliminate bacteria from gut</a:t>
            </a:r>
          </a:p>
          <a:p>
            <a:r>
              <a:rPr lang="en-US" dirty="0"/>
              <a:t>Fecal samples are plated on DCA OR XLD AND WILSON BLAIR  METHOD..</a:t>
            </a:r>
          </a:p>
          <a:p>
            <a:r>
              <a:rPr lang="en-US" dirty="0"/>
              <a:t>On mc </a:t>
            </a:r>
            <a:r>
              <a:rPr lang="en-US" dirty="0" err="1"/>
              <a:t>konkey</a:t>
            </a:r>
            <a:r>
              <a:rPr lang="en-US" dirty="0"/>
              <a:t> and Wilson Blair salmonella appear as pale colonies on XLD appear pink and Wilson Blair appears black</a:t>
            </a:r>
          </a:p>
          <a:p>
            <a:endParaRPr lang="en-US" dirty="0"/>
          </a:p>
          <a:p>
            <a:pPr marL="0" indent="0">
              <a:buNone/>
            </a:pPr>
            <a:r>
              <a:rPr lang="en-US" dirty="0"/>
              <a:t>Other materials such as urine ,bone marrow culture is done</a:t>
            </a:r>
          </a:p>
          <a:p>
            <a:pPr marL="0" indent="0">
              <a:buNone/>
            </a:pPr>
            <a:r>
              <a:rPr lang="en-US" dirty="0"/>
              <a:t>Culture of bile is done and usually positive and employed for detection of carriers</a:t>
            </a:r>
          </a:p>
          <a:p>
            <a:pPr marL="0" indent="0">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45AD-6AF6-DC66-C611-DD3109F532C1}"/>
              </a:ext>
            </a:extLst>
          </p:cNvPr>
          <p:cNvSpPr>
            <a:spLocks noGrp="1"/>
          </p:cNvSpPr>
          <p:nvPr>
            <p:ph type="title"/>
          </p:nvPr>
        </p:nvSpPr>
        <p:spPr>
          <a:xfrm>
            <a:off x="755904" y="32890"/>
            <a:ext cx="10515600" cy="1325563"/>
          </a:xfrm>
        </p:spPr>
        <p:txBody>
          <a:bodyPr/>
          <a:lstStyle/>
          <a:p>
            <a:r>
              <a:rPr lang="en-US" dirty="0">
                <a:solidFill>
                  <a:srgbClr val="FF0000"/>
                </a:solidFill>
              </a:rPr>
              <a:t>SELECTIVE MEDIA FOR STOOL CULTURE </a:t>
            </a:r>
            <a:endParaRPr lang="en-IN" dirty="0">
              <a:solidFill>
                <a:srgbClr val="FF0000"/>
              </a:solidFill>
            </a:endParaRPr>
          </a:p>
        </p:txBody>
      </p:sp>
      <p:pic>
        <p:nvPicPr>
          <p:cNvPr id="8" name="Content Placeholder 7" descr="A glass of liquid with green liquid&#10;&#10;AI-generated content may be incorrect.">
            <a:extLst>
              <a:ext uri="{FF2B5EF4-FFF2-40B4-BE49-F238E27FC236}">
                <a16:creationId xmlns:a16="http://schemas.microsoft.com/office/drawing/2014/main" id="{ABEAAF46-20A8-38DE-E2B9-F58B3BA912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2344" y="1825625"/>
            <a:ext cx="4347312" cy="4351338"/>
          </a:xfrm>
        </p:spPr>
      </p:pic>
      <p:sp>
        <p:nvSpPr>
          <p:cNvPr id="3" name="Text Placeholder 2">
            <a:extLst>
              <a:ext uri="{FF2B5EF4-FFF2-40B4-BE49-F238E27FC236}">
                <a16:creationId xmlns:a16="http://schemas.microsoft.com/office/drawing/2014/main" id="{6CFADC69-2128-D492-4DE0-9FFD5FCCDE6D}"/>
              </a:ext>
            </a:extLst>
          </p:cNvPr>
          <p:cNvSpPr>
            <a:spLocks noGrp="1"/>
          </p:cNvSpPr>
          <p:nvPr>
            <p:ph type="body" idx="4294967295"/>
          </p:nvPr>
        </p:nvSpPr>
        <p:spPr>
          <a:xfrm>
            <a:off x="0" y="1084263"/>
            <a:ext cx="4865688" cy="823912"/>
          </a:xfrm>
        </p:spPr>
        <p:txBody>
          <a:bodyPr/>
          <a:lstStyle/>
          <a:p>
            <a:r>
              <a:rPr lang="en-US" dirty="0">
                <a:solidFill>
                  <a:schemeClr val="accent6"/>
                </a:solidFill>
              </a:rPr>
              <a:t>MODERATELY SELECTIVE</a:t>
            </a:r>
            <a:endParaRPr lang="en-IN" dirty="0">
              <a:solidFill>
                <a:schemeClr val="accent6"/>
              </a:solidFill>
            </a:endParaRPr>
          </a:p>
        </p:txBody>
      </p:sp>
      <p:sp>
        <p:nvSpPr>
          <p:cNvPr id="5" name="Text Placeholder 4">
            <a:extLst>
              <a:ext uri="{FF2B5EF4-FFF2-40B4-BE49-F238E27FC236}">
                <a16:creationId xmlns:a16="http://schemas.microsoft.com/office/drawing/2014/main" id="{65F45C1D-BE54-7FCF-8F43-F5D77D5B0DB3}"/>
              </a:ext>
            </a:extLst>
          </p:cNvPr>
          <p:cNvSpPr>
            <a:spLocks noGrp="1"/>
          </p:cNvSpPr>
          <p:nvPr>
            <p:ph type="body" sz="quarter" idx="4294967295"/>
          </p:nvPr>
        </p:nvSpPr>
        <p:spPr>
          <a:xfrm>
            <a:off x="7326313" y="1066800"/>
            <a:ext cx="4865687" cy="823913"/>
          </a:xfrm>
        </p:spPr>
        <p:txBody>
          <a:bodyPr/>
          <a:lstStyle/>
          <a:p>
            <a:r>
              <a:rPr lang="en-US" dirty="0">
                <a:solidFill>
                  <a:srgbClr val="00B050"/>
                </a:solidFill>
              </a:rPr>
              <a:t>HIGHLY SELECTIVE</a:t>
            </a:r>
            <a:endParaRPr lang="en-IN" dirty="0">
              <a:solidFill>
                <a:srgbClr val="00B050"/>
              </a:solidFill>
            </a:endParaRPr>
          </a:p>
        </p:txBody>
      </p:sp>
      <p:pic>
        <p:nvPicPr>
          <p:cNvPr id="10" name="Content Placeholder 9" descr="A close-up of a petri dish&#10;&#10;AI-generated content may be incorrect.">
            <a:extLst>
              <a:ext uri="{FF2B5EF4-FFF2-40B4-BE49-F238E27FC236}">
                <a16:creationId xmlns:a16="http://schemas.microsoft.com/office/drawing/2014/main" id="{7D4DA31C-2FA3-BBFD-9D83-DA8E70FFB0A8}"/>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4437063"/>
            <a:ext cx="3335338" cy="1749425"/>
          </a:xfrm>
        </p:spPr>
      </p:pic>
      <p:pic>
        <p:nvPicPr>
          <p:cNvPr id="14" name="Picture 13" descr="A pink plate with black dots&#10;&#10;AI-generated content may be incorrect.">
            <a:extLst>
              <a:ext uri="{FF2B5EF4-FFF2-40B4-BE49-F238E27FC236}">
                <a16:creationId xmlns:a16="http://schemas.microsoft.com/office/drawing/2014/main" id="{C99B833A-4E1C-8887-1D2E-2A244948F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029" y="2065793"/>
            <a:ext cx="2801478" cy="2098153"/>
          </a:xfrm>
          <a:prstGeom prst="rect">
            <a:avLst/>
          </a:prstGeom>
        </p:spPr>
      </p:pic>
      <p:pic>
        <p:nvPicPr>
          <p:cNvPr id="16" name="Picture 15" descr="Different types of petri dishes&#10;&#10;AI-generated content may be incorrect.">
            <a:extLst>
              <a:ext uri="{FF2B5EF4-FFF2-40B4-BE49-F238E27FC236}">
                <a16:creationId xmlns:a16="http://schemas.microsoft.com/office/drawing/2014/main" id="{0F3D3DD4-3DB6-3CDA-2104-F121887AB003}"/>
              </a:ext>
            </a:extLst>
          </p:cNvPr>
          <p:cNvPicPr>
            <a:picLocks noChangeAspect="1"/>
          </p:cNvPicPr>
          <p:nvPr/>
        </p:nvPicPr>
        <p:blipFill>
          <a:blip r:embed="rId5">
            <a:extLst>
              <a:ext uri="{28A0092B-C50C-407E-A947-70E740481C1C}">
                <a14:useLocalDpi xmlns:a14="http://schemas.microsoft.com/office/drawing/2010/main" val="0"/>
              </a:ext>
            </a:extLst>
          </a:blip>
          <a:srcRect l="30238" r="29022"/>
          <a:stretch>
            <a:fillRect/>
          </a:stretch>
        </p:blipFill>
        <p:spPr>
          <a:xfrm>
            <a:off x="7739627" y="2007890"/>
            <a:ext cx="1954360" cy="2367408"/>
          </a:xfrm>
          <a:prstGeom prst="rect">
            <a:avLst/>
          </a:prstGeom>
        </p:spPr>
      </p:pic>
      <p:pic>
        <p:nvPicPr>
          <p:cNvPr id="18" name="Picture 17" descr="A close up of a petri dish">
            <a:extLst>
              <a:ext uri="{FF2B5EF4-FFF2-40B4-BE49-F238E27FC236}">
                <a16:creationId xmlns:a16="http://schemas.microsoft.com/office/drawing/2014/main" id="{676EECF4-69C2-8E8C-F8E3-6C656CA199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5090" y="4201658"/>
            <a:ext cx="2059608" cy="2220379"/>
          </a:xfrm>
          <a:prstGeom prst="rect">
            <a:avLst/>
          </a:prstGeom>
        </p:spPr>
      </p:pic>
      <p:sp>
        <p:nvSpPr>
          <p:cNvPr id="4" name="TextBox 3">
            <a:extLst>
              <a:ext uri="{FF2B5EF4-FFF2-40B4-BE49-F238E27FC236}">
                <a16:creationId xmlns:a16="http://schemas.microsoft.com/office/drawing/2014/main" id="{0B3A1362-CEEB-93E3-E54A-3824EE6336F5}"/>
              </a:ext>
            </a:extLst>
          </p:cNvPr>
          <p:cNvSpPr txBox="1"/>
          <p:nvPr/>
        </p:nvSpPr>
        <p:spPr>
          <a:xfrm>
            <a:off x="207302" y="6248400"/>
            <a:ext cx="6129998" cy="646331"/>
          </a:xfrm>
          <a:prstGeom prst="rect">
            <a:avLst/>
          </a:prstGeom>
          <a:noFill/>
        </p:spPr>
        <p:txBody>
          <a:bodyPr wrap="square" rtlCol="0">
            <a:spAutoFit/>
          </a:bodyPr>
          <a:lstStyle/>
          <a:p>
            <a:r>
              <a:rPr lang="en-US" dirty="0"/>
              <a:t>HEKTOEN ENTERIC AGAR  DEOXYLATE CITRATE AGAR</a:t>
            </a:r>
          </a:p>
          <a:p>
            <a:endParaRPr lang="en-IN" dirty="0"/>
          </a:p>
        </p:txBody>
      </p:sp>
      <p:sp>
        <p:nvSpPr>
          <p:cNvPr id="6" name="TextBox 5">
            <a:extLst>
              <a:ext uri="{FF2B5EF4-FFF2-40B4-BE49-F238E27FC236}">
                <a16:creationId xmlns:a16="http://schemas.microsoft.com/office/drawing/2014/main" id="{F770192D-E739-C761-CF9D-4F86BFC3E922}"/>
              </a:ext>
            </a:extLst>
          </p:cNvPr>
          <p:cNvSpPr txBox="1"/>
          <p:nvPr/>
        </p:nvSpPr>
        <p:spPr>
          <a:xfrm>
            <a:off x="6343738" y="4842470"/>
            <a:ext cx="3460662" cy="923330"/>
          </a:xfrm>
          <a:prstGeom prst="rect">
            <a:avLst/>
          </a:prstGeom>
          <a:noFill/>
        </p:spPr>
        <p:txBody>
          <a:bodyPr wrap="square" rtlCol="0">
            <a:spAutoFit/>
          </a:bodyPr>
          <a:lstStyle/>
          <a:p>
            <a:r>
              <a:rPr lang="en-US" dirty="0"/>
              <a:t>SS AGAR</a:t>
            </a:r>
          </a:p>
          <a:p>
            <a:r>
              <a:rPr lang="en-IN" dirty="0"/>
              <a:t> WILSON </a:t>
            </a:r>
            <a:r>
              <a:rPr lang="en-IN"/>
              <a:t>BLAIR BISMUTH SULFITE</a:t>
            </a:r>
            <a:endParaRPr lang="en-IN" dirty="0"/>
          </a:p>
        </p:txBody>
      </p:sp>
    </p:spTree>
    <p:extLst>
      <p:ext uri="{BB962C8B-B14F-4D97-AF65-F5344CB8AC3E}">
        <p14:creationId xmlns:p14="http://schemas.microsoft.com/office/powerpoint/2010/main" val="535208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stretch>
            <a:fillRect/>
          </a:stretch>
        </p:blipFill>
        <p:spPr>
          <a:xfrm>
            <a:off x="380864" y="1672432"/>
            <a:ext cx="5982240" cy="4575968"/>
          </a:xfrm>
        </p:spPr>
      </p:pic>
      <p:pic>
        <p:nvPicPr>
          <p:cNvPr id="5" name="Picture 5"/>
          <p:cNvPicPr>
            <a:picLocks noChangeAspect="1"/>
          </p:cNvPicPr>
          <p:nvPr/>
        </p:nvPicPr>
        <p:blipFill>
          <a:blip r:embed="rId3"/>
          <a:stretch>
            <a:fillRect/>
          </a:stretch>
        </p:blipFill>
        <p:spPr>
          <a:xfrm>
            <a:off x="5897574" y="1672432"/>
            <a:ext cx="5746739" cy="45759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r>
              <a:rPr lang="en-US" sz="4600" kern="1200" dirty="0">
                <a:solidFill>
                  <a:srgbClr val="FF0000"/>
                </a:solidFill>
                <a:latin typeface="+mj-lt"/>
                <a:ea typeface="+mj-ea"/>
                <a:cs typeface="+mj-cs"/>
              </a:rPr>
              <a:t>WIDAL REACTION </a:t>
            </a:r>
            <a:br>
              <a:rPr lang="en-US" sz="4600" kern="1200" dirty="0">
                <a:latin typeface="+mj-lt"/>
                <a:ea typeface="+mj-ea"/>
                <a:cs typeface="+mj-cs"/>
              </a:rPr>
            </a:br>
            <a:endParaRPr lang="en-US" sz="4600" kern="1200" dirty="0">
              <a:latin typeface="+mj-lt"/>
              <a:ea typeface="+mj-ea"/>
              <a:cs typeface="+mj-cs"/>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000" dirty="0"/>
              <a:t>It is a measurement of H and O antigens </a:t>
            </a:r>
          </a:p>
          <a:p>
            <a:r>
              <a:rPr lang="en-US" sz="2000" dirty="0"/>
              <a:t>A narrow tube conical bottom dryer agglutination tube For h agglutination and short rounded tube Felix tube for o agglutination</a:t>
            </a:r>
          </a:p>
          <a:p>
            <a:r>
              <a:rPr lang="en-US" sz="2000" dirty="0"/>
              <a:t> In this test, the serum is mixed with a dead bacterial suspension of salmonella with specific antigens. If the patient’s serum contains antibodies against those antigens, they get attached to them, forming clumps. If clumping does not occur, the test is negative. The Widal test is time-consuming and prone to significant false positives. It may also be falsely negative in recently infected people. But unlike the Typhidot test, the Widal test quantifies the specimen with </a:t>
            </a:r>
            <a:r>
              <a:rPr lang="en-US" sz="2000" dirty="0" err="1"/>
              <a:t>titres</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A8A9-3280-7B11-3F24-C8F9C87B051B}"/>
              </a:ext>
            </a:extLst>
          </p:cNvPr>
          <p:cNvSpPr>
            <a:spLocks noGrp="1"/>
          </p:cNvSpPr>
          <p:nvPr>
            <p:ph type="title"/>
          </p:nvPr>
        </p:nvSpPr>
        <p:spPr/>
        <p:txBody>
          <a:bodyPr>
            <a:normAutofit/>
          </a:bodyPr>
          <a:lstStyle/>
          <a:p>
            <a:r>
              <a:rPr lang="en-US" sz="3600">
                <a:solidFill>
                  <a:srgbClr val="FF0000"/>
                </a:solidFill>
              </a:rPr>
              <a:t>WIDAL TEST</a:t>
            </a:r>
            <a:endParaRPr lang="en-IN" sz="3600" dirty="0">
              <a:solidFill>
                <a:srgbClr val="FF0000"/>
              </a:solidFill>
            </a:endParaRPr>
          </a:p>
        </p:txBody>
      </p:sp>
      <p:sp>
        <p:nvSpPr>
          <p:cNvPr id="3" name="Content Placeholder 2">
            <a:extLst>
              <a:ext uri="{FF2B5EF4-FFF2-40B4-BE49-F238E27FC236}">
                <a16:creationId xmlns:a16="http://schemas.microsoft.com/office/drawing/2014/main" id="{ADA499AB-8795-0A5C-8F15-3F670372B59E}"/>
              </a:ext>
            </a:extLst>
          </p:cNvPr>
          <p:cNvSpPr>
            <a:spLocks noGrp="1"/>
          </p:cNvSpPr>
          <p:nvPr>
            <p:ph idx="1"/>
          </p:nvPr>
        </p:nvSpPr>
        <p:spPr/>
        <p:txBody>
          <a:bodyPr>
            <a:normAutofit fontScale="92500" lnSpcReduction="20000"/>
          </a:bodyPr>
          <a:lstStyle/>
          <a:p>
            <a:r>
              <a:rPr lang="en-US" sz="2600" dirty="0"/>
              <a:t>PRINCIPLE – AGGLUTINATION TEST</a:t>
            </a:r>
          </a:p>
          <a:p>
            <a:r>
              <a:rPr lang="en-US" sz="2600" dirty="0"/>
              <a:t>Done on 2</a:t>
            </a:r>
            <a:r>
              <a:rPr lang="en-US" sz="2600" baseline="30000" dirty="0"/>
              <a:t>nd</a:t>
            </a:r>
            <a:r>
              <a:rPr lang="en-US" sz="2600" dirty="0"/>
              <a:t> and 3</a:t>
            </a:r>
            <a:r>
              <a:rPr lang="en-US" sz="2600" baseline="30000" dirty="0"/>
              <a:t>rd</a:t>
            </a:r>
            <a:r>
              <a:rPr lang="en-US" sz="2600" dirty="0"/>
              <a:t> week of illness</a:t>
            </a:r>
          </a:p>
          <a:p>
            <a:endParaRPr lang="en-US" sz="2600" dirty="0"/>
          </a:p>
          <a:p>
            <a:r>
              <a:rPr lang="en-US" sz="2600" dirty="0"/>
              <a:t>ANTIGENS USED – 1.O antigens of S. Typhi (TO)</a:t>
            </a:r>
          </a:p>
          <a:p>
            <a:r>
              <a:rPr lang="en-US" sz="2600" dirty="0"/>
              <a:t>                                        2. H antigens of S. Typhi (TH) </a:t>
            </a:r>
          </a:p>
          <a:p>
            <a:r>
              <a:rPr lang="en-US" sz="2600" dirty="0"/>
              <a:t>                                        3. H antigens of S. </a:t>
            </a:r>
            <a:r>
              <a:rPr lang="en-US" sz="2600" dirty="0" err="1"/>
              <a:t>Paratyphi</a:t>
            </a:r>
            <a:r>
              <a:rPr lang="en-US" sz="2600" dirty="0"/>
              <a:t> A (AH)</a:t>
            </a:r>
          </a:p>
          <a:p>
            <a:r>
              <a:rPr lang="en-US" sz="2600" dirty="0"/>
              <a:t>                                        4. H antigens of S. </a:t>
            </a:r>
            <a:r>
              <a:rPr lang="en-US" sz="2600" dirty="0" err="1"/>
              <a:t>Paratyphi</a:t>
            </a:r>
            <a:r>
              <a:rPr lang="en-US" sz="2600" dirty="0"/>
              <a:t> B (BH)</a:t>
            </a:r>
          </a:p>
          <a:p>
            <a:r>
              <a:rPr lang="en-US" sz="2600" dirty="0"/>
              <a:t>0 Ag of </a:t>
            </a:r>
            <a:r>
              <a:rPr lang="en-US" sz="2600" dirty="0" err="1"/>
              <a:t>paratyphi</a:t>
            </a:r>
            <a:r>
              <a:rPr lang="en-US" sz="2600" dirty="0"/>
              <a:t> not used as they cross react with O Ag of typhi</a:t>
            </a:r>
          </a:p>
          <a:p>
            <a:r>
              <a:rPr lang="en-US" dirty="0"/>
              <a:t>H agglutinins persist longer than O agglutinins .serum from individual </a:t>
            </a:r>
            <a:r>
              <a:rPr lang="en-US" dirty="0" err="1"/>
              <a:t>immunised</a:t>
            </a:r>
            <a:r>
              <a:rPr lang="en-US" dirty="0"/>
              <a:t> with TAB vaccine will generally have antibodies to s typhi and </a:t>
            </a:r>
            <a:r>
              <a:rPr lang="en-US" dirty="0" err="1"/>
              <a:t>paratyphi</a:t>
            </a:r>
            <a:r>
              <a:rPr lang="en-US" dirty="0"/>
              <a:t> A and B</a:t>
            </a:r>
          </a:p>
          <a:p>
            <a:endParaRPr lang="en-US" sz="26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55188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4757862-A746-7EFA-4B0C-1C0F4745185A}"/>
              </a:ext>
            </a:extLst>
          </p:cNvPr>
          <p:cNvSpPr>
            <a:spLocks noGrp="1"/>
          </p:cNvSpPr>
          <p:nvPr>
            <p:ph type="title"/>
          </p:nvPr>
        </p:nvSpPr>
        <p:spPr>
          <a:xfrm flipV="1">
            <a:off x="7507224" y="182880"/>
            <a:ext cx="3848164" cy="182245"/>
          </a:xfrm>
        </p:spPr>
        <p:txBody>
          <a:bodyPr>
            <a:normAutofit fontScale="90000"/>
          </a:bodyPr>
          <a:lstStyle/>
          <a:p>
            <a:endParaRPr lang="en-IN" dirty="0"/>
          </a:p>
        </p:txBody>
      </p:sp>
      <p:sp>
        <p:nvSpPr>
          <p:cNvPr id="8" name="Text Placeholder 7">
            <a:extLst>
              <a:ext uri="{FF2B5EF4-FFF2-40B4-BE49-F238E27FC236}">
                <a16:creationId xmlns:a16="http://schemas.microsoft.com/office/drawing/2014/main" id="{6CD66677-BB6F-D83D-2418-27AA0C093C60}"/>
              </a:ext>
            </a:extLst>
          </p:cNvPr>
          <p:cNvSpPr>
            <a:spLocks noGrp="1"/>
          </p:cNvSpPr>
          <p:nvPr>
            <p:ph type="body" idx="1"/>
          </p:nvPr>
        </p:nvSpPr>
        <p:spPr>
          <a:xfrm>
            <a:off x="839788" y="0"/>
            <a:ext cx="5157787" cy="740665"/>
          </a:xfrm>
        </p:spPr>
        <p:txBody>
          <a:bodyPr/>
          <a:lstStyle/>
          <a:p>
            <a:r>
              <a:rPr lang="en-US" dirty="0">
                <a:solidFill>
                  <a:srgbClr val="C00000"/>
                </a:solidFill>
              </a:rPr>
              <a:t>SLIDE WIDAL TEST</a:t>
            </a:r>
            <a:endParaRPr lang="en-IN" dirty="0"/>
          </a:p>
        </p:txBody>
      </p:sp>
      <p:sp>
        <p:nvSpPr>
          <p:cNvPr id="13" name="Content Placeholder 12">
            <a:extLst>
              <a:ext uri="{FF2B5EF4-FFF2-40B4-BE49-F238E27FC236}">
                <a16:creationId xmlns:a16="http://schemas.microsoft.com/office/drawing/2014/main" id="{A5F94D94-AF01-4D23-6B97-75A62501D269}"/>
              </a:ext>
            </a:extLst>
          </p:cNvPr>
          <p:cNvSpPr>
            <a:spLocks noGrp="1"/>
          </p:cNvSpPr>
          <p:nvPr>
            <p:ph sz="half" idx="2"/>
          </p:nvPr>
        </p:nvSpPr>
        <p:spPr/>
        <p:txBody>
          <a:bodyPr/>
          <a:lstStyle/>
          <a:p>
            <a:endParaRPr lang="en-IN"/>
          </a:p>
        </p:txBody>
      </p:sp>
      <p:sp>
        <p:nvSpPr>
          <p:cNvPr id="14" name="Text Placeholder 13">
            <a:extLst>
              <a:ext uri="{FF2B5EF4-FFF2-40B4-BE49-F238E27FC236}">
                <a16:creationId xmlns:a16="http://schemas.microsoft.com/office/drawing/2014/main" id="{EE16945E-295B-E9D8-9373-702796B8C09E}"/>
              </a:ext>
            </a:extLst>
          </p:cNvPr>
          <p:cNvSpPr>
            <a:spLocks noGrp="1"/>
          </p:cNvSpPr>
          <p:nvPr>
            <p:ph type="body" sz="quarter" idx="3"/>
          </p:nvPr>
        </p:nvSpPr>
        <p:spPr>
          <a:xfrm>
            <a:off x="6172200" y="82297"/>
            <a:ext cx="5183188" cy="658368"/>
          </a:xfrm>
        </p:spPr>
        <p:txBody>
          <a:bodyPr/>
          <a:lstStyle/>
          <a:p>
            <a:r>
              <a:rPr lang="en-US" dirty="0">
                <a:solidFill>
                  <a:srgbClr val="C00000"/>
                </a:solidFill>
              </a:rPr>
              <a:t>TUBE WIDAL TEST</a:t>
            </a:r>
            <a:endParaRPr lang="en-IN" dirty="0"/>
          </a:p>
        </p:txBody>
      </p:sp>
      <p:pic>
        <p:nvPicPr>
          <p:cNvPr id="5" name="Picture 4" descr="A diagram of a slide semi-quantitative method&#10;&#10;AI-generated content may be incorrect.">
            <a:extLst>
              <a:ext uri="{FF2B5EF4-FFF2-40B4-BE49-F238E27FC236}">
                <a16:creationId xmlns:a16="http://schemas.microsoft.com/office/drawing/2014/main" id="{EA9168CC-9529-96CB-5628-0720F1E35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0665"/>
            <a:ext cx="6138676" cy="6117334"/>
          </a:xfrm>
          <a:prstGeom prst="rect">
            <a:avLst/>
          </a:prstGeom>
        </p:spPr>
      </p:pic>
      <p:pic>
        <p:nvPicPr>
          <p:cNvPr id="16" name="Content Placeholder 3">
            <a:extLst>
              <a:ext uri="{FF2B5EF4-FFF2-40B4-BE49-F238E27FC236}">
                <a16:creationId xmlns:a16="http://schemas.microsoft.com/office/drawing/2014/main" id="{3CC16B5E-095C-916E-B509-675BCD13C5C3}"/>
              </a:ext>
            </a:extLst>
          </p:cNvPr>
          <p:cNvPicPr>
            <a:picLocks noGrp="1" noChangeAspect="1"/>
          </p:cNvPicPr>
          <p:nvPr>
            <p:ph sz="quarter" idx="4"/>
          </p:nvPr>
        </p:nvPicPr>
        <p:blipFill>
          <a:blip r:embed="rId4"/>
          <a:stretch>
            <a:fillRect/>
          </a:stretch>
        </p:blipFill>
        <p:spPr>
          <a:xfrm>
            <a:off x="6119132" y="841248"/>
            <a:ext cx="6072868" cy="3073339"/>
          </a:xfrm>
          <a:prstGeom prst="rect">
            <a:avLst/>
          </a:prstGeom>
        </p:spPr>
      </p:pic>
      <p:pic>
        <p:nvPicPr>
          <p:cNvPr id="17" name="Picture 16">
            <a:extLst>
              <a:ext uri="{FF2B5EF4-FFF2-40B4-BE49-F238E27FC236}">
                <a16:creationId xmlns:a16="http://schemas.microsoft.com/office/drawing/2014/main" id="{5A2CB819-F760-1643-3EA5-E0E32F35F174}"/>
              </a:ext>
            </a:extLst>
          </p:cNvPr>
          <p:cNvPicPr>
            <a:picLocks noChangeAspect="1"/>
          </p:cNvPicPr>
          <p:nvPr/>
        </p:nvPicPr>
        <p:blipFill>
          <a:blip r:embed="rId5"/>
          <a:stretch>
            <a:fillRect/>
          </a:stretch>
        </p:blipFill>
        <p:spPr>
          <a:xfrm>
            <a:off x="6260233" y="3914587"/>
            <a:ext cx="5856474" cy="2949660"/>
          </a:xfrm>
          <a:prstGeom prst="rect">
            <a:avLst/>
          </a:prstGeom>
        </p:spPr>
      </p:pic>
    </p:spTree>
    <p:extLst>
      <p:ext uri="{BB962C8B-B14F-4D97-AF65-F5344CB8AC3E}">
        <p14:creationId xmlns:p14="http://schemas.microsoft.com/office/powerpoint/2010/main" val="103690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3AC9A-4DFD-33B7-7DC5-4FC9804C2021}"/>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REPORTING</a:t>
            </a:r>
          </a:p>
        </p:txBody>
      </p:sp>
      <p:pic>
        <p:nvPicPr>
          <p:cNvPr id="11" name="Content Placeholder 10">
            <a:extLst>
              <a:ext uri="{FF2B5EF4-FFF2-40B4-BE49-F238E27FC236}">
                <a16:creationId xmlns:a16="http://schemas.microsoft.com/office/drawing/2014/main" id="{7DDCF1D1-7DA8-8904-E731-4D67695CE050}"/>
              </a:ext>
            </a:extLst>
          </p:cNvPr>
          <p:cNvPicPr>
            <a:picLocks noGrp="1" noChangeAspect="1"/>
          </p:cNvPicPr>
          <p:nvPr>
            <p:ph idx="1"/>
          </p:nvPr>
        </p:nvPicPr>
        <p:blipFill>
          <a:blip r:embed="rId2"/>
          <a:srcRect l="7322" r="11006" b="-1"/>
          <a:stretch>
            <a:fillRect/>
          </a:stretch>
        </p:blipFill>
        <p:spPr>
          <a:xfrm>
            <a:off x="198741" y="2410448"/>
            <a:ext cx="5803323" cy="3890357"/>
          </a:xfrm>
          <a:prstGeom prst="rect">
            <a:avLst/>
          </a:prstGeom>
        </p:spPr>
      </p:pic>
      <p:pic>
        <p:nvPicPr>
          <p:cNvPr id="5" name="Picture 4">
            <a:extLst>
              <a:ext uri="{FF2B5EF4-FFF2-40B4-BE49-F238E27FC236}">
                <a16:creationId xmlns:a16="http://schemas.microsoft.com/office/drawing/2014/main" id="{7B73BF57-AA25-9587-1D13-021DD83B84F1}"/>
              </a:ext>
            </a:extLst>
          </p:cNvPr>
          <p:cNvPicPr>
            <a:picLocks noChangeAspect="1"/>
          </p:cNvPicPr>
          <p:nvPr/>
        </p:nvPicPr>
        <p:blipFill>
          <a:blip r:embed="rId3"/>
          <a:srcRect l="4557" r="12282" b="3"/>
          <a:stretch>
            <a:fillRect/>
          </a:stretch>
        </p:blipFill>
        <p:spPr>
          <a:xfrm>
            <a:off x="6189934" y="2410448"/>
            <a:ext cx="5803323" cy="3890357"/>
          </a:xfrm>
          <a:prstGeom prst="rect">
            <a:avLst/>
          </a:prstGeom>
        </p:spPr>
      </p:pic>
    </p:spTree>
    <p:extLst>
      <p:ext uri="{BB962C8B-B14F-4D97-AF65-F5344CB8AC3E}">
        <p14:creationId xmlns:p14="http://schemas.microsoft.com/office/powerpoint/2010/main" val="4146096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0" y="0"/>
            <a:ext cx="12192000" cy="6858000"/>
          </a:xfrm>
        </p:spPr>
        <p:txBody>
          <a:bodyPr vert="horz" lIns="91440" tIns="45720" rIns="91440" bIns="45720" rtlCol="0" anchor="t">
            <a:normAutofit/>
          </a:bodyPr>
          <a:lstStyle/>
          <a:p>
            <a:r>
              <a:rPr lang="en-US" sz="1800" dirty="0"/>
              <a:t>SIGNIFICANT TITRE </a:t>
            </a:r>
          </a:p>
          <a:p>
            <a:r>
              <a:rPr lang="en-US" sz="1800" dirty="0"/>
              <a:t>O &gt;1 in 160</a:t>
            </a:r>
          </a:p>
          <a:p>
            <a:r>
              <a:rPr lang="en-US" sz="1800" dirty="0"/>
              <a:t>H&gt;1 in 320</a:t>
            </a:r>
          </a:p>
          <a:p>
            <a:r>
              <a:rPr lang="en-US" sz="1800" dirty="0"/>
              <a:t>SINGLE TEST – NO SIGNIFICANCE IN ENDEMIC COUNTRY</a:t>
            </a:r>
          </a:p>
          <a:p>
            <a:r>
              <a:rPr lang="en-US" sz="1800" dirty="0"/>
              <a:t>FOURFOLD RISE - SIGNIFICANT</a:t>
            </a:r>
          </a:p>
          <a:p>
            <a:pPr indent="-228600">
              <a:buFont typeface="Arial" panose="020B0604020202020204" pitchFamily="34" charset="0"/>
              <a:buChar char="•"/>
            </a:pPr>
            <a:endParaRPr lang="en-US" sz="1600" dirty="0"/>
          </a:p>
          <a:p>
            <a:pPr indent="-228600">
              <a:buFont typeface="Arial" panose="020B0604020202020204" pitchFamily="34" charset="0"/>
              <a:buChar char="•"/>
            </a:pPr>
            <a:r>
              <a:rPr lang="en-US" sz="1800" dirty="0"/>
              <a:t>Persons who are prior </a:t>
            </a:r>
            <a:r>
              <a:rPr lang="en-US" sz="1800" dirty="0" err="1"/>
              <a:t>immunised</a:t>
            </a:r>
            <a:r>
              <a:rPr lang="en-US" sz="1800" dirty="0"/>
              <a:t> and show reaction and called as anamnestic response .anamnestic response shows transient rise where enteric fever shows sustained raise .  </a:t>
            </a:r>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700" dirty="0"/>
          </a:p>
        </p:txBody>
      </p:sp>
      <p:pic>
        <p:nvPicPr>
          <p:cNvPr id="19" name="table">
            <a:extLst>
              <a:ext uri="{FF2B5EF4-FFF2-40B4-BE49-F238E27FC236}">
                <a16:creationId xmlns:a16="http://schemas.microsoft.com/office/drawing/2014/main" id="{C1565B88-BFEC-FBB8-C084-474F8381BF92}"/>
              </a:ext>
            </a:extLst>
          </p:cNvPr>
          <p:cNvPicPr>
            <a:picLocks noChangeAspect="1"/>
          </p:cNvPicPr>
          <p:nvPr/>
        </p:nvPicPr>
        <p:blipFill>
          <a:blip r:embed="rId2"/>
          <a:stretch>
            <a:fillRect/>
          </a:stretch>
        </p:blipFill>
        <p:spPr>
          <a:xfrm>
            <a:off x="548640" y="3048000"/>
            <a:ext cx="10241279" cy="31902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41825-F719-282A-D55F-672D7568E392}"/>
              </a:ext>
            </a:extLst>
          </p:cNvPr>
          <p:cNvSpPr>
            <a:spLocks noGrp="1"/>
          </p:cNvSpPr>
          <p:nvPr>
            <p:ph type="title"/>
          </p:nvPr>
        </p:nvSpPr>
        <p:spPr>
          <a:xfrm>
            <a:off x="838200" y="1"/>
            <a:ext cx="10515600" cy="987551"/>
          </a:xfrm>
        </p:spPr>
        <p:txBody>
          <a:bodyPr/>
          <a:lstStyle/>
          <a:p>
            <a:r>
              <a:rPr lang="en-US" dirty="0">
                <a:solidFill>
                  <a:srgbClr val="FF0000"/>
                </a:solidFill>
              </a:rPr>
              <a:t>OTHER METHODS TO DETECT ANTIBODY</a:t>
            </a:r>
            <a:endParaRPr lang="en-IN" dirty="0"/>
          </a:p>
        </p:txBody>
      </p:sp>
      <p:sp>
        <p:nvSpPr>
          <p:cNvPr id="8" name="Content Placeholder 7">
            <a:extLst>
              <a:ext uri="{FF2B5EF4-FFF2-40B4-BE49-F238E27FC236}">
                <a16:creationId xmlns:a16="http://schemas.microsoft.com/office/drawing/2014/main" id="{764CABE6-BC01-64A0-7A73-7FABCD93D93B}"/>
              </a:ext>
            </a:extLst>
          </p:cNvPr>
          <p:cNvSpPr>
            <a:spLocks noGrp="1"/>
          </p:cNvSpPr>
          <p:nvPr>
            <p:ph idx="1"/>
          </p:nvPr>
        </p:nvSpPr>
        <p:spPr>
          <a:xfrm>
            <a:off x="838200" y="786384"/>
            <a:ext cx="10515600" cy="5390579"/>
          </a:xfrm>
        </p:spPr>
        <p:txBody>
          <a:bodyPr>
            <a:normAutofit/>
          </a:bodyPr>
          <a:lstStyle/>
          <a:p>
            <a:r>
              <a:rPr lang="en-US" dirty="0">
                <a:solidFill>
                  <a:srgbClr val="FF0000"/>
                </a:solidFill>
              </a:rPr>
              <a:t>MODIFIED WIDAL TEST </a:t>
            </a:r>
            <a:r>
              <a:rPr lang="en-US" dirty="0"/>
              <a:t>Widal detects </a:t>
            </a:r>
            <a:r>
              <a:rPr lang="en-US" dirty="0" err="1"/>
              <a:t>igG</a:t>
            </a:r>
            <a:r>
              <a:rPr lang="en-US" dirty="0"/>
              <a:t> and </a:t>
            </a:r>
            <a:r>
              <a:rPr lang="en-US" dirty="0" err="1"/>
              <a:t>igM</a:t>
            </a:r>
            <a:r>
              <a:rPr lang="en-US" dirty="0"/>
              <a:t> </a:t>
            </a:r>
          </a:p>
          <a:p>
            <a:r>
              <a:rPr lang="en-US" dirty="0">
                <a:solidFill>
                  <a:srgbClr val="FF0000"/>
                </a:solidFill>
              </a:rPr>
              <a:t>ANTISERA TESTING- SLIDE AGGLUTINATION- </a:t>
            </a:r>
            <a:r>
              <a:rPr lang="en-US" dirty="0" err="1">
                <a:solidFill>
                  <a:srgbClr val="FF0000"/>
                </a:solidFill>
              </a:rPr>
              <a:t>serogrouping</a:t>
            </a:r>
            <a:endParaRPr lang="en-IN" dirty="0"/>
          </a:p>
          <a:p>
            <a:r>
              <a:rPr lang="en-US" dirty="0"/>
              <a:t>Rapid diagnostic tests such as </a:t>
            </a:r>
            <a:r>
              <a:rPr lang="en-US" dirty="0" err="1"/>
              <a:t>Tubex</a:t>
            </a:r>
            <a:r>
              <a:rPr lang="en-US" dirty="0"/>
              <a:t> , Typhidot, and Test-It have shown moderate diagnostic accuracy</a:t>
            </a:r>
          </a:p>
          <a:p>
            <a:r>
              <a:rPr lang="en-US" dirty="0">
                <a:solidFill>
                  <a:srgbClr val="FF0000"/>
                </a:solidFill>
              </a:rPr>
              <a:t>TYPHI DOT TEST</a:t>
            </a:r>
          </a:p>
          <a:p>
            <a:r>
              <a:rPr lang="en-US" dirty="0"/>
              <a:t>Principle – dot enzyme immunoassay – IgM and IgG Ab against outer membrane protein of S . typhi.</a:t>
            </a:r>
          </a:p>
          <a:p>
            <a:r>
              <a:rPr lang="en-US" dirty="0"/>
              <a:t>Typhidot has a sensitivity of about 70–90% and specificity of 80–95%</a:t>
            </a:r>
          </a:p>
          <a:p>
            <a:r>
              <a:rPr lang="en-US" dirty="0">
                <a:solidFill>
                  <a:srgbClr val="FF0000"/>
                </a:solidFill>
              </a:rPr>
              <a:t>TUBEX TEST </a:t>
            </a:r>
          </a:p>
          <a:p>
            <a:r>
              <a:rPr lang="en-US" dirty="0"/>
              <a:t>PRINCIPLE –Monoclonal Ab based colorimetric test.</a:t>
            </a:r>
          </a:p>
          <a:p>
            <a:endParaRPr lang="en-IN" dirty="0">
              <a:solidFill>
                <a:srgbClr val="FF0000"/>
              </a:solidFill>
            </a:endParaRPr>
          </a:p>
          <a:p>
            <a:endParaRPr lang="en-US" dirty="0"/>
          </a:p>
          <a:p>
            <a:endParaRPr lang="en-IN" dirty="0">
              <a:solidFill>
                <a:srgbClr val="FF0000"/>
              </a:solidFill>
            </a:endParaRPr>
          </a:p>
          <a:p>
            <a:endParaRPr lang="en-IN" dirty="0"/>
          </a:p>
        </p:txBody>
      </p:sp>
    </p:spTree>
    <p:extLst>
      <p:ext uri="{BB962C8B-B14F-4D97-AF65-F5344CB8AC3E}">
        <p14:creationId xmlns:p14="http://schemas.microsoft.com/office/powerpoint/2010/main" val="230835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429133"/>
            <a:ext cx="10515600" cy="1325563"/>
          </a:xfrm>
        </p:spPr>
        <p:txBody>
          <a:bodyPr/>
          <a:lstStyle/>
          <a:p>
            <a:r>
              <a:rPr lang="en-US" dirty="0">
                <a:solidFill>
                  <a:srgbClr val="FF0000"/>
                </a:solidFill>
              </a:rPr>
              <a:t>ENTERIC FEVER</a:t>
            </a:r>
          </a:p>
        </p:txBody>
      </p:sp>
      <p:sp>
        <p:nvSpPr>
          <p:cNvPr id="3" name="Content Placeholder 2"/>
          <p:cNvSpPr>
            <a:spLocks noGrp="1"/>
          </p:cNvSpPr>
          <p:nvPr>
            <p:ph idx="1"/>
          </p:nvPr>
        </p:nvSpPr>
        <p:spPr/>
        <p:txBody>
          <a:bodyPr/>
          <a:lstStyle/>
          <a:p>
            <a:pPr marL="0" indent="0">
              <a:buNone/>
            </a:pPr>
            <a:r>
              <a:rPr lang="en-US" dirty="0"/>
              <a:t> Systemic disease </a:t>
            </a:r>
            <a:r>
              <a:rPr lang="en-US" dirty="0" err="1"/>
              <a:t>charecterised</a:t>
            </a:r>
            <a:r>
              <a:rPr lang="en-US" dirty="0"/>
              <a:t>  by Fever and abdominal pain due to dissemination of</a:t>
            </a:r>
            <a:r>
              <a:rPr lang="en-US" dirty="0">
                <a:solidFill>
                  <a:srgbClr val="FF0000"/>
                </a:solidFill>
              </a:rPr>
              <a:t> s . typhi and s . </a:t>
            </a:r>
            <a:r>
              <a:rPr lang="en-US" dirty="0" err="1">
                <a:solidFill>
                  <a:srgbClr val="FF0000"/>
                </a:solidFill>
              </a:rPr>
              <a:t>paratyphi</a:t>
            </a:r>
            <a:endParaRPr lang="en-US" dirty="0">
              <a:solidFill>
                <a:srgbClr val="FF0000"/>
              </a:solidFill>
            </a:endParaRPr>
          </a:p>
          <a:p>
            <a:r>
              <a:rPr lang="en-US" dirty="0"/>
              <a:t>It was initially called as typhoid due to its initial resemblance to typhus</a:t>
            </a:r>
          </a:p>
          <a:p>
            <a:r>
              <a:rPr lang="en-US" dirty="0"/>
              <a:t>Then it was segregated due to its unique resemblance to its enlarged </a:t>
            </a:r>
            <a:r>
              <a:rPr lang="en-US" dirty="0" err="1"/>
              <a:t>peyer’s</a:t>
            </a:r>
            <a:r>
              <a:rPr lang="en-US" dirty="0"/>
              <a:t> patches and </a:t>
            </a:r>
            <a:r>
              <a:rPr lang="en-US" dirty="0" err="1"/>
              <a:t>mesentric</a:t>
            </a:r>
            <a:r>
              <a:rPr lang="en-US" dirty="0"/>
              <a:t> lymph node hypertrophy</a:t>
            </a:r>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DIAGNOSIS OF CARRIERS </a:t>
            </a:r>
            <a:r>
              <a:rPr lang="en-US" dirty="0"/>
              <a:t>: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Identification of fecal carriers by isolation of bacillus from feces or from bile or urine</a:t>
            </a:r>
          </a:p>
          <a:p>
            <a:r>
              <a:rPr lang="en-US" dirty="0"/>
              <a:t>Stool and bile culture – Fecal carrier</a:t>
            </a:r>
          </a:p>
          <a:p>
            <a:r>
              <a:rPr lang="en-US" dirty="0"/>
              <a:t>Urine –urinary carrier</a:t>
            </a:r>
          </a:p>
          <a:p>
            <a:r>
              <a:rPr lang="en-US" dirty="0"/>
              <a:t>Urinary carriers repeated urine culture must be sent </a:t>
            </a:r>
          </a:p>
          <a:p>
            <a:r>
              <a:rPr lang="en-US" dirty="0"/>
              <a:t>Detection of Vi antibodies- TUBE AGGLUTINATION TEST </a:t>
            </a:r>
          </a:p>
          <a:p>
            <a:r>
              <a:rPr lang="en-US" dirty="0"/>
              <a:t>Even a titer of 1:10 is also considered as significant</a:t>
            </a:r>
          </a:p>
          <a:p>
            <a:r>
              <a:rPr lang="en-US" dirty="0"/>
              <a:t>Widal has no value in detecting carriers </a:t>
            </a:r>
          </a:p>
          <a:p>
            <a:r>
              <a:rPr lang="en-US" dirty="0"/>
              <a:t>Tracing in cities may be detected by sewer swab technique . another technique of isolating from sewage is filtration through Millipore  membrane and culturing through Wilson Blair method </a:t>
            </a:r>
          </a:p>
          <a:p>
            <a:r>
              <a:rPr lang="en-US" dirty="0"/>
              <a:t>The diagnosis confirmed by culture Isolation of salmonellae from sewage</a:t>
            </a:r>
          </a:p>
          <a:p>
            <a:r>
              <a:rPr lang="en-US" dirty="0"/>
              <a:t>METHOD - Sewer–swab technique</a:t>
            </a:r>
            <a:endParaRPr lang="en-IN"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2A90-AC51-AEA1-5CBD-8AC0C3CCDFB1}"/>
              </a:ext>
            </a:extLst>
          </p:cNvPr>
          <p:cNvSpPr>
            <a:spLocks noGrp="1"/>
          </p:cNvSpPr>
          <p:nvPr>
            <p:ph type="title"/>
          </p:nvPr>
        </p:nvSpPr>
        <p:spPr>
          <a:xfrm>
            <a:off x="0" y="1"/>
            <a:ext cx="11353800" cy="447039"/>
          </a:xfrm>
        </p:spPr>
        <p:txBody>
          <a:bodyPr>
            <a:normAutofit fontScale="90000"/>
          </a:bodyPr>
          <a:lstStyle/>
          <a:p>
            <a:r>
              <a:rPr lang="en-IN" dirty="0">
                <a:solidFill>
                  <a:srgbClr val="FF0000"/>
                </a:solidFill>
              </a:rPr>
              <a:t>TREATMENT</a:t>
            </a:r>
          </a:p>
        </p:txBody>
      </p:sp>
      <p:pic>
        <p:nvPicPr>
          <p:cNvPr id="5" name="Content Placeholder 4">
            <a:extLst>
              <a:ext uri="{FF2B5EF4-FFF2-40B4-BE49-F238E27FC236}">
                <a16:creationId xmlns:a16="http://schemas.microsoft.com/office/drawing/2014/main" id="{85CAF5EA-8757-4344-740D-36164F037842}"/>
              </a:ext>
            </a:extLst>
          </p:cNvPr>
          <p:cNvPicPr>
            <a:picLocks noGrp="1" noChangeAspect="1"/>
          </p:cNvPicPr>
          <p:nvPr>
            <p:ph idx="1"/>
          </p:nvPr>
        </p:nvPicPr>
        <p:blipFill>
          <a:blip r:embed="rId2"/>
          <a:stretch>
            <a:fillRect/>
          </a:stretch>
        </p:blipFill>
        <p:spPr>
          <a:xfrm>
            <a:off x="1148081" y="518160"/>
            <a:ext cx="9215120" cy="6339839"/>
          </a:xfrm>
        </p:spPr>
      </p:pic>
    </p:spTree>
    <p:extLst>
      <p:ext uri="{BB962C8B-B14F-4D97-AF65-F5344CB8AC3E}">
        <p14:creationId xmlns:p14="http://schemas.microsoft.com/office/powerpoint/2010/main" val="260939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For drug susceptible typhoid treatment of choice is fluroquinolones and has cure rate more than 97%</a:t>
            </a:r>
          </a:p>
          <a:p>
            <a:r>
              <a:rPr lang="en-US" dirty="0"/>
              <a:t>Because of high prevalence of Decreased susceptibility To strains of s typhi to ciprofloxacin MIC&gt;.  0.125 Fluroquinolones should not be no longer used in treatment in </a:t>
            </a:r>
            <a:r>
              <a:rPr lang="en-US" dirty="0" err="1"/>
              <a:t>indian</a:t>
            </a:r>
            <a:r>
              <a:rPr lang="en-US" dirty="0"/>
              <a:t> subcontinent and </a:t>
            </a:r>
            <a:r>
              <a:rPr lang="en-US" dirty="0" err="1"/>
              <a:t>nepals</a:t>
            </a:r>
            <a:endParaRPr lang="en-US" dirty="0"/>
          </a:p>
          <a:p>
            <a:r>
              <a:rPr lang="en-US" dirty="0"/>
              <a:t>Patients with DSC strains of s typhi should be treated with </a:t>
            </a:r>
            <a:r>
              <a:rPr lang="en-US" b="1" dirty="0"/>
              <a:t>Ceftriaxone or Azithromycin .</a:t>
            </a:r>
            <a:r>
              <a:rPr lang="en-US" u="sng" dirty="0"/>
              <a:t>in DSC STRAINS  Azithromycin is associated with lowest treatment failure and shorter duration of hospitalizations than fluroquinolones</a:t>
            </a:r>
          </a:p>
          <a:p>
            <a:r>
              <a:rPr lang="en-US" dirty="0"/>
              <a:t>Ceftriaxone ,cefotaxime and cefixime are treated in multidrug resistant typhoid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3E7440-BDB2-6C79-9066-707BBCA2C99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C577153-5350-FDB5-E514-FFCE6C4013B9}"/>
              </a:ext>
            </a:extLst>
          </p:cNvPr>
          <p:cNvSpPr>
            <a:spLocks noGrp="1"/>
          </p:cNvSpPr>
          <p:nvPr>
            <p:ph idx="1"/>
          </p:nvPr>
        </p:nvSpPr>
        <p:spPr/>
        <p:txBody>
          <a:bodyPr>
            <a:normAutofit fontScale="92500" lnSpcReduction="10000"/>
          </a:bodyPr>
          <a:lstStyle/>
          <a:p>
            <a:r>
              <a:rPr lang="en-US" dirty="0">
                <a:solidFill>
                  <a:srgbClr val="FF0000"/>
                </a:solidFill>
              </a:rPr>
              <a:t>Multidrug resistance </a:t>
            </a:r>
            <a:r>
              <a:rPr lang="en-US" dirty="0"/>
              <a:t>— MDR strains (</a:t>
            </a:r>
            <a:r>
              <a:rPr lang="en-US" dirty="0" err="1"/>
              <a:t>ie</a:t>
            </a:r>
            <a:r>
              <a:rPr lang="en-US" dirty="0"/>
              <a:t>, those resistant to ampicillin, trimethoprim-sulfamethoxazole, and chloramphenicol) are prevalent worldwide, though they have been in decline as other antibiotics have been more widely used for treatment of enteric fever. </a:t>
            </a:r>
          </a:p>
          <a:p>
            <a:r>
              <a:rPr lang="en-IN" dirty="0">
                <a:solidFill>
                  <a:srgbClr val="FF0000"/>
                </a:solidFill>
              </a:rPr>
              <a:t>Extensively drug-resistant typhoid </a:t>
            </a:r>
            <a:r>
              <a:rPr lang="en-IN" dirty="0"/>
              <a:t>— Extensively drug-resistant (XDR) strains (</a:t>
            </a:r>
            <a:r>
              <a:rPr lang="en-IN" dirty="0" err="1"/>
              <a:t>ie</a:t>
            </a:r>
            <a:r>
              <a:rPr lang="en-IN" dirty="0"/>
              <a:t>, those resistant to five antibiotics: ampicillin, trimethoprim-sulfamethoxazole, chloramphenicol, fluoroquinolones, and third-generation cephalosporins) </a:t>
            </a:r>
          </a:p>
          <a:p>
            <a:r>
              <a:rPr lang="en-US" dirty="0">
                <a:solidFill>
                  <a:srgbClr val="FF0000"/>
                </a:solidFill>
              </a:rPr>
              <a:t>corticosteroids for severe infection </a:t>
            </a:r>
            <a:r>
              <a:rPr lang="en-US" dirty="0"/>
              <a:t>— For patients with suspected or known enteric fever and severe systemic illness (delirium, obtundation, stupor, coma, or shock), the administration of dexamethasone (an initial dose 3 mg/kg followed by eight dose of 1 mg/kg every 6 hours.</a:t>
            </a:r>
            <a:endParaRPr lang="en-IN" dirty="0"/>
          </a:p>
          <a:p>
            <a:endParaRPr lang="en-IN" dirty="0"/>
          </a:p>
        </p:txBody>
      </p:sp>
    </p:spTree>
    <p:extLst>
      <p:ext uri="{BB962C8B-B14F-4D97-AF65-F5344CB8AC3E}">
        <p14:creationId xmlns:p14="http://schemas.microsoft.com/office/powerpoint/2010/main" val="2946421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2192000" cy="6858000"/>
          </a:xfrm>
        </p:spPr>
        <p:txBody>
          <a:bodyPr>
            <a:normAutofit/>
          </a:bodyPr>
          <a:lstStyle/>
          <a:p>
            <a:r>
              <a:rPr lang="en-US" dirty="0"/>
              <a:t>Patients with persistent abdominal features such as vomiting diarrhea and Abdominal distension is treated with parental cephalosporins, fluroquinolone or carbapenems based on their susceptibility . therapy should be at least 10 days or 5 days after resolution of fever </a:t>
            </a:r>
          </a:p>
          <a:p>
            <a:r>
              <a:rPr lang="en-US" dirty="0"/>
              <a:t>2 to 5 % which develop chronic carriage Is treated with oral ciprofloxacin  for 4 weeks . with eradication rate ~80%</a:t>
            </a:r>
          </a:p>
          <a:p>
            <a:r>
              <a:rPr lang="en-US" dirty="0"/>
              <a:t>Oral Amoxicillin has lower eradication rates than fluroquinolone but can be used in fluroquinolone resistant cases for carriers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PREVENTION</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General measures such as improved sanitation and increasing quality of water supply .</a:t>
            </a:r>
          </a:p>
          <a:p>
            <a:r>
              <a:rPr lang="en-US" dirty="0"/>
              <a:t>Vaccines:</a:t>
            </a:r>
          </a:p>
          <a:p>
            <a:r>
              <a:rPr lang="en-US" dirty="0"/>
              <a:t>Three vaccines are available globally for protection against S. Typhi:  </a:t>
            </a:r>
          </a:p>
          <a:p>
            <a:pPr lvl="1"/>
            <a:r>
              <a:rPr lang="en-US" dirty="0">
                <a:solidFill>
                  <a:srgbClr val="FF0000"/>
                </a:solidFill>
              </a:rPr>
              <a:t>parenteral Vi polysaccharide vaccine, </a:t>
            </a:r>
          </a:p>
          <a:p>
            <a:pPr lvl="1"/>
            <a:r>
              <a:rPr lang="en-US" dirty="0">
                <a:solidFill>
                  <a:srgbClr val="FF0000"/>
                </a:solidFill>
              </a:rPr>
              <a:t>live oral S. Typhi vaccine strain Ty21a, and </a:t>
            </a:r>
          </a:p>
          <a:p>
            <a:pPr lvl="1"/>
            <a:r>
              <a:rPr lang="en-US" dirty="0">
                <a:solidFill>
                  <a:srgbClr val="FF0000"/>
                </a:solidFill>
              </a:rPr>
              <a:t>parenteral Vi conjugate vaccine. </a:t>
            </a:r>
          </a:p>
          <a:p>
            <a:r>
              <a:rPr lang="en-US" dirty="0"/>
              <a:t>None of these vaccines offer complete protection, and periodic revaccination is needed if exposure risk continues.-</a:t>
            </a:r>
          </a:p>
          <a:p>
            <a:r>
              <a:rPr lang="en-US" dirty="0"/>
              <a:t>In endemic areas, the World Health Organization (WHO) recommends implementation of national typhoid vaccination programs, preferably with a conjugate typhoid vaccine.</a:t>
            </a:r>
            <a:endParaRPr lang="en-IN" dirty="0"/>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D9D7B46-D23F-235E-4188-A3EB74CFBB40}"/>
              </a:ext>
            </a:extLst>
          </p:cNvPr>
          <p:cNvSpPr>
            <a:spLocks noGrp="1"/>
          </p:cNvSpPr>
          <p:nvPr>
            <p:ph type="title"/>
          </p:nvPr>
        </p:nvSpPr>
        <p:spPr>
          <a:xfrm>
            <a:off x="838200" y="365125"/>
            <a:ext cx="10515600" cy="1325563"/>
          </a:xfrm>
        </p:spPr>
        <p:txBody>
          <a:bodyPr vert="horz" lIns="91440" tIns="45720" rIns="91440" bIns="45720" rtlCol="0" anchor="ctr">
            <a:normAutofit/>
          </a:bodyPr>
          <a:lstStyle/>
          <a:p>
            <a:endParaRPr lang="en-US" sz="5400" kern="120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D027983-FE8C-7D8E-B981-7D9E50B8572F}"/>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000" b="1" dirty="0">
                <a:solidFill>
                  <a:srgbClr val="FF0000"/>
                </a:solidFill>
              </a:rPr>
              <a:t>Typhoid conjugate vaccines (TCV) – </a:t>
            </a:r>
          </a:p>
          <a:p>
            <a:r>
              <a:rPr lang="en-US" sz="2000" dirty="0"/>
              <a:t>These vaccines consist of the </a:t>
            </a:r>
            <a:r>
              <a:rPr lang="en-US" sz="2000" dirty="0">
                <a:solidFill>
                  <a:srgbClr val="FF0000"/>
                </a:solidFill>
              </a:rPr>
              <a:t>Vi polysaccharide antigen </a:t>
            </a:r>
            <a:r>
              <a:rPr lang="en-US" sz="2000" dirty="0"/>
              <a:t>linked to various carrier proteins.</a:t>
            </a:r>
          </a:p>
          <a:p>
            <a:r>
              <a:rPr lang="en-US" sz="2000" dirty="0"/>
              <a:t>Formulations-</a:t>
            </a:r>
          </a:p>
          <a:p>
            <a:r>
              <a:rPr lang="en-US" sz="2000" dirty="0">
                <a:solidFill>
                  <a:srgbClr val="FF0000"/>
                </a:solidFill>
              </a:rPr>
              <a:t>TYPBAR -TCV – </a:t>
            </a:r>
            <a:r>
              <a:rPr lang="en-US" sz="2000" dirty="0"/>
              <a:t>a Vi-TT (tetanus toxoid) conjugate, received WHO prequalification in 2017. </a:t>
            </a:r>
          </a:p>
          <a:p>
            <a:r>
              <a:rPr lang="en-US" sz="2000" dirty="0"/>
              <a:t>It is administered as a single intramuscular dose. Revaccination for continued protection may be needed;. </a:t>
            </a:r>
          </a:p>
          <a:p>
            <a:r>
              <a:rPr lang="en-US" sz="2000" dirty="0"/>
              <a:t>The vaccine is licensed in India, Nepal, Bangladesh, and several other </a:t>
            </a:r>
            <a:r>
              <a:rPr lang="en-US" sz="2000" dirty="0" err="1"/>
              <a:t>ates</a:t>
            </a:r>
            <a:r>
              <a:rPr lang="en-US" sz="2000" dirty="0"/>
              <a:t>.-</a:t>
            </a:r>
          </a:p>
          <a:p>
            <a:r>
              <a:rPr lang="en-US" sz="2000" dirty="0">
                <a:solidFill>
                  <a:srgbClr val="FF0000"/>
                </a:solidFill>
              </a:rPr>
              <a:t>TYPHIBEV</a:t>
            </a:r>
            <a:r>
              <a:rPr lang="en-US" sz="2000" dirty="0"/>
              <a:t> –containing Vi conjugated to CRM197 (a nontoxic mutant of diphtheria toxin), received WHO prequalification in December 2020. This vaccine demonstrated safety and noninferior immunogenicity in clinical trials [113] but has not yet been evaluated for clinical efficacy. </a:t>
            </a:r>
          </a:p>
        </p:txBody>
      </p:sp>
    </p:spTree>
    <p:extLst>
      <p:ext uri="{BB962C8B-B14F-4D97-AF65-F5344CB8AC3E}">
        <p14:creationId xmlns:p14="http://schemas.microsoft.com/office/powerpoint/2010/main" val="252854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3D8F-BB6C-61C8-2AEE-9C6E44B6F9CA}"/>
              </a:ext>
            </a:extLst>
          </p:cNvPr>
          <p:cNvSpPr>
            <a:spLocks noGrp="1"/>
          </p:cNvSpPr>
          <p:nvPr>
            <p:ph type="title"/>
          </p:nvPr>
        </p:nvSpPr>
        <p:spPr/>
        <p:txBody>
          <a:bodyPr/>
          <a:lstStyle/>
          <a:p>
            <a:endParaRPr lang="en-IN"/>
          </a:p>
        </p:txBody>
      </p:sp>
      <p:sp>
        <p:nvSpPr>
          <p:cNvPr id="12" name="Text Placeholder 11">
            <a:extLst>
              <a:ext uri="{FF2B5EF4-FFF2-40B4-BE49-F238E27FC236}">
                <a16:creationId xmlns:a16="http://schemas.microsoft.com/office/drawing/2014/main" id="{5A1FE54A-78AE-DC59-C9CB-32F7837DD5E7}"/>
              </a:ext>
            </a:extLst>
          </p:cNvPr>
          <p:cNvSpPr>
            <a:spLocks noGrp="1"/>
          </p:cNvSpPr>
          <p:nvPr>
            <p:ph type="body" idx="1"/>
          </p:nvPr>
        </p:nvSpPr>
        <p:spPr/>
        <p:txBody>
          <a:bodyPr>
            <a:normAutofit fontScale="92500"/>
          </a:bodyPr>
          <a:lstStyle/>
          <a:p>
            <a:r>
              <a:rPr lang="en-IN" dirty="0">
                <a:solidFill>
                  <a:srgbClr val="FF0000"/>
                </a:solidFill>
              </a:rPr>
              <a:t>VI ANTIGEN CAPSULAR POLYSACCHARIDE (VI-CPS) VACCINE</a:t>
            </a:r>
          </a:p>
        </p:txBody>
      </p:sp>
      <p:sp>
        <p:nvSpPr>
          <p:cNvPr id="13" name="Content Placeholder 12">
            <a:extLst>
              <a:ext uri="{FF2B5EF4-FFF2-40B4-BE49-F238E27FC236}">
                <a16:creationId xmlns:a16="http://schemas.microsoft.com/office/drawing/2014/main" id="{100AD5D2-AC2A-2C53-230A-5C7C33FC7EE6}"/>
              </a:ext>
            </a:extLst>
          </p:cNvPr>
          <p:cNvSpPr>
            <a:spLocks noGrp="1"/>
          </p:cNvSpPr>
          <p:nvPr>
            <p:ph sz="half" idx="2"/>
          </p:nvPr>
        </p:nvSpPr>
        <p:spPr/>
        <p:txBody>
          <a:bodyPr>
            <a:normAutofit fontScale="92500" lnSpcReduction="10000"/>
          </a:bodyPr>
          <a:lstStyle/>
          <a:p>
            <a:r>
              <a:rPr lang="en-US" dirty="0">
                <a:solidFill>
                  <a:srgbClr val="FFC000"/>
                </a:solidFill>
              </a:rPr>
              <a:t>COMPOSITION</a:t>
            </a:r>
            <a:r>
              <a:rPr lang="en-US" dirty="0"/>
              <a:t>: purified Vi capsular polysaccharide antigen derived </a:t>
            </a:r>
            <a:r>
              <a:rPr lang="en-US" dirty="0">
                <a:solidFill>
                  <a:srgbClr val="C00000"/>
                </a:solidFill>
              </a:rPr>
              <a:t>from S. Typhi strain Ty2.</a:t>
            </a:r>
          </a:p>
          <a:p>
            <a:r>
              <a:rPr lang="en-US" dirty="0">
                <a:solidFill>
                  <a:srgbClr val="FFC000"/>
                </a:solidFill>
              </a:rPr>
              <a:t> Dosage</a:t>
            </a:r>
            <a:r>
              <a:rPr lang="en-US" dirty="0"/>
              <a:t>:  It is administered as a single intramuscular dose. It can also be given subcutaneously.</a:t>
            </a:r>
          </a:p>
          <a:p>
            <a:r>
              <a:rPr lang="en-US" dirty="0"/>
              <a:t>Age :only after 2 years of age. </a:t>
            </a:r>
            <a:endParaRPr lang="en-IN" dirty="0"/>
          </a:p>
          <a:p>
            <a:r>
              <a:rPr lang="en-US" dirty="0"/>
              <a:t>Valid  </a:t>
            </a:r>
            <a:r>
              <a:rPr lang="en-US" dirty="0">
                <a:solidFill>
                  <a:srgbClr val="00B050"/>
                </a:solidFill>
              </a:rPr>
              <a:t>2 years</a:t>
            </a:r>
          </a:p>
          <a:p>
            <a:r>
              <a:rPr lang="en-US" dirty="0">
                <a:solidFill>
                  <a:srgbClr val="00B050"/>
                </a:solidFill>
              </a:rPr>
              <a:t>Booster</a:t>
            </a:r>
            <a:r>
              <a:rPr lang="en-US" dirty="0"/>
              <a:t> is given </a:t>
            </a:r>
            <a:r>
              <a:rPr lang="en-US" dirty="0">
                <a:solidFill>
                  <a:srgbClr val="00B050"/>
                </a:solidFill>
              </a:rPr>
              <a:t>every 2 years </a:t>
            </a:r>
          </a:p>
        </p:txBody>
      </p:sp>
      <p:sp>
        <p:nvSpPr>
          <p:cNvPr id="14" name="Text Placeholder 13">
            <a:extLst>
              <a:ext uri="{FF2B5EF4-FFF2-40B4-BE49-F238E27FC236}">
                <a16:creationId xmlns:a16="http://schemas.microsoft.com/office/drawing/2014/main" id="{48EDDCEA-F4DD-DF61-DD61-3A47281DAD43}"/>
              </a:ext>
            </a:extLst>
          </p:cNvPr>
          <p:cNvSpPr>
            <a:spLocks noGrp="1"/>
          </p:cNvSpPr>
          <p:nvPr>
            <p:ph type="body" sz="quarter" idx="3"/>
          </p:nvPr>
        </p:nvSpPr>
        <p:spPr/>
        <p:txBody>
          <a:bodyPr>
            <a:normAutofit fontScale="92500"/>
          </a:bodyPr>
          <a:lstStyle/>
          <a:p>
            <a:r>
              <a:rPr lang="en-US" dirty="0">
                <a:solidFill>
                  <a:srgbClr val="FF0000"/>
                </a:solidFill>
              </a:rPr>
              <a:t>TYPHORAL (ORAL LIVE ATTENUATED S. TYPHI TY21A VACCINE)</a:t>
            </a:r>
            <a:endParaRPr lang="en-IN" dirty="0">
              <a:solidFill>
                <a:srgbClr val="FF0000"/>
              </a:solidFill>
            </a:endParaRPr>
          </a:p>
        </p:txBody>
      </p:sp>
      <p:sp>
        <p:nvSpPr>
          <p:cNvPr id="15" name="Content Placeholder 14">
            <a:extLst>
              <a:ext uri="{FF2B5EF4-FFF2-40B4-BE49-F238E27FC236}">
                <a16:creationId xmlns:a16="http://schemas.microsoft.com/office/drawing/2014/main" id="{18C1415F-B8BF-DCF0-8BFA-D651E7506D3B}"/>
              </a:ext>
            </a:extLst>
          </p:cNvPr>
          <p:cNvSpPr>
            <a:spLocks noGrp="1"/>
          </p:cNvSpPr>
          <p:nvPr>
            <p:ph sz="quarter" idx="4"/>
          </p:nvPr>
        </p:nvSpPr>
        <p:spPr/>
        <p:txBody>
          <a:bodyPr>
            <a:normAutofit fontScale="92500" lnSpcReduction="10000"/>
          </a:bodyPr>
          <a:lstStyle/>
          <a:p>
            <a:r>
              <a:rPr lang="en-US" dirty="0">
                <a:solidFill>
                  <a:srgbClr val="FFC000"/>
                </a:solidFill>
              </a:rPr>
              <a:t>COMPOSITION</a:t>
            </a:r>
            <a:r>
              <a:rPr lang="en-US" dirty="0"/>
              <a:t> </a:t>
            </a:r>
            <a:r>
              <a:rPr lang="en-US" dirty="0">
                <a:solidFill>
                  <a:srgbClr val="C00000"/>
                </a:solidFill>
              </a:rPr>
              <a:t>: d mutant of S. Typhi strain Ty21a</a:t>
            </a:r>
          </a:p>
          <a:p>
            <a:r>
              <a:rPr lang="en-US" dirty="0">
                <a:solidFill>
                  <a:srgbClr val="FFC000"/>
                </a:solidFill>
              </a:rPr>
              <a:t>Dosage </a:t>
            </a:r>
            <a:r>
              <a:rPr lang="en-US" dirty="0"/>
              <a:t>It is given orally before food, on alternate days—1,3, 5, 7.</a:t>
            </a:r>
          </a:p>
          <a:p>
            <a:r>
              <a:rPr lang="en-US" dirty="0"/>
              <a:t>Age : after 6 years of age.</a:t>
            </a:r>
          </a:p>
          <a:p>
            <a:r>
              <a:rPr lang="en-US" dirty="0"/>
              <a:t>Valid - </a:t>
            </a:r>
            <a:r>
              <a:rPr lang="en-US" dirty="0">
                <a:solidFill>
                  <a:srgbClr val="00B050"/>
                </a:solidFill>
              </a:rPr>
              <a:t>4 years.</a:t>
            </a:r>
          </a:p>
          <a:p>
            <a:r>
              <a:rPr lang="en-US" dirty="0">
                <a:solidFill>
                  <a:srgbClr val="FFC000"/>
                </a:solidFill>
              </a:rPr>
              <a:t>Revaccination </a:t>
            </a:r>
            <a:r>
              <a:rPr lang="en-US" dirty="0"/>
              <a:t>recommended every three to five years.</a:t>
            </a:r>
          </a:p>
          <a:p>
            <a:endParaRPr lang="en-US" dirty="0"/>
          </a:p>
          <a:p>
            <a:endParaRPr lang="en-IN" dirty="0"/>
          </a:p>
        </p:txBody>
      </p:sp>
    </p:spTree>
    <p:extLst>
      <p:ext uri="{BB962C8B-B14F-4D97-AF65-F5344CB8AC3E}">
        <p14:creationId xmlns:p14="http://schemas.microsoft.com/office/powerpoint/2010/main" val="38643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C7092-59BA-BC07-D220-60E030E8A7FC}"/>
              </a:ext>
            </a:extLst>
          </p:cNvPr>
          <p:cNvSpPr>
            <a:spLocks noGrp="1"/>
          </p:cNvSpPr>
          <p:nvPr>
            <p:ph type="title"/>
          </p:nvPr>
        </p:nvSpPr>
        <p:spPr/>
        <p:txBody>
          <a:bodyPr/>
          <a:lstStyle/>
          <a:p>
            <a:endParaRPr lang="en-IN" dirty="0"/>
          </a:p>
        </p:txBody>
      </p:sp>
      <p:sp>
        <p:nvSpPr>
          <p:cNvPr id="5" name="Text Placeholder 4">
            <a:extLst>
              <a:ext uri="{FF2B5EF4-FFF2-40B4-BE49-F238E27FC236}">
                <a16:creationId xmlns:a16="http://schemas.microsoft.com/office/drawing/2014/main" id="{70FC9079-B4F6-1596-021B-879DDAEAAF87}"/>
              </a:ext>
            </a:extLst>
          </p:cNvPr>
          <p:cNvSpPr>
            <a:spLocks noGrp="1"/>
          </p:cNvSpPr>
          <p:nvPr>
            <p:ph type="body" idx="1"/>
          </p:nvPr>
        </p:nvSpPr>
        <p:spPr/>
        <p:txBody>
          <a:bodyPr/>
          <a:lstStyle/>
          <a:p>
            <a:endParaRPr lang="en-IN"/>
          </a:p>
        </p:txBody>
      </p:sp>
      <p:sp>
        <p:nvSpPr>
          <p:cNvPr id="7" name="Text Placeholder 6">
            <a:extLst>
              <a:ext uri="{FF2B5EF4-FFF2-40B4-BE49-F238E27FC236}">
                <a16:creationId xmlns:a16="http://schemas.microsoft.com/office/drawing/2014/main" id="{19AC166D-F202-66CE-D05B-DB9DD5D6B7E4}"/>
              </a:ext>
            </a:extLst>
          </p:cNvPr>
          <p:cNvSpPr>
            <a:spLocks noGrp="1"/>
          </p:cNvSpPr>
          <p:nvPr>
            <p:ph type="body" sz="quarter" idx="3"/>
          </p:nvPr>
        </p:nvSpPr>
        <p:spPr/>
        <p:txBody>
          <a:bodyPr/>
          <a:lstStyle/>
          <a:p>
            <a:endParaRPr lang="en-IN"/>
          </a:p>
        </p:txBody>
      </p:sp>
      <p:pic>
        <p:nvPicPr>
          <p:cNvPr id="9" name="Picture 5">
            <a:extLst>
              <a:ext uri="{FF2B5EF4-FFF2-40B4-BE49-F238E27FC236}">
                <a16:creationId xmlns:a16="http://schemas.microsoft.com/office/drawing/2014/main" id="{EB820B95-3B48-A2F8-D540-9CA391D0D6BE}"/>
              </a:ext>
            </a:extLst>
          </p:cNvPr>
          <p:cNvPicPr>
            <a:picLocks noGrp="1" noChangeAspect="1"/>
          </p:cNvPicPr>
          <p:nvPr>
            <p:ph sz="half" idx="2"/>
          </p:nvPr>
        </p:nvPicPr>
        <p:blipFill>
          <a:blip r:embed="rId2"/>
          <a:stretch>
            <a:fillRect/>
          </a:stretch>
        </p:blipFill>
        <p:spPr>
          <a:xfrm>
            <a:off x="836612" y="2505075"/>
            <a:ext cx="5157787" cy="3684588"/>
          </a:xfrm>
          <a:prstGeom prst="rect">
            <a:avLst/>
          </a:prstGeom>
        </p:spPr>
      </p:pic>
      <p:pic>
        <p:nvPicPr>
          <p:cNvPr id="10" name="Picture 4">
            <a:extLst>
              <a:ext uri="{FF2B5EF4-FFF2-40B4-BE49-F238E27FC236}">
                <a16:creationId xmlns:a16="http://schemas.microsoft.com/office/drawing/2014/main" id="{A7F4AC8B-5DD1-3877-6486-DEDC40A97DEC}"/>
              </a:ext>
            </a:extLst>
          </p:cNvPr>
          <p:cNvPicPr>
            <a:picLocks noGrp="1" noChangeAspect="1"/>
          </p:cNvPicPr>
          <p:nvPr>
            <p:ph sz="quarter" idx="4"/>
          </p:nvPr>
        </p:nvPicPr>
        <p:blipFill>
          <a:blip r:embed="rId3"/>
          <a:stretch>
            <a:fillRect/>
          </a:stretch>
        </p:blipFill>
        <p:spPr>
          <a:xfrm>
            <a:off x="6386490" y="2505075"/>
            <a:ext cx="4754607" cy="3684588"/>
          </a:xfrm>
          <a:prstGeom prst="rect">
            <a:avLst/>
          </a:prstGeom>
        </p:spPr>
      </p:pic>
    </p:spTree>
    <p:extLst>
      <p:ext uri="{BB962C8B-B14F-4D97-AF65-F5344CB8AC3E}">
        <p14:creationId xmlns:p14="http://schemas.microsoft.com/office/powerpoint/2010/main" val="665383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838200" y="1461360"/>
            <a:ext cx="5536397" cy="3935281"/>
          </a:xfrm>
        </p:spPr>
        <p:txBody>
          <a:bodyPr vert="horz" lIns="91440" tIns="45720" rIns="91440" bIns="45720" rtlCol="0">
            <a:normAutofit/>
          </a:bodyPr>
          <a:lstStyle/>
          <a:p>
            <a:pPr marL="0"/>
            <a:r>
              <a:rPr lang="en-US" altLang="en-US" b="1"/>
              <a:t>THANK YOU</a:t>
            </a:r>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6D07-00A5-0015-5BD8-0BADF618EFC3}"/>
              </a:ext>
            </a:extLst>
          </p:cNvPr>
          <p:cNvSpPr>
            <a:spLocks noGrp="1"/>
          </p:cNvSpPr>
          <p:nvPr>
            <p:ph type="title"/>
          </p:nvPr>
        </p:nvSpPr>
        <p:spPr/>
        <p:txBody>
          <a:bodyPr anchor="b">
            <a:normAutofit/>
          </a:bodyPr>
          <a:lstStyle/>
          <a:p>
            <a:r>
              <a:rPr lang="en-US" dirty="0">
                <a:solidFill>
                  <a:srgbClr val="FF0000"/>
                </a:solidFill>
              </a:rPr>
              <a:t>EPIDEMOLOGY</a:t>
            </a:r>
            <a:endParaRPr lang="en-IN" dirty="0">
              <a:solidFill>
                <a:srgbClr val="FF0000"/>
              </a:solidFill>
            </a:endParaRPr>
          </a:p>
        </p:txBody>
      </p:sp>
      <p:sp>
        <p:nvSpPr>
          <p:cNvPr id="9" name="Content Placeholder 8">
            <a:extLst>
              <a:ext uri="{FF2B5EF4-FFF2-40B4-BE49-F238E27FC236}">
                <a16:creationId xmlns:a16="http://schemas.microsoft.com/office/drawing/2014/main" id="{5DE745F1-F70F-4E53-974F-7D5FA552B6BE}"/>
              </a:ext>
            </a:extLst>
          </p:cNvPr>
          <p:cNvSpPr>
            <a:spLocks noGrp="1"/>
          </p:cNvSpPr>
          <p:nvPr>
            <p:ph sz="half" idx="1"/>
          </p:nvPr>
        </p:nvSpPr>
        <p:spPr>
          <a:xfrm>
            <a:off x="0" y="1825625"/>
            <a:ext cx="5486400" cy="4351338"/>
          </a:xfrm>
        </p:spPr>
        <p:txBody>
          <a:bodyPr anchor="t">
            <a:normAutofit/>
          </a:bodyPr>
          <a:lstStyle/>
          <a:p>
            <a:r>
              <a:rPr lang="en-US" sz="2000" dirty="0"/>
              <a:t>The annual incidence is highest in South Central and Southeast Asia; medium in the rest of Asia, Africa, Latin America, </a:t>
            </a:r>
          </a:p>
        </p:txBody>
      </p:sp>
      <p:sp>
        <p:nvSpPr>
          <p:cNvPr id="3" name="Content Placeholder 2">
            <a:extLst>
              <a:ext uri="{FF2B5EF4-FFF2-40B4-BE49-F238E27FC236}">
                <a16:creationId xmlns:a16="http://schemas.microsoft.com/office/drawing/2014/main" id="{B680FE34-4E37-56B7-769D-0CA44BF2FE50}"/>
              </a:ext>
            </a:extLst>
          </p:cNvPr>
          <p:cNvSpPr>
            <a:spLocks noGrp="1"/>
          </p:cNvSpPr>
          <p:nvPr>
            <p:ph sz="half" idx="2"/>
          </p:nvPr>
        </p:nvSpPr>
        <p:spPr/>
        <p:txBody>
          <a:bodyPr/>
          <a:lstStyle/>
          <a:p>
            <a:endParaRPr lang="en-IN"/>
          </a:p>
        </p:txBody>
      </p:sp>
      <p:pic>
        <p:nvPicPr>
          <p:cNvPr id="5" name="Content Placeholder 4">
            <a:extLst>
              <a:ext uri="{FF2B5EF4-FFF2-40B4-BE49-F238E27FC236}">
                <a16:creationId xmlns:a16="http://schemas.microsoft.com/office/drawing/2014/main" id="{EC3544F9-FECD-9F31-A2F8-078D19D09DBF}"/>
              </a:ext>
            </a:extLst>
          </p:cNvPr>
          <p:cNvPicPr>
            <a:picLocks noChangeAspect="1"/>
          </p:cNvPicPr>
          <p:nvPr/>
        </p:nvPicPr>
        <p:blipFill>
          <a:blip r:embed="rId2"/>
          <a:srcRect r="16712" b="-1"/>
          <a:stretch>
            <a:fillRect/>
          </a:stretch>
        </p:blipFill>
        <p:spPr>
          <a:xfrm>
            <a:off x="5089243" y="877413"/>
            <a:ext cx="6222628" cy="5043096"/>
          </a:xfrm>
          <a:prstGeom prst="rect">
            <a:avLst/>
          </a:prstGeom>
        </p:spPr>
      </p:pic>
    </p:spTree>
    <p:extLst>
      <p:ext uri="{BB962C8B-B14F-4D97-AF65-F5344CB8AC3E}">
        <p14:creationId xmlns:p14="http://schemas.microsoft.com/office/powerpoint/2010/main" val="228812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317A3-07F1-8EF6-F5D2-D6B39A13F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9B074-0786-ADD9-59F0-EEDCC5EAA705}"/>
              </a:ext>
            </a:extLst>
          </p:cNvPr>
          <p:cNvSpPr>
            <a:spLocks noGrp="1"/>
          </p:cNvSpPr>
          <p:nvPr>
            <p:ph type="title"/>
          </p:nvPr>
        </p:nvSpPr>
        <p:spPr>
          <a:xfrm>
            <a:off x="838200" y="67754"/>
            <a:ext cx="10515600" cy="613283"/>
          </a:xfrm>
        </p:spPr>
        <p:txBody>
          <a:bodyPr>
            <a:normAutofit fontScale="90000"/>
          </a:bodyPr>
          <a:lstStyle/>
          <a:p>
            <a:r>
              <a:rPr lang="en-US" dirty="0">
                <a:solidFill>
                  <a:srgbClr val="FF0000"/>
                </a:solidFill>
              </a:rPr>
              <a:t>TRANSMISSION</a:t>
            </a:r>
          </a:p>
        </p:txBody>
      </p:sp>
      <p:sp>
        <p:nvSpPr>
          <p:cNvPr id="3" name="Content Placeholder 2">
            <a:extLst>
              <a:ext uri="{FF2B5EF4-FFF2-40B4-BE49-F238E27FC236}">
                <a16:creationId xmlns:a16="http://schemas.microsoft.com/office/drawing/2014/main" id="{AE36E97F-0FAF-0941-1E36-43891778121F}"/>
              </a:ext>
            </a:extLst>
          </p:cNvPr>
          <p:cNvSpPr>
            <a:spLocks noGrp="1"/>
          </p:cNvSpPr>
          <p:nvPr>
            <p:ph idx="1"/>
          </p:nvPr>
        </p:nvSpPr>
        <p:spPr>
          <a:xfrm>
            <a:off x="838200" y="594360"/>
            <a:ext cx="10515600" cy="6195886"/>
          </a:xfrm>
        </p:spPr>
        <p:txBody>
          <a:bodyPr>
            <a:normAutofit/>
          </a:bodyPr>
          <a:lstStyle/>
          <a:p>
            <a:r>
              <a:rPr lang="en-US" dirty="0"/>
              <a:t>Most commonly by foodborne or waterborne illness and most commonly by fecal contamination by ill or asymptomatic chronic carriers</a:t>
            </a:r>
          </a:p>
          <a:p>
            <a:r>
              <a:rPr lang="en-US" dirty="0"/>
              <a:t>sexual transmission between male  partners have been described </a:t>
            </a:r>
          </a:p>
          <a:p>
            <a:r>
              <a:rPr lang="en-US" dirty="0"/>
              <a:t>A high incidence of enteric fever correlates with mixing of drinking water with human sewage.</a:t>
            </a:r>
          </a:p>
          <a:p>
            <a:r>
              <a:rPr lang="en-US" dirty="0"/>
              <a:t>An asymptomatic human carrier is someone who is still excreting typhoid bacteria in their stool a year after the acute stage of the infection.</a:t>
            </a:r>
          </a:p>
          <a:p>
            <a:r>
              <a:rPr lang="en-US" dirty="0"/>
              <a:t>Known risk factors are  </a:t>
            </a:r>
            <a:r>
              <a:rPr lang="en-US" dirty="0" err="1"/>
              <a:t>Fecally</a:t>
            </a:r>
            <a:r>
              <a:rPr lang="en-US" dirty="0"/>
              <a:t> contaminated drinking water or ice food and water from street vendors , Raw fruits and vegetables grown in sewage , ill household practices and Association with helicobacter pylori infection(probably)</a:t>
            </a:r>
          </a:p>
          <a:p>
            <a:endParaRPr lang="en-US" dirty="0"/>
          </a:p>
        </p:txBody>
      </p:sp>
    </p:spTree>
    <p:extLst>
      <p:ext uri="{BB962C8B-B14F-4D97-AF65-F5344CB8AC3E}">
        <p14:creationId xmlns:p14="http://schemas.microsoft.com/office/powerpoint/2010/main" val="351456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049CA-2B72-CFD6-BBFD-D80DD16B4A68}"/>
              </a:ext>
            </a:extLst>
          </p:cNvPr>
          <p:cNvSpPr>
            <a:spLocks noGrp="1"/>
          </p:cNvSpPr>
          <p:nvPr>
            <p:ph type="title"/>
          </p:nvPr>
        </p:nvSpPr>
        <p:spPr>
          <a:xfrm>
            <a:off x="630936" y="640080"/>
            <a:ext cx="6995160" cy="1481328"/>
          </a:xfrm>
        </p:spPr>
        <p:txBody>
          <a:bodyPr anchor="b">
            <a:normAutofit/>
          </a:bodyPr>
          <a:lstStyle/>
          <a:p>
            <a:r>
              <a:rPr lang="en-IN" sz="5000" dirty="0">
                <a:solidFill>
                  <a:srgbClr val="FF0000"/>
                </a:solidFill>
              </a:rPr>
              <a:t>ANTIGENIC STRUCTURE</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3EE33E-64F0-C836-33B0-5631FE6EA737}"/>
              </a:ext>
            </a:extLst>
          </p:cNvPr>
          <p:cNvSpPr>
            <a:spLocks noGrp="1"/>
          </p:cNvSpPr>
          <p:nvPr>
            <p:ph idx="1"/>
          </p:nvPr>
        </p:nvSpPr>
        <p:spPr>
          <a:xfrm>
            <a:off x="630936" y="2660904"/>
            <a:ext cx="4818888" cy="3547872"/>
          </a:xfrm>
        </p:spPr>
        <p:txBody>
          <a:bodyPr anchor="t">
            <a:normAutofit/>
          </a:bodyPr>
          <a:lstStyle/>
          <a:p>
            <a:r>
              <a:rPr lang="en-IN" sz="1900" dirty="0"/>
              <a:t>Salmonellae possess three important antigens on their cell wall, based on which they are classified. </a:t>
            </a:r>
          </a:p>
          <a:p>
            <a:r>
              <a:rPr lang="en-IN" sz="1900" dirty="0"/>
              <a:t>The antigens are: </a:t>
            </a:r>
          </a:p>
          <a:p>
            <a:r>
              <a:rPr lang="en-IN" sz="1900" dirty="0"/>
              <a:t>1. Somatic antigen (O)</a:t>
            </a:r>
          </a:p>
          <a:p>
            <a:r>
              <a:rPr lang="en-IN" sz="1900" dirty="0"/>
              <a:t> 2. Flagellar antigen (H)</a:t>
            </a:r>
          </a:p>
          <a:p>
            <a:r>
              <a:rPr lang="en-IN" sz="1900" dirty="0"/>
              <a:t> 3. Surface envelope antigen (Vi)—found in some species.</a:t>
            </a:r>
          </a:p>
          <a:p>
            <a:r>
              <a:rPr lang="en-IN" sz="1900" dirty="0"/>
              <a:t>4.Fimbrial Ag</a:t>
            </a:r>
          </a:p>
          <a:p>
            <a:r>
              <a:rPr lang="en-IN" sz="1900" dirty="0"/>
              <a:t>5.M Ag</a:t>
            </a:r>
          </a:p>
        </p:txBody>
      </p:sp>
      <p:pic>
        <p:nvPicPr>
          <p:cNvPr id="4" name="Picture 3">
            <a:extLst>
              <a:ext uri="{FF2B5EF4-FFF2-40B4-BE49-F238E27FC236}">
                <a16:creationId xmlns:a16="http://schemas.microsoft.com/office/drawing/2014/main" id="{482053D1-C625-A25B-EBBF-42BEF312E48E}"/>
              </a:ext>
            </a:extLst>
          </p:cNvPr>
          <p:cNvPicPr>
            <a:picLocks noChangeAspect="1"/>
          </p:cNvPicPr>
          <p:nvPr/>
        </p:nvPicPr>
        <p:blipFill>
          <a:blip r:embed="rId2"/>
          <a:stretch>
            <a:fillRect/>
          </a:stretch>
        </p:blipFill>
        <p:spPr>
          <a:xfrm>
            <a:off x="6099048" y="1974303"/>
            <a:ext cx="5458968" cy="2909393"/>
          </a:xfrm>
          <a:prstGeom prst="rect">
            <a:avLst/>
          </a:prstGeom>
        </p:spPr>
      </p:pic>
    </p:spTree>
    <p:extLst>
      <p:ext uri="{BB962C8B-B14F-4D97-AF65-F5344CB8AC3E}">
        <p14:creationId xmlns:p14="http://schemas.microsoft.com/office/powerpoint/2010/main" val="378375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D4902D-9A70-A09F-2116-D9F66A8692A7}"/>
              </a:ext>
            </a:extLst>
          </p:cNvPr>
          <p:cNvSpPr>
            <a:spLocks noGrp="1"/>
          </p:cNvSpPr>
          <p:nvPr>
            <p:ph type="body" idx="1"/>
          </p:nvPr>
        </p:nvSpPr>
        <p:spPr>
          <a:xfrm>
            <a:off x="329608" y="308345"/>
            <a:ext cx="3170759" cy="923336"/>
          </a:xfrm>
        </p:spPr>
        <p:txBody>
          <a:bodyPr/>
          <a:lstStyle/>
          <a:p>
            <a:r>
              <a:rPr lang="en-US" dirty="0">
                <a:solidFill>
                  <a:srgbClr val="FF0000"/>
                </a:solidFill>
              </a:rPr>
              <a:t>SOMATIC ANTIGEN</a:t>
            </a:r>
            <a:endParaRPr lang="en-IN" dirty="0">
              <a:solidFill>
                <a:srgbClr val="FF0000"/>
              </a:solidFill>
            </a:endParaRPr>
          </a:p>
        </p:txBody>
      </p:sp>
      <p:sp>
        <p:nvSpPr>
          <p:cNvPr id="5" name="Text Placeholder 4">
            <a:extLst>
              <a:ext uri="{FF2B5EF4-FFF2-40B4-BE49-F238E27FC236}">
                <a16:creationId xmlns:a16="http://schemas.microsoft.com/office/drawing/2014/main" id="{C2D07D2B-6B28-B316-5F78-74CE808EADA8}"/>
              </a:ext>
            </a:extLst>
          </p:cNvPr>
          <p:cNvSpPr>
            <a:spLocks noGrp="1"/>
          </p:cNvSpPr>
          <p:nvPr>
            <p:ph type="body" sz="quarter" idx="3"/>
          </p:nvPr>
        </p:nvSpPr>
        <p:spPr>
          <a:xfrm>
            <a:off x="4168431" y="358361"/>
            <a:ext cx="3298558" cy="823304"/>
          </a:xfrm>
        </p:spPr>
        <p:txBody>
          <a:bodyPr/>
          <a:lstStyle/>
          <a:p>
            <a:r>
              <a:rPr lang="en-US" dirty="0">
                <a:solidFill>
                  <a:srgbClr val="FF0000"/>
                </a:solidFill>
              </a:rPr>
              <a:t>FLAGELLAR ANTIGEN</a:t>
            </a:r>
            <a:endParaRPr lang="en-IN" dirty="0">
              <a:solidFill>
                <a:srgbClr val="FF0000"/>
              </a:solidFill>
            </a:endParaRPr>
          </a:p>
        </p:txBody>
      </p:sp>
      <p:sp>
        <p:nvSpPr>
          <p:cNvPr id="8" name="Text Placeholder 7">
            <a:extLst>
              <a:ext uri="{FF2B5EF4-FFF2-40B4-BE49-F238E27FC236}">
                <a16:creationId xmlns:a16="http://schemas.microsoft.com/office/drawing/2014/main" id="{D771B595-C805-A306-42D1-9B6EBDB36F54}"/>
              </a:ext>
            </a:extLst>
          </p:cNvPr>
          <p:cNvSpPr>
            <a:spLocks noGrp="1"/>
          </p:cNvSpPr>
          <p:nvPr>
            <p:ph type="body" sz="half" idx="17"/>
          </p:nvPr>
        </p:nvSpPr>
        <p:spPr>
          <a:xfrm>
            <a:off x="8168878" y="1676549"/>
            <a:ext cx="3291211" cy="4947532"/>
          </a:xfrm>
        </p:spPr>
        <p:txBody>
          <a:bodyPr>
            <a:noAutofit/>
          </a:bodyPr>
          <a:lstStyle/>
          <a:p>
            <a:r>
              <a:rPr lang="en-US" sz="2000" dirty="0"/>
              <a:t>Surface polysaccharide Ag covering the O Ag.</a:t>
            </a:r>
          </a:p>
          <a:p>
            <a:r>
              <a:rPr lang="en-US" sz="2000" dirty="0"/>
              <a:t>Expressed only in </a:t>
            </a:r>
            <a:r>
              <a:rPr lang="en-US" sz="2000" dirty="0" err="1"/>
              <a:t>S.typhi</a:t>
            </a:r>
            <a:r>
              <a:rPr lang="en-US" sz="2000" dirty="0"/>
              <a:t> and </a:t>
            </a:r>
            <a:r>
              <a:rPr lang="en-US" sz="2000" dirty="0" err="1"/>
              <a:t>S.paratyphi</a:t>
            </a:r>
            <a:r>
              <a:rPr lang="en-US" sz="2000" dirty="0"/>
              <a:t> c ,</a:t>
            </a:r>
            <a:r>
              <a:rPr lang="en-US" sz="2000" dirty="0" err="1"/>
              <a:t>S.Dublin</a:t>
            </a:r>
            <a:r>
              <a:rPr lang="en-US" sz="2000" dirty="0"/>
              <a:t>,</a:t>
            </a:r>
            <a:r>
              <a:rPr lang="en-IN" sz="2000" dirty="0"/>
              <a:t>rare strains of Citrobacter </a:t>
            </a:r>
            <a:r>
              <a:rPr lang="en-IN" sz="2000" dirty="0" err="1"/>
              <a:t>freundii</a:t>
            </a:r>
            <a:endParaRPr lang="en-IN" sz="2000" dirty="0"/>
          </a:p>
          <a:p>
            <a:r>
              <a:rPr lang="en-IN" sz="2000" dirty="0">
                <a:sym typeface="Wingdings" panose="05000000000000000000" pitchFamily="2" charset="2"/>
              </a:rPr>
              <a:t>Poorly immunogenic hence not used in </a:t>
            </a:r>
            <a:r>
              <a:rPr lang="en-IN" sz="2000" dirty="0" err="1">
                <a:sym typeface="Wingdings" panose="05000000000000000000" pitchFamily="2" charset="2"/>
              </a:rPr>
              <a:t>widal</a:t>
            </a:r>
            <a:endParaRPr lang="en-IN" sz="2000" dirty="0">
              <a:sym typeface="Wingdings" panose="05000000000000000000" pitchFamily="2" charset="2"/>
            </a:endParaRPr>
          </a:p>
          <a:p>
            <a:endParaRPr lang="en-IN" sz="2000" dirty="0">
              <a:sym typeface="Wingdings" panose="05000000000000000000" pitchFamily="2" charset="2"/>
            </a:endParaRPr>
          </a:p>
          <a:p>
            <a:r>
              <a:rPr lang="en-IN" sz="2000" dirty="0">
                <a:solidFill>
                  <a:srgbClr val="FF0000"/>
                </a:solidFill>
                <a:sym typeface="Wingdings" panose="05000000000000000000" pitchFamily="2" charset="2"/>
              </a:rPr>
              <a:t>Used for vaccination</a:t>
            </a:r>
            <a:endParaRPr lang="en-US" sz="2000" dirty="0">
              <a:solidFill>
                <a:srgbClr val="FF0000"/>
              </a:solidFill>
            </a:endParaRPr>
          </a:p>
        </p:txBody>
      </p:sp>
      <p:sp>
        <p:nvSpPr>
          <p:cNvPr id="6" name="Text Placeholder 5">
            <a:extLst>
              <a:ext uri="{FF2B5EF4-FFF2-40B4-BE49-F238E27FC236}">
                <a16:creationId xmlns:a16="http://schemas.microsoft.com/office/drawing/2014/main" id="{C73AA56A-6D9B-3C91-C1DE-7D1EAE61FF79}"/>
              </a:ext>
            </a:extLst>
          </p:cNvPr>
          <p:cNvSpPr>
            <a:spLocks noGrp="1"/>
          </p:cNvSpPr>
          <p:nvPr>
            <p:ph type="body" sz="quarter" idx="16"/>
          </p:nvPr>
        </p:nvSpPr>
        <p:spPr>
          <a:xfrm>
            <a:off x="4256631" y="1676549"/>
            <a:ext cx="3291211" cy="4947533"/>
          </a:xfrm>
        </p:spPr>
        <p:txBody>
          <a:bodyPr/>
          <a:lstStyle/>
          <a:p>
            <a:r>
              <a:rPr lang="en-US" sz="2000" dirty="0"/>
              <a:t>Made of proteins flagellin.</a:t>
            </a:r>
          </a:p>
          <a:p>
            <a:r>
              <a:rPr lang="en-US" sz="2000" dirty="0"/>
              <a:t>Heat and alcohol labile</a:t>
            </a:r>
          </a:p>
          <a:p>
            <a:r>
              <a:rPr lang="en-US" sz="2000" dirty="0"/>
              <a:t>More antigenic </a:t>
            </a:r>
          </a:p>
          <a:p>
            <a:r>
              <a:rPr lang="en-US" sz="2000" dirty="0"/>
              <a:t>H Ab appears late and disappears late – </a:t>
            </a:r>
            <a:r>
              <a:rPr lang="en-US" sz="2000" dirty="0">
                <a:solidFill>
                  <a:srgbClr val="FF0000"/>
                </a:solidFill>
              </a:rPr>
              <a:t>CONVALESCENT INFECTION</a:t>
            </a:r>
          </a:p>
          <a:p>
            <a:endParaRPr lang="en-US" sz="2000" dirty="0"/>
          </a:p>
          <a:p>
            <a:r>
              <a:rPr lang="en-US" sz="2000" dirty="0"/>
              <a:t>Serogroups are differentiated into serotypes based on H Ag</a:t>
            </a:r>
            <a:r>
              <a:rPr lang="en-US" dirty="0"/>
              <a:t>.</a:t>
            </a:r>
            <a:endParaRPr lang="en-IN" dirty="0"/>
          </a:p>
        </p:txBody>
      </p:sp>
      <p:sp>
        <p:nvSpPr>
          <p:cNvPr id="7" name="Text Placeholder 6">
            <a:extLst>
              <a:ext uri="{FF2B5EF4-FFF2-40B4-BE49-F238E27FC236}">
                <a16:creationId xmlns:a16="http://schemas.microsoft.com/office/drawing/2014/main" id="{EA0A6173-7960-F155-B58E-AEEF247436FD}"/>
              </a:ext>
            </a:extLst>
          </p:cNvPr>
          <p:cNvSpPr>
            <a:spLocks noGrp="1"/>
          </p:cNvSpPr>
          <p:nvPr>
            <p:ph type="body" sz="half" idx="13"/>
          </p:nvPr>
        </p:nvSpPr>
        <p:spPr>
          <a:xfrm>
            <a:off x="8135053" y="408377"/>
            <a:ext cx="3291211" cy="823304"/>
          </a:xfrm>
        </p:spPr>
        <p:txBody>
          <a:bodyPr/>
          <a:lstStyle/>
          <a:p>
            <a:r>
              <a:rPr lang="en-US" dirty="0">
                <a:solidFill>
                  <a:srgbClr val="FF0000"/>
                </a:solidFill>
              </a:rPr>
              <a:t>SURFACE ENVELOPE ANTIGEN (Vi Ag)</a:t>
            </a:r>
            <a:endParaRPr lang="en-IN" dirty="0">
              <a:solidFill>
                <a:srgbClr val="FF0000"/>
              </a:solidFill>
            </a:endParaRPr>
          </a:p>
        </p:txBody>
      </p:sp>
      <p:sp>
        <p:nvSpPr>
          <p:cNvPr id="4" name="Text Placeholder 3">
            <a:extLst>
              <a:ext uri="{FF2B5EF4-FFF2-40B4-BE49-F238E27FC236}">
                <a16:creationId xmlns:a16="http://schemas.microsoft.com/office/drawing/2014/main" id="{7BDBBC0D-99B4-424C-F132-D0F65294AAC8}"/>
              </a:ext>
            </a:extLst>
          </p:cNvPr>
          <p:cNvSpPr>
            <a:spLocks noGrp="1"/>
          </p:cNvSpPr>
          <p:nvPr>
            <p:ph type="body" idx="15"/>
          </p:nvPr>
        </p:nvSpPr>
        <p:spPr>
          <a:xfrm>
            <a:off x="265509" y="1667614"/>
            <a:ext cx="3298956" cy="4956469"/>
          </a:xfrm>
        </p:spPr>
        <p:txBody>
          <a:bodyPr>
            <a:normAutofit/>
          </a:bodyPr>
          <a:lstStyle/>
          <a:p>
            <a:r>
              <a:rPr lang="en-US" sz="2000" dirty="0"/>
              <a:t>Part of cell wall lipopolysaccharide </a:t>
            </a:r>
          </a:p>
          <a:p>
            <a:r>
              <a:rPr lang="en-US" sz="2000" dirty="0"/>
              <a:t>Heat stable alcohol stable </a:t>
            </a:r>
          </a:p>
          <a:p>
            <a:r>
              <a:rPr lang="en-US" sz="2000" dirty="0"/>
              <a:t>Less immunogenic </a:t>
            </a:r>
          </a:p>
          <a:p>
            <a:r>
              <a:rPr lang="en-US" sz="2000" dirty="0"/>
              <a:t>O Ab appears early and  disappears early – </a:t>
            </a:r>
            <a:r>
              <a:rPr lang="en-US" sz="2000" dirty="0">
                <a:solidFill>
                  <a:srgbClr val="FF0000"/>
                </a:solidFill>
              </a:rPr>
              <a:t>RECENT INFECTION</a:t>
            </a:r>
          </a:p>
          <a:p>
            <a:endParaRPr lang="en-US" sz="2000" dirty="0"/>
          </a:p>
          <a:p>
            <a:r>
              <a:rPr lang="en-US" sz="2000" dirty="0" err="1"/>
              <a:t>Serogrouping</a:t>
            </a:r>
            <a:r>
              <a:rPr lang="en-US" sz="2000" dirty="0"/>
              <a:t> is done based on somatic Ag</a:t>
            </a:r>
            <a:endParaRPr lang="en-IN" sz="2000" dirty="0"/>
          </a:p>
        </p:txBody>
      </p:sp>
    </p:spTree>
    <p:extLst>
      <p:ext uri="{BB962C8B-B14F-4D97-AF65-F5344CB8AC3E}">
        <p14:creationId xmlns:p14="http://schemas.microsoft.com/office/powerpoint/2010/main" val="201923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PATHOGENESIS</a:t>
            </a:r>
          </a:p>
        </p:txBody>
      </p:sp>
      <p:pic>
        <p:nvPicPr>
          <p:cNvPr id="4" name="Picture 4"/>
          <p:cNvPicPr>
            <a:picLocks noGrp="1" noChangeAspect="1"/>
          </p:cNvPicPr>
          <p:nvPr>
            <p:ph idx="1"/>
          </p:nvPr>
        </p:nvPicPr>
        <p:blipFill>
          <a:blip r:embed="rId2"/>
          <a:stretch>
            <a:fillRect/>
          </a:stretch>
        </p:blipFill>
        <p:spPr>
          <a:xfrm>
            <a:off x="677333" y="1488281"/>
            <a:ext cx="5632979" cy="5119688"/>
          </a:xfrm>
        </p:spPr>
      </p:pic>
      <p:pic>
        <p:nvPicPr>
          <p:cNvPr id="5" name="Picture 5"/>
          <p:cNvPicPr>
            <a:picLocks noChangeAspect="1"/>
          </p:cNvPicPr>
          <p:nvPr/>
        </p:nvPicPr>
        <p:blipFill>
          <a:blip r:embed="rId3"/>
          <a:stretch>
            <a:fillRect/>
          </a:stretch>
        </p:blipFill>
        <p:spPr>
          <a:xfrm>
            <a:off x="6369843" y="292405"/>
            <a:ext cx="5188892" cy="63155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8237"/>
            <a:ext cx="10515600" cy="796163"/>
          </a:xfrm>
        </p:spPr>
        <p:txBody>
          <a:bodyPr>
            <a:normAutofit fontScale="90000"/>
          </a:bodyPr>
          <a:lstStyle/>
          <a:p>
            <a:r>
              <a:rPr lang="en-US" sz="5400" dirty="0">
                <a:solidFill>
                  <a:srgbClr val="FF0000"/>
                </a:solidFill>
              </a:rPr>
              <a:t>RESERVOIR OF INFECTION </a:t>
            </a:r>
          </a:p>
        </p:txBody>
      </p:sp>
      <p:sp>
        <p:nvSpPr>
          <p:cNvPr id="3" name="Content Placeholder 2"/>
          <p:cNvSpPr>
            <a:spLocks noGrp="1"/>
          </p:cNvSpPr>
          <p:nvPr>
            <p:ph idx="1"/>
          </p:nvPr>
        </p:nvSpPr>
        <p:spPr>
          <a:xfrm>
            <a:off x="838200" y="722376"/>
            <a:ext cx="10515600" cy="5454587"/>
          </a:xfrm>
        </p:spPr>
        <p:txBody>
          <a:bodyPr anchor="ctr">
            <a:normAutofit/>
          </a:bodyPr>
          <a:lstStyle/>
          <a:p>
            <a:pPr marL="0" indent="0">
              <a:buNone/>
            </a:pPr>
            <a:r>
              <a:rPr lang="en-US" sz="2200" dirty="0"/>
              <a:t>CASES: A case is infectious as long as Bacilli appears in stool or urine</a:t>
            </a:r>
          </a:p>
          <a:p>
            <a:pPr marL="0" indent="0">
              <a:buNone/>
            </a:pPr>
            <a:r>
              <a:rPr lang="en-US" sz="2200" dirty="0"/>
              <a:t>Reservoir: temporary/incubatory Excrete Bacilli for  6 to 8 weeks</a:t>
            </a:r>
          </a:p>
          <a:p>
            <a:pPr marL="0" indent="0">
              <a:buNone/>
            </a:pPr>
            <a:r>
              <a:rPr lang="en-US" sz="2200" dirty="0"/>
              <a:t>Chronic : Excrete Bacilli for more than a year</a:t>
            </a:r>
          </a:p>
          <a:p>
            <a:pPr marL="0" indent="0">
              <a:buNone/>
            </a:pPr>
            <a:r>
              <a:rPr lang="en-US" sz="2200" dirty="0"/>
              <a:t>Organism present in gall bladder /biliary tract</a:t>
            </a:r>
          </a:p>
          <a:p>
            <a:pPr marL="0" indent="0">
              <a:buNone/>
            </a:pPr>
            <a:r>
              <a:rPr lang="en-US" sz="4800" dirty="0">
                <a:solidFill>
                  <a:srgbClr val="FF0000"/>
                </a:solidFill>
              </a:rPr>
              <a:t>SOURCES OF INFECTION</a:t>
            </a:r>
            <a:endParaRPr lang="en-US" sz="4400" dirty="0"/>
          </a:p>
          <a:p>
            <a:r>
              <a:rPr lang="en-US" sz="2200" dirty="0"/>
              <a:t>Primary sources : feces and urine Cases and carriers</a:t>
            </a:r>
          </a:p>
          <a:p>
            <a:r>
              <a:rPr lang="en-US" sz="2200" dirty="0"/>
              <a:t>Fecal carriers are most frequent than urinary carriers</a:t>
            </a:r>
          </a:p>
          <a:p>
            <a:r>
              <a:rPr lang="en-US" sz="2200" dirty="0"/>
              <a:t>Secondary sources:</a:t>
            </a:r>
          </a:p>
          <a:p>
            <a:r>
              <a:rPr lang="en-US" sz="2200" dirty="0"/>
              <a:t>Contaminated Water and Food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408</TotalTime>
  <Words>2350</Words>
  <Application>Microsoft Office PowerPoint</Application>
  <PresentationFormat>Widescreen</PresentationFormat>
  <Paragraphs>242</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Aptos Display</vt:lpstr>
      <vt:lpstr>Arial</vt:lpstr>
      <vt:lpstr>Calibri</vt:lpstr>
      <vt:lpstr>Wingdings</vt:lpstr>
      <vt:lpstr>Office Theme</vt:lpstr>
      <vt:lpstr>ENTERIC FEVER   </vt:lpstr>
      <vt:lpstr>PowerPoint Presentation</vt:lpstr>
      <vt:lpstr>ENTERIC FEVER</vt:lpstr>
      <vt:lpstr>EPIDEMOLOGY</vt:lpstr>
      <vt:lpstr>TRANSMISSION</vt:lpstr>
      <vt:lpstr>ANTIGENIC STRUCTURE</vt:lpstr>
      <vt:lpstr>PowerPoint Presentation</vt:lpstr>
      <vt:lpstr>PATHOGENESIS</vt:lpstr>
      <vt:lpstr>RESERVOIR OF INFECTION </vt:lpstr>
      <vt:lpstr>CLINICAL FEATURES</vt:lpstr>
      <vt:lpstr>CLINICAL FEATURES</vt:lpstr>
      <vt:lpstr>PHYSICAL FINDINGS</vt:lpstr>
      <vt:lpstr>MANIFESTATION OF CLINICAL FEATURES </vt:lpstr>
      <vt:lpstr>COMPLICATIONS </vt:lpstr>
      <vt:lpstr>PowerPoint Presentation</vt:lpstr>
      <vt:lpstr>PowerPoint Presentation</vt:lpstr>
      <vt:lpstr>CARRIERS</vt:lpstr>
      <vt:lpstr>LABORATORY DIAGNOSIS</vt:lpstr>
      <vt:lpstr>FIRST WEEK OF ILLNESS</vt:lpstr>
      <vt:lpstr>PowerPoint Presentation</vt:lpstr>
      <vt:lpstr>PowerPoint Presentation</vt:lpstr>
      <vt:lpstr>SELECTIVE MEDIA FOR STOOL CULTURE </vt:lpstr>
      <vt:lpstr>PowerPoint Presentation</vt:lpstr>
      <vt:lpstr>WIDAL REACTION  </vt:lpstr>
      <vt:lpstr>WIDAL TEST</vt:lpstr>
      <vt:lpstr>PowerPoint Presentation</vt:lpstr>
      <vt:lpstr>REPORTING</vt:lpstr>
      <vt:lpstr>PowerPoint Presentation</vt:lpstr>
      <vt:lpstr>OTHER METHODS TO DETECT ANTIBODY</vt:lpstr>
      <vt:lpstr>DIAGNOSIS OF CARRIERS :  </vt:lpstr>
      <vt:lpstr>TREATMENT</vt:lpstr>
      <vt:lpstr>PowerPoint Presentation</vt:lpstr>
      <vt:lpstr>PowerPoint Presentation</vt:lpstr>
      <vt:lpstr>PowerPoint Presentation</vt:lpstr>
      <vt:lpstr>PREVENTION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TYPHOID   </dc:title>
  <dc:creator>918667590580</dc:creator>
  <cp:lastModifiedBy>k28533</cp:lastModifiedBy>
  <cp:revision>16</cp:revision>
  <dcterms:created xsi:type="dcterms:W3CDTF">1900-01-01T00:00:00Z</dcterms:created>
  <dcterms:modified xsi:type="dcterms:W3CDTF">2025-12-26T17:55:30Z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7747D376F2390C768377AD63A82B079F</vt:lpwstr>
  </property>
  <property fmtid="{D5CDD505-2E9C-101B-9397-08002B2CF9AE}" pid="3" name="KSOProductBuildVer">
    <vt:lpwstr>3081-11.29.2</vt:lpwstr>
  </property>
</Properties>
</file>