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302" r:id="rId2"/>
    <p:sldId id="301" r:id="rId3"/>
    <p:sldId id="270" r:id="rId4"/>
    <p:sldId id="304" r:id="rId5"/>
    <p:sldId id="272" r:id="rId6"/>
    <p:sldId id="324" r:id="rId7"/>
    <p:sldId id="273" r:id="rId8"/>
    <p:sldId id="305" r:id="rId9"/>
    <p:sldId id="275" r:id="rId10"/>
    <p:sldId id="276" r:id="rId11"/>
    <p:sldId id="325" r:id="rId12"/>
    <p:sldId id="329" r:id="rId13"/>
    <p:sldId id="280" r:id="rId14"/>
    <p:sldId id="282" r:id="rId15"/>
    <p:sldId id="326" r:id="rId16"/>
    <p:sldId id="327" r:id="rId17"/>
    <p:sldId id="331" r:id="rId18"/>
    <p:sldId id="332" r:id="rId19"/>
    <p:sldId id="291" r:id="rId20"/>
    <p:sldId id="328" r:id="rId21"/>
    <p:sldId id="307" r:id="rId22"/>
    <p:sldId id="297" r:id="rId23"/>
    <p:sldId id="292" r:id="rId24"/>
    <p:sldId id="330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4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6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84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7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4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7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3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4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3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98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CASE OF CJD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</a:t>
            </a:r>
            <a:r>
              <a:rPr lang="en-US" sz="4000" dirty="0" smtClean="0"/>
              <a:t>BY 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MEDICAL UNIT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8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HIGHER MENTAL FUNCTIONS 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awake,not</a:t>
            </a:r>
            <a:r>
              <a:rPr lang="en-US" dirty="0" smtClean="0"/>
              <a:t> obeying oral commands,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responds to pain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Memory-impaired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Delusion+,Visual</a:t>
            </a:r>
            <a:r>
              <a:rPr lang="en-US" dirty="0" smtClean="0"/>
              <a:t> hallucination+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735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Power could not be elicited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Tone Increased in all 4 limbs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Sensory </a:t>
            </a:r>
            <a:r>
              <a:rPr lang="en-US" dirty="0" err="1" smtClean="0"/>
              <a:t>system,cerebellar</a:t>
            </a:r>
            <a:r>
              <a:rPr lang="en-US" dirty="0" smtClean="0"/>
              <a:t> signs could not be elicited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Myoclonic jerks + in all 4 limbs(stimulus sensitive)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Bilateral pupils 3mm equally reactive to light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Bilateral plantar-extensor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sApp Video 2023-09-15 at 1.59.35 A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4013" y="1152983"/>
            <a:ext cx="7297737" cy="4195762"/>
          </a:xfrm>
        </p:spPr>
      </p:pic>
    </p:spTree>
    <p:extLst>
      <p:ext uri="{BB962C8B-B14F-4D97-AF65-F5344CB8AC3E}">
        <p14:creationId xmlns:p14="http://schemas.microsoft.com/office/powerpoint/2010/main" val="17514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Investigations: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CBC                             </a:t>
            </a:r>
            <a:r>
              <a:rPr lang="en-US" dirty="0"/>
              <a:t>2</a:t>
            </a:r>
            <a:r>
              <a:rPr lang="en-US" dirty="0" smtClean="0"/>
              <a:t>/9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TC                          7800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HB                          10.3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Platelets            1.7 lakhs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RBS-116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Sr.sodium-138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Sr.potassium-4.8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400" dirty="0"/>
              <a:t>LFT:</a:t>
            </a:r>
            <a:br>
              <a:rPr lang="en-US" sz="2400" dirty="0"/>
            </a:br>
            <a:r>
              <a:rPr lang="en-US" sz="2400" dirty="0"/>
              <a:t>       </a:t>
            </a:r>
            <a:r>
              <a:rPr lang="en-US" sz="2400" dirty="0" smtClean="0"/>
              <a:t>T.B-1.3,D.B-0.5,I.B-0.8,SGOT-92,SGPT-66,ALP-116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RFT: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dirty="0"/>
              <a:t>2</a:t>
            </a:r>
            <a:r>
              <a:rPr lang="en-US" dirty="0" smtClean="0"/>
              <a:t>/9                          VCTC-Non reactive     </a:t>
            </a:r>
          </a:p>
          <a:p>
            <a:pPr marL="0" indent="0">
              <a:buNone/>
            </a:pPr>
            <a:r>
              <a:rPr lang="en-US" dirty="0" smtClean="0"/>
              <a:t>Urea                   21                            RPR-Negative</a:t>
            </a:r>
          </a:p>
          <a:p>
            <a:pPr marL="0" indent="0">
              <a:buNone/>
            </a:pPr>
            <a:r>
              <a:rPr lang="en-US" dirty="0" smtClean="0"/>
              <a:t>Creatinine         0.8                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Serum TSH </a:t>
            </a:r>
            <a:r>
              <a:rPr lang="en-AE" dirty="0" smtClean="0"/>
              <a:t>–</a:t>
            </a:r>
            <a:r>
              <a:rPr lang="en-US" dirty="0" smtClean="0"/>
              <a:t> 1.66</a:t>
            </a:r>
          </a:p>
          <a:p>
            <a:pPr marL="0" indent="0">
              <a:buNone/>
            </a:pPr>
            <a:r>
              <a:rPr lang="en-US" dirty="0" smtClean="0"/>
              <a:t>Anti TPO - Negative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CSF ANALYSIS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TC- No cells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Sugar-79 mg/dl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Protein-37 mg/dl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LDH-156 U/L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61019" y="28566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Serum.protein-5.3</a:t>
            </a:r>
          </a:p>
          <a:p>
            <a:r>
              <a:rPr lang="en-US" sz="2400" dirty="0"/>
              <a:t>Serum.albumin-2.8</a:t>
            </a:r>
          </a:p>
          <a:p>
            <a:r>
              <a:rPr lang="en-US" sz="2400" dirty="0"/>
              <a:t>Serum.globulin-2.5</a:t>
            </a:r>
          </a:p>
          <a:p>
            <a:endParaRPr lang="en-US" sz="2400" dirty="0"/>
          </a:p>
          <a:p>
            <a:r>
              <a:rPr lang="en-US" sz="2400" dirty="0"/>
              <a:t>Serum.calcium-7.9</a:t>
            </a:r>
          </a:p>
          <a:p>
            <a:r>
              <a:rPr lang="en-US" sz="2400" dirty="0"/>
              <a:t>Corrected.calcium-8.9</a:t>
            </a:r>
          </a:p>
        </p:txBody>
      </p:sp>
    </p:spTree>
    <p:extLst>
      <p:ext uri="{BB962C8B-B14F-4D97-AF65-F5344CB8AC3E}">
        <p14:creationId xmlns:p14="http://schemas.microsoft.com/office/powerpoint/2010/main" val="11903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Report: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Generalized </a:t>
            </a:r>
            <a:r>
              <a:rPr lang="en-US" dirty="0" smtClean="0"/>
              <a:t>periodic sharp and slow wave discharges noted with the periodicity of 1.2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93" y="1224865"/>
            <a:ext cx="7913957" cy="4195762"/>
          </a:xfrm>
        </p:spPr>
      </p:pic>
    </p:spTree>
    <p:extLst>
      <p:ext uri="{BB962C8B-B14F-4D97-AF65-F5344CB8AC3E}">
        <p14:creationId xmlns:p14="http://schemas.microsoft.com/office/powerpoint/2010/main" val="404940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126925"/>
            <a:ext cx="8947150" cy="4047187"/>
          </a:xfrm>
        </p:spPr>
      </p:pic>
    </p:spTree>
    <p:extLst>
      <p:ext uri="{BB962C8B-B14F-4D97-AF65-F5344CB8AC3E}">
        <p14:creationId xmlns:p14="http://schemas.microsoft.com/office/powerpoint/2010/main" val="204523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 Brain: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77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2684252"/>
            <a:ext cx="5800436" cy="37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713" y="1853248"/>
            <a:ext cx="8946541" cy="419548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000" b="1" dirty="0"/>
              <a:t>CHIEF : PROF DR. K. SENTHIL MD</a:t>
            </a:r>
          </a:p>
          <a:p>
            <a:pPr>
              <a:lnSpc>
                <a:spcPct val="120000"/>
              </a:lnSpc>
              <a:buNone/>
            </a:pPr>
            <a:r>
              <a:rPr lang="en-US" sz="3200" dirty="0"/>
              <a:t>ASSOCIATE : DR. K. MURALIDHARAN MD</a:t>
            </a:r>
          </a:p>
          <a:p>
            <a:pPr>
              <a:lnSpc>
                <a:spcPct val="120000"/>
              </a:lnSpc>
              <a:buNone/>
            </a:pPr>
            <a:r>
              <a:rPr lang="en-US" sz="3200" dirty="0"/>
              <a:t>ASSISTANT : </a:t>
            </a:r>
            <a:r>
              <a:rPr lang="en-US" sz="3200" dirty="0" smtClean="0"/>
              <a:t>  DR</a:t>
            </a:r>
            <a:r>
              <a:rPr lang="en-US" sz="3200" dirty="0"/>
              <a:t>. V. MANIKANDAN MD</a:t>
            </a:r>
          </a:p>
          <a:p>
            <a:pPr>
              <a:lnSpc>
                <a:spcPct val="120000"/>
              </a:lnSpc>
              <a:buNone/>
            </a:pPr>
            <a:r>
              <a:rPr lang="en-US" sz="3200" dirty="0"/>
              <a:t>                  </a:t>
            </a:r>
            <a:r>
              <a:rPr lang="en-US" sz="3200" dirty="0" smtClean="0"/>
              <a:t>    </a:t>
            </a:r>
            <a:r>
              <a:rPr lang="en-US" sz="3200" dirty="0"/>
              <a:t>DR. SARAVANA MADHAV MD</a:t>
            </a:r>
          </a:p>
          <a:p>
            <a:pPr>
              <a:lnSpc>
                <a:spcPct val="120000"/>
              </a:lnSpc>
              <a:buNone/>
            </a:pPr>
            <a:r>
              <a:rPr lang="en-US" sz="3200" dirty="0"/>
              <a:t>              </a:t>
            </a:r>
            <a:r>
              <a:rPr lang="en-US" sz="3200" dirty="0" smtClean="0"/>
              <a:t>        </a:t>
            </a:r>
            <a:r>
              <a:rPr lang="en-US" sz="3200" dirty="0"/>
              <a:t>DR.ILAMARAN MD DM</a:t>
            </a:r>
          </a:p>
          <a:p>
            <a:pPr>
              <a:lnSpc>
                <a:spcPct val="120000"/>
              </a:lnSpc>
              <a:buNone/>
            </a:pPr>
            <a:r>
              <a:rPr lang="en-US" sz="3200" dirty="0"/>
              <a:t>PRESENTOR : </a:t>
            </a:r>
            <a:r>
              <a:rPr lang="en-US" sz="3200" dirty="0" smtClean="0"/>
              <a:t>DR.S.K.KUGAN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" y="159184"/>
            <a:ext cx="5594349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46" y="2355273"/>
            <a:ext cx="6179128" cy="43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MRI Brain: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-Diffusion restriction in bilateral basal ganglia and caudate nucleus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-Cortical ribbon sign+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Psychiatry opinion: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No H/O previous psychiatric illness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Nil psychiatric intervention needed at present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Patient may be reviewed after improving physical condition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Ophthalmalogy</a:t>
            </a:r>
            <a:r>
              <a:rPr lang="en-US" dirty="0" smtClean="0"/>
              <a:t> opinion: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Both </a:t>
            </a:r>
            <a:r>
              <a:rPr lang="en-US" dirty="0" err="1" smtClean="0"/>
              <a:t>eye:Normal</a:t>
            </a:r>
            <a:r>
              <a:rPr lang="en-US" dirty="0" smtClean="0"/>
              <a:t> fundus at present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No evidence of KF 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Neurophysician</a:t>
            </a:r>
            <a:r>
              <a:rPr lang="en-US" dirty="0" smtClean="0"/>
              <a:t> opinion: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Rapidly progressive dementia with features of parkinsonism and myoclonus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en-US" dirty="0" err="1" smtClean="0"/>
              <a:t>Impression:CREUTZFELDT</a:t>
            </a:r>
            <a:r>
              <a:rPr lang="en-US" dirty="0" smtClean="0"/>
              <a:t> JAKOB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Treatment given: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Ryles</a:t>
            </a:r>
            <a:r>
              <a:rPr lang="en-US" dirty="0" smtClean="0"/>
              <a:t> tube feeding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IV Fluids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Inj.ceftriaxone</a:t>
            </a:r>
            <a:r>
              <a:rPr lang="en-US" dirty="0" smtClean="0"/>
              <a:t> 1gm IV BD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T.Sodium</a:t>
            </a:r>
            <a:r>
              <a:rPr lang="en-US" dirty="0" smtClean="0"/>
              <a:t> valproate 200mg 1-1-1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T.Folic</a:t>
            </a:r>
            <a:r>
              <a:rPr lang="en-US" dirty="0" smtClean="0"/>
              <a:t> acid 5mg 1-0-0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Physiotherapy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9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58 years old female </a:t>
            </a:r>
            <a:r>
              <a:rPr lang="en-US" dirty="0" err="1" smtClean="0"/>
              <a:t>Mrs.Alagumeena</a:t>
            </a:r>
            <a:r>
              <a:rPr lang="en-US" dirty="0" smtClean="0"/>
              <a:t> was brought by her attenders with complains of altered </a:t>
            </a:r>
            <a:r>
              <a:rPr lang="en-US" dirty="0" err="1" smtClean="0"/>
              <a:t>behaviour</a:t>
            </a:r>
            <a:r>
              <a:rPr lang="en-US" dirty="0" smtClean="0"/>
              <a:t> for 2 months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H/O  memory loss for 2 </a:t>
            </a:r>
            <a:r>
              <a:rPr lang="en-US" dirty="0" err="1" smtClean="0"/>
              <a:t>months,sudden</a:t>
            </a:r>
            <a:r>
              <a:rPr lang="en-US" dirty="0" smtClean="0"/>
              <a:t> in </a:t>
            </a:r>
            <a:r>
              <a:rPr lang="en-US" dirty="0" err="1" smtClean="0"/>
              <a:t>onset,progressive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H/O </a:t>
            </a:r>
            <a:r>
              <a:rPr lang="en-US" dirty="0" err="1" smtClean="0"/>
              <a:t>delusion,visual</a:t>
            </a:r>
            <a:r>
              <a:rPr lang="en-US" dirty="0" smtClean="0"/>
              <a:t> hallucination+</a:t>
            </a:r>
          </a:p>
          <a:p>
            <a:pPr marL="0" indent="0">
              <a:buNone/>
            </a:pPr>
            <a:r>
              <a:rPr lang="en-US" dirty="0" smtClean="0"/>
              <a:t>     H/O decreased vision+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H/O involuntary movements involving all 4 </a:t>
            </a:r>
            <a:r>
              <a:rPr lang="en-US" dirty="0" err="1" smtClean="0"/>
              <a:t>limbs,quick</a:t>
            </a:r>
            <a:r>
              <a:rPr lang="en-US" dirty="0" smtClean="0"/>
              <a:t> jerk like </a:t>
            </a:r>
            <a:r>
              <a:rPr lang="en-US" dirty="0" err="1" smtClean="0"/>
              <a:t>movements,aggrevated</a:t>
            </a:r>
            <a:r>
              <a:rPr lang="en-US" dirty="0" smtClean="0"/>
              <a:t> by noise/touch relieved on its own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H/O involuntary facial movements+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082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No H/O reduced urine output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No H/O swelling of legs </a:t>
            </a:r>
          </a:p>
          <a:p>
            <a:pPr marL="0" indent="0">
              <a:buNone/>
            </a:pPr>
            <a:r>
              <a:rPr lang="en-US" dirty="0" smtClean="0"/>
              <a:t>     NO </a:t>
            </a:r>
            <a:r>
              <a:rPr lang="en-US" dirty="0"/>
              <a:t>H/O </a:t>
            </a:r>
            <a:r>
              <a:rPr lang="en-US" dirty="0" smtClean="0"/>
              <a:t>chest pain </a:t>
            </a:r>
          </a:p>
          <a:p>
            <a:pPr marL="0" indent="0">
              <a:buNone/>
            </a:pPr>
            <a:r>
              <a:rPr lang="en-US" dirty="0" smtClean="0"/>
              <a:t>     No </a:t>
            </a:r>
            <a:r>
              <a:rPr lang="en-US" dirty="0"/>
              <a:t>H/O fever</a:t>
            </a:r>
          </a:p>
          <a:p>
            <a:pPr marL="0" indent="0">
              <a:buNone/>
            </a:pPr>
            <a:r>
              <a:rPr lang="en-US" dirty="0"/>
              <a:t>     No H/O </a:t>
            </a:r>
            <a:r>
              <a:rPr lang="en-US" dirty="0" err="1"/>
              <a:t>vomiting,loose</a:t>
            </a:r>
            <a:r>
              <a:rPr lang="en-US" dirty="0"/>
              <a:t> stools</a:t>
            </a:r>
          </a:p>
          <a:p>
            <a:pPr marL="0" indent="0">
              <a:buNone/>
            </a:pPr>
            <a:r>
              <a:rPr lang="en-US" dirty="0"/>
              <a:t>     No H/O difficulty in breathing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No H/O joint </a:t>
            </a:r>
            <a:r>
              <a:rPr lang="en-US" dirty="0" err="1" smtClean="0"/>
              <a:t>pain,rash,oral</a:t>
            </a:r>
            <a:r>
              <a:rPr lang="en-US" dirty="0" smtClean="0"/>
              <a:t> ulcer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Past history: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No  known comorbidities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Personal history: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Mixed diet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Normal sleep and appetite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Normal bowel and bladder habits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Menstrual history:</a:t>
            </a:r>
          </a:p>
          <a:p>
            <a:pPr marL="0" indent="0">
              <a:buNone/>
            </a:pPr>
            <a:r>
              <a:rPr lang="en-US" dirty="0" smtClean="0"/>
              <a:t>                   Attained menopause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Obstetric history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P4L4</a:t>
            </a:r>
          </a:p>
        </p:txBody>
      </p:sp>
    </p:spTree>
    <p:extLst>
      <p:ext uri="{BB962C8B-B14F-4D97-AF65-F5344CB8AC3E}">
        <p14:creationId xmlns:p14="http://schemas.microsoft.com/office/powerpoint/2010/main" val="36597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O/E: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Patient is </a:t>
            </a:r>
            <a:r>
              <a:rPr lang="en-US" dirty="0" err="1" smtClean="0"/>
              <a:t>awake,not</a:t>
            </a:r>
            <a:r>
              <a:rPr lang="en-US" dirty="0" smtClean="0"/>
              <a:t> obeying oral commands,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responds to pain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Myoclonic jerks+</a:t>
            </a:r>
          </a:p>
          <a:p>
            <a:pPr marL="0" indent="0">
              <a:buNone/>
            </a:pPr>
            <a:r>
              <a:rPr lang="en-US" dirty="0" smtClean="0"/>
              <a:t>        No </a:t>
            </a:r>
            <a:r>
              <a:rPr lang="en-US" dirty="0" err="1" smtClean="0"/>
              <a:t>pallor,No</a:t>
            </a:r>
            <a:r>
              <a:rPr lang="en-US" dirty="0" smtClean="0"/>
              <a:t> </a:t>
            </a:r>
            <a:r>
              <a:rPr lang="en-US" dirty="0" err="1" smtClean="0"/>
              <a:t>icterus,No</a:t>
            </a:r>
            <a:r>
              <a:rPr lang="en-US" dirty="0" smtClean="0"/>
              <a:t> </a:t>
            </a:r>
            <a:r>
              <a:rPr lang="en-US" dirty="0" err="1" smtClean="0"/>
              <a:t>cyanosis,No</a:t>
            </a:r>
            <a:r>
              <a:rPr lang="en-US" dirty="0" smtClean="0"/>
              <a:t> clubbing,</a:t>
            </a:r>
          </a:p>
          <a:p>
            <a:pPr marL="0" indent="0">
              <a:buNone/>
            </a:pPr>
            <a:r>
              <a:rPr lang="en-US" dirty="0" smtClean="0"/>
              <a:t>        No </a:t>
            </a:r>
            <a:r>
              <a:rPr lang="en-US" dirty="0" err="1" smtClean="0"/>
              <a:t>lymphadenopathy,No</a:t>
            </a:r>
            <a:r>
              <a:rPr lang="en-US" dirty="0" smtClean="0"/>
              <a:t> pedal edema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dirty="0" smtClean="0"/>
              <a:t>Breast </a:t>
            </a:r>
            <a:r>
              <a:rPr lang="en-US" dirty="0"/>
              <a:t>examination </a:t>
            </a:r>
            <a:r>
              <a:rPr lang="en-AE" dirty="0"/>
              <a:t>–</a:t>
            </a:r>
            <a:r>
              <a:rPr lang="en-US" dirty="0"/>
              <a:t> normal </a:t>
            </a:r>
          </a:p>
          <a:p>
            <a:pPr marL="0" indent="0">
              <a:buNone/>
            </a:pPr>
            <a:r>
              <a:rPr lang="en-US" dirty="0"/>
              <a:t>    Thyroid </a:t>
            </a:r>
            <a:r>
              <a:rPr lang="en-AE" dirty="0"/>
              <a:t>–</a:t>
            </a:r>
            <a:r>
              <a:rPr lang="en-US" dirty="0"/>
              <a:t> normal </a:t>
            </a:r>
          </a:p>
          <a:p>
            <a:pPr marL="0" indent="0">
              <a:buNone/>
            </a:pPr>
            <a:r>
              <a:rPr lang="en-US" dirty="0"/>
              <a:t>     No </a:t>
            </a:r>
            <a:r>
              <a:rPr lang="en-US" dirty="0" err="1"/>
              <a:t>neurocutaneous</a:t>
            </a:r>
            <a:r>
              <a:rPr lang="en-US" dirty="0"/>
              <a:t> markers </a:t>
            </a:r>
          </a:p>
          <a:p>
            <a:pPr marL="0" indent="0">
              <a:buNone/>
            </a:pPr>
            <a:r>
              <a:rPr lang="en-US" dirty="0"/>
              <a:t>     No external markers of </a:t>
            </a:r>
            <a:r>
              <a:rPr lang="en-US" dirty="0" err="1"/>
              <a:t>tb</a:t>
            </a:r>
            <a:r>
              <a:rPr lang="en-US" dirty="0"/>
              <a:t>/HIV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Vitals: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BP:130/80 mm hg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Pulse:90/min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SPO2:97% at 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RESPIRATORY RATE : </a:t>
            </a:r>
            <a:r>
              <a:rPr lang="en-US" dirty="0" smtClean="0"/>
              <a:t>18/ </a:t>
            </a:r>
            <a:r>
              <a:rPr lang="en-US" dirty="0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4832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S/E: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CVS-S1S2 +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No murmurs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RS-BAE+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No added sounds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Abdomen-soft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Bowel sounds+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956</TotalTime>
  <Words>540</Words>
  <Application>Microsoft Office PowerPoint</Application>
  <PresentationFormat>Widescreen</PresentationFormat>
  <Paragraphs>139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A CASE OF CJD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LFT:        T.B-1.3,D.B-0.5,I.B-0.8,SGOT-92,SGPT-66,ALP-116</vt:lpstr>
      <vt:lpstr>PowerPoint Presentation</vt:lpstr>
      <vt:lpstr>EEG Report: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89</cp:revision>
  <dcterms:created xsi:type="dcterms:W3CDTF">2023-08-13T11:38:59Z</dcterms:created>
  <dcterms:modified xsi:type="dcterms:W3CDTF">2023-10-03T06:22:29Z</dcterms:modified>
</cp:coreProperties>
</file>