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72" r:id="rId11"/>
    <p:sldId id="270" r:id="rId12"/>
    <p:sldId id="264" r:id="rId13"/>
    <p:sldId id="274" r:id="rId14"/>
    <p:sldId id="275" r:id="rId15"/>
    <p:sldId id="265" r:id="rId16"/>
    <p:sldId id="267" r:id="rId17"/>
  </p:sldIdLst>
  <p:sldSz cx="12192000" cy="6858000"/>
  <p:notesSz cx="6858000" cy="9144000"/>
  <p:embeddedFontLst>
    <p:embeddedFont>
      <p:font typeface="Poppins" panose="00000500000000000000"/>
      <p:regular r:id="rId21"/>
    </p:embeddedFont>
    <p:embeddedFont>
      <p:font typeface="Lato" panose="020F0502020204030203"/>
      <p:regular r:id="rId22"/>
    </p:embeddedFont>
    <p:embeddedFont>
      <p:font typeface="Cambria" panose="02040503050406030204" pitchFamily="34" charset="0"/>
      <p:regular r:id="rId23"/>
    </p:embeddedFont>
    <p:embeddedFont>
      <p:font typeface="Cambria" panose="02040503050406030204" pitchFamily="34" charset="-122"/>
      <p:regular r:id="rId24"/>
    </p:embeddedFont>
    <p:embeddedFont>
      <p:font typeface="Cambria" panose="02040503050406030204" pitchFamily="34" charset="-120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517CAC8-69A9-4D24-9171-292D36ED514C}" styleName="Table_0">
    <a:wholeTbl>
      <a:tcTxStyle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Style>
        <a:tcBdr/>
        <a:fill>
          <a:solidFill>
            <a:srgbClr val="CFD7E7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7E7"/>
          </a:solidFill>
        </a:fill>
      </a:tcStyle>
    </a:band1V>
    <a:band2V>
      <a:tcStyle>
        <a:tcBdr/>
      </a:tcStyle>
    </a:band2V>
    <a:lastCol>
      <a:tcTxStyle b="on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6" name="Google Shape;2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8" name="Google Shape;2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8" name="Google Shape;2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" name="Google Shape;1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6" name="Google Shape;1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6" name="Google Shape;1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90204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90204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23950" y="3807023"/>
            <a:ext cx="9944100" cy="18859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95275" y="1165026"/>
            <a:ext cx="11601450" cy="1508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BLEEDING ON PAPER, NOT IN PERSON</a:t>
            </a:r>
            <a:endParaRPr lang="en-US" sz="5400" b="1" i="0" u="none" strike="noStrike" cap="none">
              <a:solidFill>
                <a:srgbClr val="7C0A02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1123950" y="4207073"/>
            <a:ext cx="48768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Prof &amp; HOD: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Dr. S. Peer Mohamed, MD</a:t>
            </a: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1123950" y="4607123"/>
            <a:ext cx="48768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Associate Prof: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Dr. K. Muralidharan, MD</a:t>
            </a: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1123950" y="5007173"/>
            <a:ext cx="4876800" cy="1731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Assistant Professors: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Dr. Vasantha Kalyani MD,</a:t>
            </a:r>
            <a:endParaRPr lang="en-US" sz="1500" b="0" i="0" u="none" strike="noStrike" cap="none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                                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Dr.V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. Manikandan MD,</a:t>
            </a:r>
            <a:endParaRPr lang="en-US" sz="1500" b="0" i="0" u="none" strike="noStrike" cap="none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                                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Dr. R. Jegatheesh MD,</a:t>
            </a:r>
            <a:endParaRPr lang="en-US" sz="1500" b="0" i="0" u="none" strike="noStrike" cap="none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                                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Dr.M.Suresh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Kumar MD </a:t>
            </a:r>
            <a:endParaRPr lang="en-US" sz="1500" b="0" i="0" u="none" strike="noStrike" cap="none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                                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Dr.M.Satheesh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Kumar MD</a:t>
            </a:r>
            <a:endParaRPr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6191250" y="4207073"/>
            <a:ext cx="48768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Presentor:</a:t>
            </a:r>
            <a:endParaRPr lang="en-US" sz="1500" b="1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5947410" y="4607123"/>
            <a:ext cx="512064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Dr. Arun T</a:t>
            </a:r>
            <a:endParaRPr lang="en-US" sz="2700" b="1" i="0" u="none" strike="noStrike" cap="none">
              <a:solidFill>
                <a:srgbClr val="7C0A02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6191250" y="5226248"/>
            <a:ext cx="48768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Postgraduate, Govt Rajaji Hospital</a:t>
            </a: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1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1"/>
          <p:cNvSpPr txBox="1"/>
          <p:nvPr/>
        </p:nvSpPr>
        <p:spPr>
          <a:xfrm>
            <a:off x="762000" y="571500"/>
            <a:ext cx="50006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Radiology Findings</a:t>
            </a:r>
            <a:endParaRPr lang="en-US" sz="3300" b="1" i="0" u="none" strike="noStrike" cap="none">
              <a:solidFill>
                <a:srgbClr val="7C0A02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30" name="Google Shape;230;p21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21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1"/>
          <p:cNvSpPr txBox="1"/>
          <p:nvPr/>
        </p:nvSpPr>
        <p:spPr>
          <a:xfrm>
            <a:off x="571500" y="2976562"/>
            <a:ext cx="4953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CT Brain (Plain):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No evidence of intra/extra-axial hemorrhage or traumatic sequel. Maxillary/Ethmoid sinusitis noted.</a:t>
            </a: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33" name="Google Shape;233;p21"/>
          <p:cNvSpPr txBox="1"/>
          <p:nvPr/>
        </p:nvSpPr>
        <p:spPr>
          <a:xfrm>
            <a:off x="571500" y="4071937"/>
            <a:ext cx="4953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1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USG Abdomen &amp; Pelvis: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Nil significant abnormalities; organs healthy with normal echoes.</a:t>
            </a: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pic>
        <p:nvPicPr>
          <p:cNvPr id="234" name="Google Shape;234;p21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298608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1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1500" y="4081462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0" descr="/home/claude/extracted/ppt/media/image1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8246" y="0"/>
            <a:ext cx="3619859" cy="6858000"/>
          </a:xfrm>
          <a:prstGeom prst="rect">
            <a:avLst/>
          </a:prstGeom>
        </p:spPr>
      </p:pic>
      <p:pic>
        <p:nvPicPr>
          <p:cNvPr id="5" name="Image 1" descr="/home/claude/extracted/ppt/media/image2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8361" y="0"/>
            <a:ext cx="33512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20984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771832" y="571500"/>
            <a:ext cx="500062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dirty="0">
                <a:solidFill>
                  <a:srgbClr val="7C0A02"/>
                </a:solidFill>
                <a:latin typeface="Poppins" panose="00000500000000000000"/>
                <a:cs typeface="Poppins" panose="00000500000000000000"/>
                <a:sym typeface="Poppins" panose="00000500000000000000"/>
              </a:rPr>
              <a:t>Treatment given..</a:t>
            </a:r>
            <a:endParaRPr dirty="0"/>
          </a:p>
        </p:txBody>
      </p:sp>
      <p:sp>
        <p:nvSpPr>
          <p:cNvPr id="101" name="Google Shape;101;p14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571499" y="1629847"/>
            <a:ext cx="10293145" cy="5078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</a:t>
            </a:r>
            <a:r>
              <a:rPr lang="en-US" sz="2000" b="1" dirty="0" err="1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inj</a:t>
            </a:r>
            <a:r>
              <a:rPr lang="en-US" sz="2000" b="1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. Ceftriaxone 1 GM iv bd</a:t>
            </a:r>
            <a:endParaRPr lang="en-US" sz="2000" b="1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1 unit packed red cell transfused</a:t>
            </a:r>
            <a:endParaRPr lang="en-US" sz="2000" b="1" i="0" u="none" strike="noStrike" cap="none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T.Fst</a:t>
            </a:r>
            <a:r>
              <a:rPr lang="en-US" sz="2000" b="1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1-0-0</a:t>
            </a:r>
            <a:endParaRPr lang="en-US" sz="2000" b="0" i="0" u="none" strike="noStrike" cap="none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T.Bct</a:t>
            </a:r>
            <a:r>
              <a:rPr lang="en-US" sz="20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1-0-0</a:t>
            </a:r>
            <a:endParaRPr lang="en-US" sz="2000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surgery opinion obtained-</a:t>
            </a:r>
            <a:endParaRPr lang="en-US" sz="2000" b="1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Advised higher antibiotics..</a:t>
            </a:r>
            <a:endParaRPr lang="en-US" sz="2000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             daily cleaning and dressing</a:t>
            </a:r>
            <a:endParaRPr lang="en-US" sz="2000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In admission patient complaints of headache </a:t>
            </a:r>
            <a:endParaRPr lang="en-US"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              repeat CT brain was done . </a:t>
            </a:r>
            <a:r>
              <a:rPr lang="en-US" sz="200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No evidence of intra/extra-axial hemorrhage or traumatic sequel.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20984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771832" y="571500"/>
            <a:ext cx="500062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7C0A02"/>
                </a:solidFill>
                <a:latin typeface="Poppins" panose="00000500000000000000"/>
                <a:cs typeface="Poppins" panose="00000500000000000000"/>
                <a:sym typeface="Poppins" panose="00000500000000000000"/>
              </a:rPr>
              <a:t>Provisional diagnosis..</a:t>
            </a:r>
            <a:endParaRPr sz="3200" dirty="0"/>
          </a:p>
        </p:txBody>
      </p:sp>
      <p:sp>
        <p:nvSpPr>
          <p:cNvPr id="101" name="Google Shape;101;p14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685800" y="1521692"/>
            <a:ext cx="1029314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severe anemia ? Iron deficiency….</a:t>
            </a:r>
            <a:endParaRPr lang="en-US" sz="2800" b="1" dirty="0">
              <a:solidFill>
                <a:srgbClr val="FF0000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Abnormal coagulation profile- ?bleeding disorder…</a:t>
            </a:r>
            <a:endParaRPr lang="en-US" sz="2800" b="1" dirty="0">
              <a:solidFill>
                <a:srgbClr val="FF0000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2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2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7458075"/>
            <a:ext cx="110490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2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1148838"/>
            <a:ext cx="110490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2"/>
          <p:cNvSpPr/>
          <p:nvPr/>
        </p:nvSpPr>
        <p:spPr>
          <a:xfrm>
            <a:off x="571500" y="4905375"/>
            <a:ext cx="11049000" cy="231457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4" name="Google Shape;244;p22"/>
          <p:cNvGraphicFramePr/>
          <p:nvPr/>
        </p:nvGraphicFramePr>
        <p:xfrm>
          <a:off x="571500" y="4394097"/>
          <a:ext cx="11048975" cy="2314600"/>
        </p:xfrm>
        <a:graphic>
          <a:graphicData uri="http://schemas.openxmlformats.org/drawingml/2006/table">
            <a:tbl>
              <a:tblPr firstRow="1" bandRow="1">
                <a:noFill/>
                <a:tableStyleId>{D517CAC8-69A9-4D24-9171-292D36ED514C}</a:tableStyleId>
              </a:tblPr>
              <a:tblGrid>
                <a:gridCol w="3462325"/>
                <a:gridCol w="4149625"/>
                <a:gridCol w="3437025"/>
              </a:tblGrid>
              <a:tr h="5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Parameter</a:t>
                      </a:r>
                      <a:endParaRPr lang="en-US" sz="1500" b="1" i="0" u="none" strike="noStrike" cap="none">
                        <a:solidFill>
                          <a:srgbClr val="FFFFFF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C0A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On Admission</a:t>
                      </a:r>
                      <a:endParaRPr lang="en-US" sz="1500" b="1" i="0" u="none" strike="noStrike" cap="none">
                        <a:solidFill>
                          <a:srgbClr val="FFFFFF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C0A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Post Vit. K</a:t>
                      </a:r>
                      <a:endParaRPr lang="en-US" sz="1500" b="1" i="0" u="none" strike="noStrike" cap="none">
                        <a:solidFill>
                          <a:srgbClr val="FFFFFF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C0A02"/>
                    </a:solidFill>
                  </a:tcPr>
                </a:tc>
              </a:tr>
              <a:tr h="5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PT (sec)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36.9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B91C1C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40.7</a:t>
                      </a:r>
                      <a:endParaRPr lang="en-US" sz="1500" b="1" i="0" u="none" strike="noStrike" cap="none">
                        <a:solidFill>
                          <a:srgbClr val="B91C1C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INR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3.01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B91C1C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3.3</a:t>
                      </a:r>
                      <a:endParaRPr lang="en-US" sz="1500" b="1" i="0" u="none" strike="noStrike" cap="none">
                        <a:solidFill>
                          <a:srgbClr val="B91C1C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</a:tr>
              <a:tr h="5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APTT (sec)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60.3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 dirty="0">
                          <a:solidFill>
                            <a:srgbClr val="B91C1C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67.3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245" name="Google Shape;245;p22"/>
          <p:cNvSpPr txBox="1"/>
          <p:nvPr/>
        </p:nvSpPr>
        <p:spPr>
          <a:xfrm>
            <a:off x="733425" y="7620000"/>
            <a:ext cx="1072515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Conclusion: No correction observed after Parenteral Vitamin K administration.</a:t>
            </a:r>
            <a:endParaRPr lang="en-US" sz="1500" b="1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46" name="Google Shape;246;p22"/>
          <p:cNvSpPr/>
          <p:nvPr/>
        </p:nvSpPr>
        <p:spPr>
          <a:xfrm>
            <a:off x="571500" y="6043612"/>
            <a:ext cx="346233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2"/>
          <p:cNvSpPr/>
          <p:nvPr/>
        </p:nvSpPr>
        <p:spPr>
          <a:xfrm>
            <a:off x="4033837" y="6043612"/>
            <a:ext cx="41496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2"/>
          <p:cNvSpPr/>
          <p:nvPr/>
        </p:nvSpPr>
        <p:spPr>
          <a:xfrm>
            <a:off x="8183463" y="6043612"/>
            <a:ext cx="343703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2"/>
          <p:cNvSpPr/>
          <p:nvPr/>
        </p:nvSpPr>
        <p:spPr>
          <a:xfrm>
            <a:off x="571500" y="6624637"/>
            <a:ext cx="346233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2"/>
          <p:cNvSpPr/>
          <p:nvPr/>
        </p:nvSpPr>
        <p:spPr>
          <a:xfrm>
            <a:off x="4033837" y="6624637"/>
            <a:ext cx="41496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2"/>
          <p:cNvSpPr/>
          <p:nvPr/>
        </p:nvSpPr>
        <p:spPr>
          <a:xfrm>
            <a:off x="8183463" y="6624637"/>
            <a:ext cx="343703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2"/>
          <p:cNvSpPr/>
          <p:nvPr/>
        </p:nvSpPr>
        <p:spPr>
          <a:xfrm>
            <a:off x="571500" y="7205662"/>
            <a:ext cx="346233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2"/>
          <p:cNvSpPr/>
          <p:nvPr/>
        </p:nvSpPr>
        <p:spPr>
          <a:xfrm>
            <a:off x="4033837" y="7205662"/>
            <a:ext cx="41496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2"/>
          <p:cNvSpPr/>
          <p:nvPr/>
        </p:nvSpPr>
        <p:spPr>
          <a:xfrm>
            <a:off x="8183463" y="7205662"/>
            <a:ext cx="343703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2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Response to Vitamin K</a:t>
            </a:r>
            <a:endParaRPr lang="en-US" sz="3300" b="1" i="0" u="none" strike="noStrike" cap="none">
              <a:solidFill>
                <a:srgbClr val="7C0A02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56" name="Google Shape;256;p22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4"/>
          <p:cNvSpPr txBox="1"/>
          <p:nvPr/>
        </p:nvSpPr>
        <p:spPr>
          <a:xfrm>
            <a:off x="295275" y="1785937"/>
            <a:ext cx="116014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FFFFF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LET'S DISCUSS</a:t>
            </a:r>
            <a:endParaRPr lang="en-US" sz="6000" b="1" i="0" u="none" strike="noStrike" cap="none">
              <a:solidFill>
                <a:srgbClr val="FFFFFF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20984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4033837"/>
            <a:ext cx="4953000" cy="1466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771832" y="571500"/>
            <a:ext cx="500062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dirty="0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HOPI:</a:t>
            </a:r>
            <a:endParaRPr dirty="0"/>
          </a:p>
        </p:txBody>
      </p:sp>
      <p:sp>
        <p:nvSpPr>
          <p:cNvPr id="101" name="Google Shape;101;p14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4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571500" y="2357437"/>
            <a:ext cx="495300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A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17-year-old female from Sivagangai was referred to </a:t>
            </a:r>
            <a:endParaRPr dirty="0"/>
          </a:p>
        </p:txBody>
      </p:sp>
      <p:sp>
        <p:nvSpPr>
          <p:cNvPr id="104" name="Google Shape;104;p14"/>
          <p:cNvSpPr txBox="1"/>
          <p:nvPr/>
        </p:nvSpPr>
        <p:spPr>
          <a:xfrm>
            <a:off x="571500" y="2757487"/>
            <a:ext cx="49530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GRH following an alleged Road Traffic Accident (RTA) one week prior</a:t>
            </a:r>
            <a:r>
              <a:rPr lang="en-US" sz="15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with facial injuries</a:t>
            </a:r>
            <a:endParaRPr dirty="0"/>
          </a:p>
        </p:txBody>
      </p:sp>
      <p:sp>
        <p:nvSpPr>
          <p:cNvPr id="106" name="Google Shape;106;p14"/>
          <p:cNvSpPr txBox="1"/>
          <p:nvPr/>
        </p:nvSpPr>
        <p:spPr>
          <a:xfrm>
            <a:off x="819150" y="4224337"/>
            <a:ext cx="451485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7C0A0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Incidental Laboratory Finding:</a:t>
            </a:r>
            <a:endParaRPr lang="en-US" sz="1500" b="1" i="0" u="none" strike="noStrike" cap="none">
              <a:solidFill>
                <a:srgbClr val="7C0A02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819150" y="4624387"/>
            <a:ext cx="451485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Profound </a:t>
            </a:r>
            <a:r>
              <a:rPr lang="en-US" sz="1500" b="0" i="0" u="none" strike="noStrike" cap="none" dirty="0">
                <a:solidFill>
                  <a:srgbClr val="FF0000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prolongation of PT, INR, and APTT 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was discovered during the routine post-trauma investigations for which she was referred here for further evaluation.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5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838450"/>
            <a:ext cx="3492549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349799" y="2838450"/>
            <a:ext cx="3492549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128099" y="2838450"/>
            <a:ext cx="3492549" cy="2752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571500" y="2266950"/>
            <a:ext cx="1095190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Despite abnormal labs, the patient was asymptomatic for hemorrhage:</a:t>
            </a:r>
            <a:endParaRPr sz="2000" dirty="0"/>
          </a:p>
        </p:txBody>
      </p:sp>
      <p:sp>
        <p:nvSpPr>
          <p:cNvPr id="117" name="Google Shape;117;p15"/>
          <p:cNvSpPr txBox="1"/>
          <p:nvPr/>
        </p:nvSpPr>
        <p:spPr>
          <a:xfrm>
            <a:off x="952500" y="3905250"/>
            <a:ext cx="286707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Soft Tissue</a:t>
            </a:r>
            <a:endParaRPr sz="1600" dirty="0"/>
          </a:p>
        </p:txBody>
      </p:sp>
      <p:sp>
        <p:nvSpPr>
          <p:cNvPr id="118" name="Google Shape;118;p15"/>
          <p:cNvSpPr txBox="1"/>
          <p:nvPr/>
        </p:nvSpPr>
        <p:spPr>
          <a:xfrm>
            <a:off x="952500" y="4181475"/>
            <a:ext cx="273054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No history of uncontrolled or prolonged bleeding from traumatic site or gums.</a:t>
            </a:r>
            <a:endParaRPr sz="1600" dirty="0"/>
          </a:p>
        </p:txBody>
      </p:sp>
      <p:sp>
        <p:nvSpPr>
          <p:cNvPr id="119" name="Google Shape;119;p15"/>
          <p:cNvSpPr txBox="1"/>
          <p:nvPr/>
        </p:nvSpPr>
        <p:spPr>
          <a:xfrm>
            <a:off x="4730799" y="3905250"/>
            <a:ext cx="286707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Musculoskeletal</a:t>
            </a:r>
            <a:endParaRPr sz="1600" dirty="0"/>
          </a:p>
        </p:txBody>
      </p:sp>
      <p:sp>
        <p:nvSpPr>
          <p:cNvPr id="120" name="Google Shape;120;p15"/>
          <p:cNvSpPr txBox="1"/>
          <p:nvPr/>
        </p:nvSpPr>
        <p:spPr>
          <a:xfrm>
            <a:off x="4730799" y="4181475"/>
            <a:ext cx="273054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No history of joint pain or swelling </a:t>
            </a:r>
            <a:endParaRPr sz="1600" dirty="0"/>
          </a:p>
        </p:txBody>
      </p:sp>
      <p:sp>
        <p:nvSpPr>
          <p:cNvPr id="121" name="Google Shape;121;p15"/>
          <p:cNvSpPr txBox="1"/>
          <p:nvPr/>
        </p:nvSpPr>
        <p:spPr>
          <a:xfrm>
            <a:off x="8509099" y="3905250"/>
            <a:ext cx="286707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Internal Review</a:t>
            </a:r>
            <a:endParaRPr sz="1600" dirty="0"/>
          </a:p>
        </p:txBody>
      </p:sp>
      <p:sp>
        <p:nvSpPr>
          <p:cNvPr id="122" name="Google Shape;122;p15"/>
          <p:cNvSpPr txBox="1"/>
          <p:nvPr/>
        </p:nvSpPr>
        <p:spPr>
          <a:xfrm>
            <a:off x="8509099" y="4181475"/>
            <a:ext cx="273054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No headache,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malena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, hemoptysis, hematemesis</a:t>
            </a:r>
            <a:r>
              <a:rPr lang="en-US" sz="16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or 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hematuria</a:t>
            </a:r>
            <a:endParaRPr sz="1600" dirty="0"/>
          </a:p>
        </p:txBody>
      </p:sp>
      <p:pic>
        <p:nvPicPr>
          <p:cNvPr id="123" name="Google Shape;123;p15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52500" y="3267075"/>
            <a:ext cx="523875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 descr="image.png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4730799" y="3267075"/>
            <a:ext cx="47625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 descr="image.png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509099" y="3267075"/>
            <a:ext cx="4191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Negative Bleeding History</a:t>
            </a:r>
            <a:endParaRPr lang="en-US" sz="3300" b="1" i="0" u="none" strike="noStrike" cap="none">
              <a:solidFill>
                <a:srgbClr val="7C0A02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27" name="Google Shape;127;p15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6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1143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733675"/>
            <a:ext cx="5334000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286500" y="2733675"/>
            <a:ext cx="5334000" cy="239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857250" y="3076575"/>
            <a:ext cx="50006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Past Medical History</a:t>
            </a:r>
            <a:endParaRPr sz="1600" dirty="0"/>
          </a:p>
        </p:txBody>
      </p:sp>
      <p:sp>
        <p:nvSpPr>
          <p:cNvPr id="136" name="Google Shape;136;p16"/>
          <p:cNvSpPr txBox="1"/>
          <p:nvPr/>
        </p:nvSpPr>
        <p:spPr>
          <a:xfrm>
            <a:off x="6572250" y="3076575"/>
            <a:ext cx="50006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Physiological Profile</a:t>
            </a:r>
            <a:endParaRPr sz="1600" dirty="0"/>
          </a:p>
        </p:txBody>
      </p:sp>
      <p:sp>
        <p:nvSpPr>
          <p:cNvPr id="137" name="Google Shape;137;p16"/>
          <p:cNvSpPr txBox="1"/>
          <p:nvPr/>
        </p:nvSpPr>
        <p:spPr>
          <a:xfrm>
            <a:off x="857250" y="3543300"/>
            <a:ext cx="4762500" cy="90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Not a known case of DM / HTN / Hypothyroid.</a:t>
            </a: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No history of liver /kidney disease</a:t>
            </a: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857250" y="4771390"/>
            <a:ext cx="47625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CSOM Treated 1yr ago: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PT/INR/APTT were prolonged then </a:t>
            </a:r>
            <a:r>
              <a:rPr lang="en-US" sz="15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….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surgery was deferred because of abnormal coagulation profile but never evaluated.</a:t>
            </a:r>
            <a:endParaRPr dirty="0"/>
          </a:p>
        </p:txBody>
      </p:sp>
      <p:sp>
        <p:nvSpPr>
          <p:cNvPr id="139" name="Google Shape;139;p16"/>
          <p:cNvSpPr txBox="1"/>
          <p:nvPr/>
        </p:nvSpPr>
        <p:spPr>
          <a:xfrm>
            <a:off x="6572250" y="3543300"/>
            <a:ext cx="47625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Cycle: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4 / 28 days (Regular).</a:t>
            </a: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6572250" y="3971925"/>
            <a:ext cx="47625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Menorrhagia: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Negative history.</a:t>
            </a:r>
            <a:endParaRPr lang="en-US" sz="1500" b="0" i="0" u="none" strike="noStrike" cap="none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6572250" y="4400550"/>
            <a:ext cx="47625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812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Family History: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Not significant.</a:t>
            </a:r>
            <a:endParaRPr dirty="0"/>
          </a:p>
        </p:txBody>
      </p:sp>
      <p:pic>
        <p:nvPicPr>
          <p:cNvPr id="142" name="Google Shape;142;p16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57250" y="3595687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6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57250" y="402431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6" descr="image.png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6572250" y="3595687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6" descr="image.png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572250" y="4024312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 descr="image.png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6572250" y="4452937"/>
            <a:ext cx="23812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Medical &amp; Menstrual History</a:t>
            </a:r>
            <a:endParaRPr lang="en-US" sz="3300" b="1" i="0" u="none" strike="noStrike" cap="none">
              <a:solidFill>
                <a:srgbClr val="7C0A02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7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676400" y="3933825"/>
            <a:ext cx="8839200" cy="1390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7"/>
          <p:cNvSpPr txBox="1"/>
          <p:nvPr/>
        </p:nvSpPr>
        <p:spPr>
          <a:xfrm>
            <a:off x="1971675" y="4229100"/>
            <a:ext cx="82486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Patient conscious, oriented, and afebrile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.</a:t>
            </a:r>
            <a:endParaRPr dirty="0"/>
          </a:p>
        </p:txBody>
      </p:sp>
      <p:sp>
        <p:nvSpPr>
          <p:cNvPr id="156" name="Google Shape;156;p17"/>
          <p:cNvSpPr txBox="1"/>
          <p:nvPr/>
        </p:nvSpPr>
        <p:spPr>
          <a:xfrm>
            <a:off x="1971675" y="4629150"/>
            <a:ext cx="8248650" cy="1846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Pallor Present</a:t>
            </a:r>
            <a:r>
              <a:rPr lang="en-US" sz="20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, </a:t>
            </a:r>
            <a:endParaRPr lang="en-US" sz="2000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no icterus, no clubbing, </a:t>
            </a:r>
            <a:endParaRPr lang="en-US" sz="2000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o pedal edema/generalized lymphadenopathy noted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.</a:t>
            </a:r>
            <a:endParaRPr lang="en-US" sz="1500" b="0" i="0" u="none" strike="noStrike" cap="none" dirty="0">
              <a:solidFill>
                <a:srgbClr val="1E293B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no ptechiae,purpura,ecchymosis.</a:t>
            </a:r>
            <a:endParaRPr lang="en-US" sz="2000" dirty="0"/>
          </a:p>
        </p:txBody>
      </p:sp>
      <p:sp>
        <p:nvSpPr>
          <p:cNvPr id="157" name="Google Shape;157;p17"/>
          <p:cNvSpPr txBox="1"/>
          <p:nvPr/>
        </p:nvSpPr>
        <p:spPr>
          <a:xfrm>
            <a:off x="1178718" y="2533650"/>
            <a:ext cx="2333625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B91C1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110/70</a:t>
            </a:r>
            <a:endParaRPr lang="en-US" sz="6000" b="1" i="0" u="none" strike="noStrike" cap="none">
              <a:solidFill>
                <a:srgbClr val="B91C1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58" name="Google Shape;158;p17"/>
          <p:cNvSpPr txBox="1"/>
          <p:nvPr/>
        </p:nvSpPr>
        <p:spPr>
          <a:xfrm>
            <a:off x="1178718" y="3295650"/>
            <a:ext cx="23336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BP (MMHG)</a:t>
            </a:r>
            <a:endParaRPr lang="en-US" sz="1650" b="0" i="0" u="none" strike="noStrike" cap="none">
              <a:solidFill>
                <a:srgbClr val="475569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4726781" y="2533650"/>
            <a:ext cx="1304925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B91C1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85</a:t>
            </a:r>
            <a:endParaRPr lang="en-US" sz="6000" b="1" i="0" u="none" strike="noStrike" cap="none">
              <a:solidFill>
                <a:srgbClr val="B91C1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60" name="Google Shape;160;p17"/>
          <p:cNvSpPr txBox="1"/>
          <p:nvPr/>
        </p:nvSpPr>
        <p:spPr>
          <a:xfrm>
            <a:off x="4726781" y="3295650"/>
            <a:ext cx="13049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PULSE (/MIN)</a:t>
            </a:r>
            <a:endParaRPr lang="en-US" sz="1650" b="0" i="0" u="none" strike="noStrike" cap="none">
              <a:solidFill>
                <a:srgbClr val="475569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61" name="Google Shape;161;p17"/>
          <p:cNvSpPr txBox="1"/>
          <p:nvPr/>
        </p:nvSpPr>
        <p:spPr>
          <a:xfrm>
            <a:off x="7246143" y="2533650"/>
            <a:ext cx="1609725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B91C1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98%</a:t>
            </a:r>
            <a:endParaRPr dirty="0"/>
          </a:p>
        </p:txBody>
      </p:sp>
      <p:sp>
        <p:nvSpPr>
          <p:cNvPr id="162" name="Google Shape;162;p17"/>
          <p:cNvSpPr txBox="1"/>
          <p:nvPr/>
        </p:nvSpPr>
        <p:spPr>
          <a:xfrm>
            <a:off x="7246143" y="3295650"/>
            <a:ext cx="16097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SPO2</a:t>
            </a:r>
            <a:endParaRPr lang="en-US" sz="1650" b="0" i="0" u="none" strike="noStrike" cap="none">
              <a:solidFill>
                <a:srgbClr val="475569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10070306" y="2533650"/>
            <a:ext cx="942975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B91C1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15</a:t>
            </a:r>
            <a:endParaRPr lang="en-US" sz="6000" b="1" i="0" u="none" strike="noStrike" cap="none">
              <a:solidFill>
                <a:srgbClr val="B91C1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64" name="Google Shape;164;p17"/>
          <p:cNvSpPr txBox="1"/>
          <p:nvPr/>
        </p:nvSpPr>
        <p:spPr>
          <a:xfrm>
            <a:off x="10070306" y="3295650"/>
            <a:ext cx="9429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RR (/MIN)</a:t>
            </a:r>
            <a:endParaRPr lang="en-US" sz="1650" b="0" i="0" u="none" strike="noStrike" cap="none">
              <a:solidFill>
                <a:srgbClr val="475569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65" name="Google Shape;165;p17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General Examination &amp; Vitals</a:t>
            </a:r>
            <a:endParaRPr lang="en-US" sz="3300" b="1" i="0" u="none" strike="noStrike" cap="none">
              <a:solidFill>
                <a:srgbClr val="7C0A02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66" name="Google Shape;166;p17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8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8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286500" y="2809875"/>
            <a:ext cx="5334000" cy="223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8"/>
          <p:cNvSpPr txBox="1"/>
          <p:nvPr/>
        </p:nvSpPr>
        <p:spPr>
          <a:xfrm>
            <a:off x="571500" y="2809875"/>
            <a:ext cx="56007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Systemic Examination</a:t>
            </a:r>
            <a:endParaRPr sz="2000" dirty="0"/>
          </a:p>
        </p:txBody>
      </p:sp>
      <p:sp>
        <p:nvSpPr>
          <p:cNvPr id="174" name="Google Shape;174;p18"/>
          <p:cNvSpPr txBox="1"/>
          <p:nvPr/>
        </p:nvSpPr>
        <p:spPr>
          <a:xfrm>
            <a:off x="6648450" y="3095625"/>
            <a:ext cx="492061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Local Trauma (Post-RTA)</a:t>
            </a:r>
            <a:endParaRPr sz="2000"/>
          </a:p>
        </p:txBody>
      </p:sp>
      <p:sp>
        <p:nvSpPr>
          <p:cNvPr id="175" name="Google Shape;175;p18"/>
          <p:cNvSpPr txBox="1"/>
          <p:nvPr/>
        </p:nvSpPr>
        <p:spPr>
          <a:xfrm>
            <a:off x="571500" y="3276600"/>
            <a:ext cx="533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CVS:</a:t>
            </a:r>
            <a:r>
              <a:rPr lang="en-US" sz="20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S1, S2 present; no murmurs.</a:t>
            </a:r>
            <a:endParaRPr sz="2000"/>
          </a:p>
        </p:txBody>
      </p:sp>
      <p:sp>
        <p:nvSpPr>
          <p:cNvPr id="176" name="Google Shape;176;p18"/>
          <p:cNvSpPr txBox="1"/>
          <p:nvPr/>
        </p:nvSpPr>
        <p:spPr>
          <a:xfrm>
            <a:off x="571500" y="3705225"/>
            <a:ext cx="533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RS:</a:t>
            </a:r>
            <a:r>
              <a:rPr lang="en-US" sz="20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Normal Vesicular Breath Sounds.</a:t>
            </a:r>
            <a:endParaRPr sz="2000"/>
          </a:p>
        </p:txBody>
      </p:sp>
      <p:sp>
        <p:nvSpPr>
          <p:cNvPr id="177" name="Google Shape;177;p18"/>
          <p:cNvSpPr txBox="1"/>
          <p:nvPr/>
        </p:nvSpPr>
        <p:spPr>
          <a:xfrm>
            <a:off x="571500" y="4133850"/>
            <a:ext cx="533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P/A:</a:t>
            </a:r>
            <a:r>
              <a:rPr lang="en-US" sz="20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Soft; normal bowel sounds.</a:t>
            </a:r>
            <a:endParaRPr sz="2000"/>
          </a:p>
        </p:txBody>
      </p:sp>
      <p:sp>
        <p:nvSpPr>
          <p:cNvPr id="178" name="Google Shape;178;p18"/>
          <p:cNvSpPr txBox="1"/>
          <p:nvPr/>
        </p:nvSpPr>
        <p:spPr>
          <a:xfrm>
            <a:off x="571500" y="4562475"/>
            <a:ext cx="533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CNS: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 NFND .</a:t>
            </a:r>
            <a:endParaRPr sz="2000" dirty="0"/>
          </a:p>
        </p:txBody>
      </p:sp>
      <p:sp>
        <p:nvSpPr>
          <p:cNvPr id="179" name="Google Shape;179;p18"/>
          <p:cNvSpPr txBox="1"/>
          <p:nvPr/>
        </p:nvSpPr>
        <p:spPr>
          <a:xfrm>
            <a:off x="6648450" y="3562350"/>
            <a:ext cx="46863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Multiple facial abrasions (left side).</a:t>
            </a:r>
            <a:endParaRPr sz="2000"/>
          </a:p>
        </p:txBody>
      </p:sp>
      <p:sp>
        <p:nvSpPr>
          <p:cNvPr id="180" name="Google Shape;180;p18"/>
          <p:cNvSpPr txBox="1"/>
          <p:nvPr/>
        </p:nvSpPr>
        <p:spPr>
          <a:xfrm>
            <a:off x="6648450" y="3943350"/>
            <a:ext cx="46863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E293B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Sutured wound over jaw (4 × 1 cm).</a:t>
            </a:r>
            <a:endParaRPr sz="2000"/>
          </a:p>
        </p:txBody>
      </p:sp>
      <p:sp>
        <p:nvSpPr>
          <p:cNvPr id="181" name="Google Shape;181;p18"/>
          <p:cNvSpPr txBox="1"/>
          <p:nvPr/>
        </p:nvSpPr>
        <p:spPr>
          <a:xfrm>
            <a:off x="6648450" y="4324350"/>
            <a:ext cx="46863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8000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Wound status: Healthy; no ooze.</a:t>
            </a:r>
            <a:endParaRPr sz="2000"/>
          </a:p>
        </p:txBody>
      </p:sp>
      <p:sp>
        <p:nvSpPr>
          <p:cNvPr id="182" name="Google Shape;182;p18"/>
          <p:cNvSpPr txBox="1"/>
          <p:nvPr/>
        </p:nvSpPr>
        <p:spPr>
          <a:xfrm>
            <a:off x="762000" y="571500"/>
            <a:ext cx="1140142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Physical Review</a:t>
            </a:r>
            <a:endParaRPr sz="2800" dirty="0"/>
          </a:p>
        </p:txBody>
      </p:sp>
      <p:sp>
        <p:nvSpPr>
          <p:cNvPr id="183" name="Google Shape;183;p18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9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5419725"/>
            <a:ext cx="11049000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9"/>
          <p:cNvSpPr/>
          <p:nvPr/>
        </p:nvSpPr>
        <p:spPr>
          <a:xfrm>
            <a:off x="571500" y="1657350"/>
            <a:ext cx="11049000" cy="347662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1" name="Google Shape;191;p19"/>
          <p:cNvGraphicFramePr/>
          <p:nvPr/>
        </p:nvGraphicFramePr>
        <p:xfrm>
          <a:off x="571500" y="1657350"/>
          <a:ext cx="11049000" cy="3476575"/>
        </p:xfrm>
        <a:graphic>
          <a:graphicData uri="http://schemas.openxmlformats.org/drawingml/2006/table">
            <a:tbl>
              <a:tblPr firstRow="1" bandRow="1">
                <a:noFill/>
                <a:tableStyleId>{D517CAC8-69A9-4D24-9171-292D36ED514C}</a:tableStyleId>
              </a:tblPr>
              <a:tblGrid>
                <a:gridCol w="3094275"/>
                <a:gridCol w="2721625"/>
                <a:gridCol w="2575925"/>
                <a:gridCol w="2657175"/>
              </a:tblGrid>
              <a:tr h="57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CBC Parameter</a:t>
                      </a:r>
                      <a:endParaRPr lang="en-US" sz="1500" b="1" i="0" u="none" strike="noStrike" cap="none">
                        <a:solidFill>
                          <a:srgbClr val="FFFFFF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C0A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Value</a:t>
                      </a:r>
                      <a:endParaRPr lang="en-US" sz="1500" b="1" i="0" u="none" strike="noStrike" cap="none">
                        <a:solidFill>
                          <a:srgbClr val="FFFFFF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C0A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Biochemistry</a:t>
                      </a:r>
                      <a:endParaRPr lang="en-US" sz="1500" b="1" i="0" u="none" strike="noStrike" cap="none">
                        <a:solidFill>
                          <a:srgbClr val="FFFFFF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C0A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Value</a:t>
                      </a:r>
                      <a:endParaRPr lang="en-US" sz="1500" b="1" i="0" u="none" strike="noStrike" cap="none">
                        <a:solidFill>
                          <a:srgbClr val="FFFFFF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C0A02"/>
                    </a:solidFill>
                  </a:tcPr>
                </a:tc>
              </a:tr>
              <a:tr h="57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WBC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4800 cells/mm³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T. Bilirubin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0.6 mg/dL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Hemoglobin (HB)</a:t>
                      </a:r>
                      <a:endParaRPr lang="en-US" sz="1500" b="1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B91C1C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6.8 g/dL</a:t>
                      </a:r>
                      <a:endParaRPr lang="en-US" sz="1500" b="1" i="0" u="none" strike="noStrike" cap="none">
                        <a:solidFill>
                          <a:srgbClr val="B91C1C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SGOT / SGPT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12 / 10 U/L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</a:tr>
              <a:tr h="57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HCT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26.9 %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ALP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39 U/L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MCV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66.9 fL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RBS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72 mg/dL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</a:tr>
              <a:tr h="579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Platelets (PLT)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2,70,000 /mm³</a:t>
                      </a:r>
                      <a:endParaRPr lang="en-US" sz="1500" b="0" i="0" u="none" strike="noStrike" cap="none">
                        <a:solidFill>
                          <a:srgbClr val="1E293B"/>
                        </a:solidFill>
                        <a:latin typeface="Lato" panose="020F0502020204030203"/>
                        <a:ea typeface="Lato" panose="020F0502020204030203"/>
                        <a:cs typeface="Lato" panose="020F0502020204030203"/>
                        <a:sym typeface="Lato" panose="020F0502020204030203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Urea / Creatinine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1E293B"/>
                          </a:solidFill>
                          <a:latin typeface="Lato" panose="020F0502020204030203"/>
                          <a:ea typeface="Lato" panose="020F0502020204030203"/>
                          <a:cs typeface="Lato" panose="020F0502020204030203"/>
                          <a:sym typeface="Lato" panose="020F0502020204030203"/>
                        </a:rPr>
                        <a:t>20 / 0.7 mg/dL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93" name="Google Shape;193;p19"/>
          <p:cNvSpPr/>
          <p:nvPr/>
        </p:nvSpPr>
        <p:spPr>
          <a:xfrm>
            <a:off x="571500" y="2795587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9"/>
          <p:cNvSpPr/>
          <p:nvPr/>
        </p:nvSpPr>
        <p:spPr>
          <a:xfrm>
            <a:off x="3665785" y="2795587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9"/>
          <p:cNvSpPr/>
          <p:nvPr/>
        </p:nvSpPr>
        <p:spPr>
          <a:xfrm>
            <a:off x="6387405" y="2795587"/>
            <a:ext cx="25759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9"/>
          <p:cNvSpPr/>
          <p:nvPr/>
        </p:nvSpPr>
        <p:spPr>
          <a:xfrm>
            <a:off x="8963322" y="2795587"/>
            <a:ext cx="265717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571500" y="3376612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3665785" y="3376612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9"/>
          <p:cNvSpPr/>
          <p:nvPr/>
        </p:nvSpPr>
        <p:spPr>
          <a:xfrm>
            <a:off x="6387405" y="3376612"/>
            <a:ext cx="25759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9"/>
          <p:cNvSpPr/>
          <p:nvPr/>
        </p:nvSpPr>
        <p:spPr>
          <a:xfrm>
            <a:off x="8963322" y="3376612"/>
            <a:ext cx="265717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9"/>
          <p:cNvSpPr/>
          <p:nvPr/>
        </p:nvSpPr>
        <p:spPr>
          <a:xfrm>
            <a:off x="571500" y="3957637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3665785" y="3957637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9"/>
          <p:cNvSpPr/>
          <p:nvPr/>
        </p:nvSpPr>
        <p:spPr>
          <a:xfrm>
            <a:off x="6387405" y="3957637"/>
            <a:ext cx="25759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9"/>
          <p:cNvSpPr/>
          <p:nvPr/>
        </p:nvSpPr>
        <p:spPr>
          <a:xfrm>
            <a:off x="8963322" y="3957637"/>
            <a:ext cx="265717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571500" y="4538662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9"/>
          <p:cNvSpPr/>
          <p:nvPr/>
        </p:nvSpPr>
        <p:spPr>
          <a:xfrm>
            <a:off x="3665785" y="4538662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9"/>
          <p:cNvSpPr/>
          <p:nvPr/>
        </p:nvSpPr>
        <p:spPr>
          <a:xfrm>
            <a:off x="6387405" y="4538662"/>
            <a:ext cx="25759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9"/>
          <p:cNvSpPr/>
          <p:nvPr/>
        </p:nvSpPr>
        <p:spPr>
          <a:xfrm>
            <a:off x="8963322" y="4538662"/>
            <a:ext cx="265717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9"/>
          <p:cNvSpPr/>
          <p:nvPr/>
        </p:nvSpPr>
        <p:spPr>
          <a:xfrm>
            <a:off x="571500" y="5119687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9"/>
          <p:cNvSpPr/>
          <p:nvPr/>
        </p:nvSpPr>
        <p:spPr>
          <a:xfrm>
            <a:off x="3665785" y="5119687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9"/>
          <p:cNvSpPr/>
          <p:nvPr/>
        </p:nvSpPr>
        <p:spPr>
          <a:xfrm>
            <a:off x="6387405" y="5119687"/>
            <a:ext cx="25759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9"/>
          <p:cNvSpPr/>
          <p:nvPr/>
        </p:nvSpPr>
        <p:spPr>
          <a:xfrm>
            <a:off x="8963322" y="5119687"/>
            <a:ext cx="265717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9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Hematology &amp; Biochemistry</a:t>
            </a:r>
            <a:endParaRPr lang="en-US" sz="3300" b="1" i="0" u="none" strike="noStrike" cap="none">
              <a:solidFill>
                <a:srgbClr val="7C0A02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14" name="Google Shape;214;p19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1500" y="5419725"/>
            <a:ext cx="1104899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Viral markers –negative</a:t>
            </a:r>
            <a:endParaRPr lang="en-US" sz="1800" dirty="0"/>
          </a:p>
          <a:p>
            <a:r>
              <a:rPr lang="en-US" sz="1800" dirty="0"/>
              <a:t>TSH -0.90 </a:t>
            </a:r>
            <a:r>
              <a:rPr lang="en-US" sz="1800" dirty="0" err="1"/>
              <a:t>mIU</a:t>
            </a:r>
            <a:r>
              <a:rPr lang="en-US" sz="1800" dirty="0"/>
              <a:t>/ml   fT4- 1.09 ng/dl</a:t>
            </a:r>
            <a:endParaRPr lang="en-US" sz="1800" dirty="0"/>
          </a:p>
          <a:p>
            <a:endParaRPr lang="en-US" sz="1800" dirty="0"/>
          </a:p>
          <a:p>
            <a:r>
              <a:rPr lang="en-US" sz="1800" b="1" dirty="0"/>
              <a:t>Bleeding time- </a:t>
            </a:r>
            <a:r>
              <a:rPr lang="en-US" sz="1800" dirty="0"/>
              <a:t>2 minutes 30 seconds</a:t>
            </a:r>
            <a:endParaRPr lang="en-US" sz="1800" dirty="0"/>
          </a:p>
          <a:p>
            <a:r>
              <a:rPr lang="en-US" sz="1800" b="1" dirty="0"/>
              <a:t>Clotting time- </a:t>
            </a:r>
            <a:r>
              <a:rPr lang="en-US" sz="1800" dirty="0"/>
              <a:t>4 minutes 20 seconds</a:t>
            </a:r>
            <a:endParaRPr lang="en-US" sz="1800" dirty="0"/>
          </a:p>
          <a:p>
            <a:endParaRPr lang="en-US" sz="2000" dirty="0"/>
          </a:p>
          <a:p>
            <a:endParaRPr lang="en-IN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9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5419725"/>
            <a:ext cx="11049000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9"/>
          <p:cNvSpPr/>
          <p:nvPr/>
        </p:nvSpPr>
        <p:spPr>
          <a:xfrm>
            <a:off x="571500" y="1369844"/>
            <a:ext cx="5587304" cy="451967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571500" y="2795587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9"/>
          <p:cNvSpPr/>
          <p:nvPr/>
        </p:nvSpPr>
        <p:spPr>
          <a:xfrm>
            <a:off x="3665785" y="2795587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571500" y="3376612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3665785" y="3376612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9"/>
          <p:cNvSpPr/>
          <p:nvPr/>
        </p:nvSpPr>
        <p:spPr>
          <a:xfrm>
            <a:off x="571500" y="3957637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3665785" y="3957637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571500" y="4538662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9"/>
          <p:cNvSpPr/>
          <p:nvPr/>
        </p:nvSpPr>
        <p:spPr>
          <a:xfrm>
            <a:off x="3665785" y="4538662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9"/>
          <p:cNvSpPr/>
          <p:nvPr/>
        </p:nvSpPr>
        <p:spPr>
          <a:xfrm>
            <a:off x="571500" y="5119687"/>
            <a:ext cx="3094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9"/>
          <p:cNvSpPr/>
          <p:nvPr/>
        </p:nvSpPr>
        <p:spPr>
          <a:xfrm>
            <a:off x="3665785" y="5119687"/>
            <a:ext cx="27216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9"/>
          <p:cNvSpPr txBox="1"/>
          <p:nvPr/>
        </p:nvSpPr>
        <p:spPr>
          <a:xfrm>
            <a:off x="762000" y="571500"/>
            <a:ext cx="1140142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 dirty="0">
                <a:solidFill>
                  <a:srgbClr val="7C0A0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Complete Hemogram –peripheral smear</a:t>
            </a:r>
            <a:endParaRPr dirty="0"/>
          </a:p>
        </p:txBody>
      </p:sp>
      <p:sp>
        <p:nvSpPr>
          <p:cNvPr id="214" name="Google Shape;214;p19"/>
          <p:cNvSpPr/>
          <p:nvPr/>
        </p:nvSpPr>
        <p:spPr>
          <a:xfrm>
            <a:off x="571500" y="571500"/>
            <a:ext cx="114300" cy="619125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1500" y="5419725"/>
            <a:ext cx="11048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Complete hemogram- hypochromic microcytic anemia</a:t>
            </a:r>
            <a:endParaRPr lang="en-IN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99" y="1190624"/>
            <a:ext cx="5587305" cy="46988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0000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Investigations — Coagulation Profile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1521440" y="6547104"/>
            <a:ext cx="36576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3611880" cy="4297680"/>
          </a:xfrm>
          <a:prstGeom prst="roundRect">
            <a:avLst>
              <a:gd name="adj" fmla="val 2025"/>
            </a:avLst>
          </a:prstGeom>
          <a:solidFill>
            <a:srgbClr val="E9F2F6"/>
          </a:solidFill>
        </p:spPr>
      </p:sp>
      <p:sp>
        <p:nvSpPr>
          <p:cNvPr id="7" name="Text 5"/>
          <p:cNvSpPr/>
          <p:nvPr/>
        </p:nvSpPr>
        <p:spPr>
          <a:xfrm>
            <a:off x="457200" y="1920240"/>
            <a:ext cx="36118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2350008"/>
            <a:ext cx="3611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2834640"/>
            <a:ext cx="32461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6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40080" y="3063240"/>
            <a:ext cx="32461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112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36.9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457200" y="3840480"/>
            <a:ext cx="36118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5FA8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640080" y="4343400"/>
            <a:ext cx="32461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6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40080" y="4572000"/>
            <a:ext cx="32461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112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67.5</a:t>
            </a:r>
            <a:endParaRPr lang="en-US" sz="3400" dirty="0"/>
          </a:p>
        </p:txBody>
      </p:sp>
      <p:sp>
        <p:nvSpPr>
          <p:cNvPr id="14" name="Shape 12"/>
          <p:cNvSpPr/>
          <p:nvPr/>
        </p:nvSpPr>
        <p:spPr>
          <a:xfrm>
            <a:off x="640080" y="5486400"/>
            <a:ext cx="3246120" cy="320040"/>
          </a:xfrm>
          <a:prstGeom prst="roundRect">
            <a:avLst>
              <a:gd name="adj" fmla="val 17143"/>
            </a:avLst>
          </a:prstGeom>
          <a:solidFill>
            <a:srgbClr val="C1121F"/>
          </a:solidFill>
        </p:spPr>
      </p:sp>
      <p:sp>
        <p:nvSpPr>
          <p:cNvPr id="15" name="Text 13"/>
          <p:cNvSpPr/>
          <p:nvPr/>
        </p:nvSpPr>
        <p:spPr>
          <a:xfrm>
            <a:off x="640080" y="5486400"/>
            <a:ext cx="32461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PROLONGED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288536" y="1691640"/>
            <a:ext cx="3611880" cy="4297680"/>
          </a:xfrm>
          <a:prstGeom prst="roundRect">
            <a:avLst>
              <a:gd name="adj" fmla="val 2025"/>
            </a:avLst>
          </a:prstGeom>
          <a:solidFill>
            <a:srgbClr val="E9F2F6"/>
          </a:solidFill>
        </p:spPr>
      </p:sp>
      <p:sp>
        <p:nvSpPr>
          <p:cNvPr id="17" name="Text 15"/>
          <p:cNvSpPr/>
          <p:nvPr/>
        </p:nvSpPr>
        <p:spPr>
          <a:xfrm>
            <a:off x="4288536" y="1920240"/>
            <a:ext cx="36118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INR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288536" y="2350008"/>
            <a:ext cx="3611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471416" y="2834640"/>
            <a:ext cx="32461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6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471416" y="3063240"/>
            <a:ext cx="32461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112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3.01</a:t>
            </a:r>
            <a:endParaRPr lang="en-US" sz="3400" dirty="0"/>
          </a:p>
        </p:txBody>
      </p:sp>
      <p:sp>
        <p:nvSpPr>
          <p:cNvPr id="21" name="Text 19"/>
          <p:cNvSpPr/>
          <p:nvPr/>
        </p:nvSpPr>
        <p:spPr>
          <a:xfrm>
            <a:off x="4288536" y="3840480"/>
            <a:ext cx="36118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5FA8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4471416" y="4343400"/>
            <a:ext cx="32461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6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4471416" y="4572000"/>
            <a:ext cx="32461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112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5.64</a:t>
            </a:r>
            <a:endParaRPr lang="en-US" sz="3400" dirty="0"/>
          </a:p>
        </p:txBody>
      </p:sp>
      <p:sp>
        <p:nvSpPr>
          <p:cNvPr id="24" name="Shape 22"/>
          <p:cNvSpPr/>
          <p:nvPr/>
        </p:nvSpPr>
        <p:spPr>
          <a:xfrm>
            <a:off x="4471416" y="5486400"/>
            <a:ext cx="3246120" cy="320040"/>
          </a:xfrm>
          <a:prstGeom prst="roundRect">
            <a:avLst>
              <a:gd name="adj" fmla="val 17143"/>
            </a:avLst>
          </a:prstGeom>
          <a:solidFill>
            <a:srgbClr val="C1121F"/>
          </a:solidFill>
        </p:spPr>
      </p:sp>
      <p:sp>
        <p:nvSpPr>
          <p:cNvPr id="25" name="Text 23"/>
          <p:cNvSpPr/>
          <p:nvPr/>
        </p:nvSpPr>
        <p:spPr>
          <a:xfrm>
            <a:off x="4471416" y="5486400"/>
            <a:ext cx="32461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PROLONGED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119872" y="1691640"/>
            <a:ext cx="3611880" cy="4297680"/>
          </a:xfrm>
          <a:prstGeom prst="roundRect">
            <a:avLst>
              <a:gd name="adj" fmla="val 2025"/>
            </a:avLst>
          </a:prstGeom>
          <a:solidFill>
            <a:srgbClr val="E9F2F6"/>
          </a:solidFill>
        </p:spPr>
      </p:sp>
      <p:sp>
        <p:nvSpPr>
          <p:cNvPr id="27" name="Text 25"/>
          <p:cNvSpPr/>
          <p:nvPr/>
        </p:nvSpPr>
        <p:spPr>
          <a:xfrm>
            <a:off x="8119872" y="1920240"/>
            <a:ext cx="36118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APTT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8119872" y="2350008"/>
            <a:ext cx="3611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302752" y="2834640"/>
            <a:ext cx="32461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6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8302752" y="3063240"/>
            <a:ext cx="32461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112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60.3</a:t>
            </a:r>
            <a:endParaRPr lang="en-US" sz="3400" dirty="0"/>
          </a:p>
        </p:txBody>
      </p:sp>
      <p:sp>
        <p:nvSpPr>
          <p:cNvPr id="31" name="Text 29"/>
          <p:cNvSpPr/>
          <p:nvPr/>
        </p:nvSpPr>
        <p:spPr>
          <a:xfrm>
            <a:off x="8119872" y="3840480"/>
            <a:ext cx="36118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5FA8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8302752" y="4343400"/>
            <a:ext cx="32461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B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6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8302752" y="4572000"/>
            <a:ext cx="32461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112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98.2</a:t>
            </a:r>
            <a:endParaRPr lang="en-US" sz="3400" dirty="0"/>
          </a:p>
        </p:txBody>
      </p:sp>
      <p:sp>
        <p:nvSpPr>
          <p:cNvPr id="34" name="Shape 32"/>
          <p:cNvSpPr/>
          <p:nvPr/>
        </p:nvSpPr>
        <p:spPr>
          <a:xfrm>
            <a:off x="8302752" y="5486400"/>
            <a:ext cx="3246120" cy="320040"/>
          </a:xfrm>
          <a:prstGeom prst="roundRect">
            <a:avLst>
              <a:gd name="adj" fmla="val 17143"/>
            </a:avLst>
          </a:prstGeom>
          <a:solidFill>
            <a:srgbClr val="C1121F"/>
          </a:solidFill>
        </p:spPr>
      </p:sp>
      <p:sp>
        <p:nvSpPr>
          <p:cNvPr id="35" name="Text 33"/>
          <p:cNvSpPr/>
          <p:nvPr/>
        </p:nvSpPr>
        <p:spPr>
          <a:xfrm>
            <a:off x="8302752" y="5486400"/>
            <a:ext cx="32461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PROLONGED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3411</Words>
  <Application>WPS Presentation</Application>
  <PresentationFormat>Widescreen</PresentationFormat>
  <Paragraphs>276</Paragraphs>
  <Slides>14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3" baseType="lpstr">
      <vt:lpstr>Arial</vt:lpstr>
      <vt:lpstr>SimSun</vt:lpstr>
      <vt:lpstr>Wingdings</vt:lpstr>
      <vt:lpstr>Arial</vt:lpstr>
      <vt:lpstr>Calibri</vt:lpstr>
      <vt:lpstr>Helvetica Neue</vt:lpstr>
      <vt:lpstr>Poppins</vt:lpstr>
      <vt:lpstr>Lato</vt:lpstr>
      <vt:lpstr>Cambria</vt:lpstr>
      <vt:lpstr>Cambria</vt:lpstr>
      <vt:lpstr>Cambria</vt:lpstr>
      <vt:lpstr>Calibri</vt:lpstr>
      <vt:lpstr>Calibri</vt:lpstr>
      <vt:lpstr>Calibri</vt:lpstr>
      <vt:lpstr>Microsoft YaHei</vt:lpstr>
      <vt:lpstr>汉仪旗黑</vt:lpstr>
      <vt:lpstr>Arial Unicode MS</vt:lpstr>
      <vt:lpstr>宋体-简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WPS_1769024491</cp:lastModifiedBy>
  <cp:revision>4</cp:revision>
  <dcterms:created xsi:type="dcterms:W3CDTF">2026-07-14T14:38:13Z</dcterms:created>
  <dcterms:modified xsi:type="dcterms:W3CDTF">2026-07-14T14:38:13Z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1033-12.1.26015.26015</vt:lpwstr>
  </property>
  <property fmtid="{D5CDD505-2E9C-101B-9397-08002B2CF9AE}" pid="3" name="ICV">
    <vt:lpwstr>DED3C6B8281F32E6D549566ADACCDAC4_43</vt:lpwstr>
  </property>
</Properties>
</file>