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6" r:id="rId2"/>
    <p:sldId id="30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9" r:id="rId12"/>
    <p:sldId id="265" r:id="rId13"/>
    <p:sldId id="266" r:id="rId14"/>
    <p:sldId id="267" r:id="rId15"/>
    <p:sldId id="268" r:id="rId16"/>
    <p:sldId id="288" r:id="rId17"/>
    <p:sldId id="269" r:id="rId18"/>
    <p:sldId id="270" r:id="rId19"/>
    <p:sldId id="271" r:id="rId20"/>
    <p:sldId id="290" r:id="rId21"/>
    <p:sldId id="292" r:id="rId22"/>
    <p:sldId id="272" r:id="rId23"/>
    <p:sldId id="273" r:id="rId24"/>
    <p:sldId id="275" r:id="rId25"/>
    <p:sldId id="276" r:id="rId26"/>
    <p:sldId id="293" r:id="rId27"/>
    <p:sldId id="277" r:id="rId28"/>
    <p:sldId id="278" r:id="rId29"/>
    <p:sldId id="279" r:id="rId30"/>
    <p:sldId id="280" r:id="rId31"/>
    <p:sldId id="281" r:id="rId32"/>
    <p:sldId id="282" r:id="rId33"/>
    <p:sldId id="298" r:id="rId34"/>
    <p:sldId id="296" r:id="rId35"/>
    <p:sldId id="297" r:id="rId36"/>
    <p:sldId id="294" r:id="rId37"/>
    <p:sldId id="299" r:id="rId38"/>
    <p:sldId id="283" r:id="rId39"/>
    <p:sldId id="285" r:id="rId40"/>
    <p:sldId id="287" r:id="rId41"/>
    <p:sldId id="286" r:id="rId42"/>
    <p:sldId id="29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6441" autoAdjust="0"/>
  </p:normalViewPr>
  <p:slideViewPr>
    <p:cSldViewPr>
      <p:cViewPr>
        <p:scale>
          <a:sx n="75" d="100"/>
          <a:sy n="75" d="100"/>
        </p:scale>
        <p:origin x="-56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2689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2069B-E766-40BC-BF2D-AD0713BB016E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FD480-A3B6-4516-ABC2-B2DFBCDB7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FD480-A3B6-4516-ABC2-B2DFBCDB79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FD480-A3B6-4516-ABC2-B2DFBCDB79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FD480-A3B6-4516-ABC2-B2DFBCDB79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FD480-A3B6-4516-ABC2-B2DFBCDB79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FD480-A3B6-4516-ABC2-B2DFBCDB79A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FD480-A3B6-4516-ABC2-B2DFBCDB79A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4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4B35-AF7A-8A47-904E-38BFD005D9F1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595F-09DA-0449-AA87-0D83C1AE1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4311" y="274639"/>
            <a:ext cx="1371957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4B35-AF7A-8A47-904E-38BFD005D9F1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595F-09DA-0449-AA87-0D83C1AE1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4B35-AF7A-8A47-904E-38BFD005D9F1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595F-09DA-0449-AA87-0D83C1AE1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4B35-AF7A-8A47-904E-38BFD005D9F1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595F-09DA-0449-AA87-0D83C1AE1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8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4B35-AF7A-8A47-904E-38BFD005D9F1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595F-09DA-0449-AA87-0D83C1AE1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0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4B35-AF7A-8A47-904E-38BFD005D9F1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595F-09DA-0449-AA87-0D83C1AE1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6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4B35-AF7A-8A47-904E-38BFD005D9F1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595F-09DA-0449-AA87-0D83C1AE1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4B35-AF7A-8A47-904E-38BFD005D9F1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595F-09DA-0449-AA87-0D83C1AE1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8" name="frame" descr="Box graphic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9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4B35-AF7A-8A47-904E-38BFD005D9F1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595F-09DA-0449-AA87-0D83C1AE1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frame" descr="Box graphic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9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4B35-AF7A-8A47-904E-38BFD005D9F1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595F-09DA-0449-AA87-0D83C1AE1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E4B35-AF7A-8A47-904E-38BFD005D9F1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2595F-09DA-0449-AA87-0D83C1AE1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2B398D-25A5-4C46-907C-84A90733D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68" y="1714488"/>
            <a:ext cx="9146382" cy="2000264"/>
          </a:xfrm>
          <a:ln>
            <a:noFill/>
          </a:ln>
        </p:spPr>
        <p:txBody>
          <a:bodyPr/>
          <a:lstStyle/>
          <a:p>
            <a:r>
              <a:rPr lang="en-US" sz="8000" dirty="0">
                <a:latin typeface="Forte" pitchFamily="66" charset="0"/>
              </a:rPr>
              <a:t>Once in </a:t>
            </a:r>
            <a:r>
              <a:rPr lang="en-US" sz="8000" dirty="0" smtClean="0">
                <a:latin typeface="Forte" pitchFamily="66" charset="0"/>
              </a:rPr>
              <a:t>a 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blue </a:t>
            </a:r>
            <a:r>
              <a:rPr lang="en-US" sz="8000" dirty="0" smtClean="0">
                <a:latin typeface="Forte" pitchFamily="66" charset="0"/>
              </a:rPr>
              <a:t>moon</a:t>
            </a:r>
            <a:endParaRPr lang="en-US" sz="8000" dirty="0">
              <a:latin typeface="Forte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2EDFB1D-026E-AF4D-B851-0B6350FC11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37463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91D43F9B-EF05-DA4E-B3BE-48B65925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Family history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6BF277-ABA0-9148-890F-BB6DECBE8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1752" y="2643182"/>
            <a:ext cx="3500462" cy="33861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95868" y="4572008"/>
            <a:ext cx="571504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310974" y="335756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38942" y="592933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667372" y="4857760"/>
            <a:ext cx="78581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738016" y="5214950"/>
            <a:ext cx="71517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67306" y="5572140"/>
            <a:ext cx="18573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988711" y="5750735"/>
            <a:ext cx="35719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6" idx="0"/>
          </p:cNvCxnSpPr>
          <p:nvPr/>
        </p:nvCxnSpPr>
        <p:spPr>
          <a:xfrm rot="5400000">
            <a:off x="6846099" y="5750735"/>
            <a:ext cx="35719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 rot="18798388">
            <a:off x="4439329" y="6427702"/>
            <a:ext cx="457049" cy="159911"/>
          </a:xfrm>
          <a:prstGeom prst="rightArrow">
            <a:avLst>
              <a:gd name="adj1" fmla="val 50000"/>
              <a:gd name="adj2" fmla="val 6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381356" y="1785926"/>
            <a:ext cx="571504" cy="571504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525024" y="1785926"/>
            <a:ext cx="571504" cy="642942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239404" y="3357562"/>
            <a:ext cx="571504" cy="571504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39074" y="3286124"/>
            <a:ext cx="571504" cy="571504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024958" y="3357562"/>
            <a:ext cx="571504" cy="571504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452530" y="3286124"/>
            <a:ext cx="571504" cy="571504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524628" y="3286124"/>
            <a:ext cx="571504" cy="571504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24100" y="3286124"/>
            <a:ext cx="571504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95670" y="3286124"/>
            <a:ext cx="571504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67240" y="3286124"/>
            <a:ext cx="571504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10578" y="1857364"/>
            <a:ext cx="500066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52596" y="1785926"/>
            <a:ext cx="571504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53190" y="4572008"/>
            <a:ext cx="571504" cy="642942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4" idx="3"/>
            <a:endCxn id="17" idx="2"/>
          </p:cNvCxnSpPr>
          <p:nvPr/>
        </p:nvCxnSpPr>
        <p:spPr>
          <a:xfrm>
            <a:off x="2524100" y="2071678"/>
            <a:ext cx="857256" cy="1588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666976" y="3143248"/>
            <a:ext cx="285752" cy="1588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7" idx="0"/>
          </p:cNvCxnSpPr>
          <p:nvPr/>
        </p:nvCxnSpPr>
        <p:spPr>
          <a:xfrm rot="5400000">
            <a:off x="1595406" y="3143248"/>
            <a:ext cx="285752" cy="1588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738149" y="3143645"/>
            <a:ext cx="286546" cy="1588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809719" y="3142851"/>
            <a:ext cx="285752" cy="794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7881950" y="3143248"/>
            <a:ext cx="285752" cy="1588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638932" y="3171820"/>
            <a:ext cx="342896" cy="1588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1453850" y="3214686"/>
            <a:ext cx="285752" cy="1588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560613" y="2536025"/>
            <a:ext cx="927900" cy="794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1738282" y="3000372"/>
            <a:ext cx="3214710" cy="1588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10382280" y="3214686"/>
            <a:ext cx="285752" cy="1588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810380" y="3000372"/>
            <a:ext cx="4786346" cy="71438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9168628" y="3213892"/>
            <a:ext cx="285752" cy="1588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33" idx="3"/>
            <a:endCxn id="19" idx="2"/>
          </p:cNvCxnSpPr>
          <p:nvPr/>
        </p:nvCxnSpPr>
        <p:spPr>
          <a:xfrm>
            <a:off x="8810644" y="2107397"/>
            <a:ext cx="714380" cy="1588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8703487" y="2536025"/>
            <a:ext cx="928694" cy="1588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2381224" y="4429132"/>
            <a:ext cx="857256" cy="1588"/>
          </a:xfrm>
          <a:prstGeom prst="line">
            <a:avLst/>
          </a:prstGeom>
          <a:ln w="25400"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2809852" y="4929198"/>
            <a:ext cx="1285884" cy="1588"/>
          </a:xfrm>
          <a:prstGeom prst="line">
            <a:avLst/>
          </a:prstGeom>
          <a:ln w="25400"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4310050" y="4929198"/>
            <a:ext cx="571504" cy="1588"/>
          </a:xfrm>
          <a:prstGeom prst="straightConnector1">
            <a:avLst/>
          </a:prstGeom>
          <a:ln w="25400">
            <a:prstDash val="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11203817" y="4464851"/>
            <a:ext cx="928694" cy="1588"/>
          </a:xfrm>
          <a:prstGeom prst="line">
            <a:avLst/>
          </a:prstGeom>
          <a:ln w="25400"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10800000">
            <a:off x="7381884" y="4857760"/>
            <a:ext cx="4286280" cy="71438"/>
          </a:xfrm>
          <a:prstGeom prst="straightConnector1">
            <a:avLst/>
          </a:prstGeom>
          <a:ln w="25400">
            <a:prstDash val="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0800000" flipV="1">
            <a:off x="1881158" y="1785926"/>
            <a:ext cx="714380" cy="642942"/>
          </a:xfrm>
          <a:prstGeom prst="line">
            <a:avLst/>
          </a:prstGeom>
          <a:ln w="2540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0800000" flipV="1">
            <a:off x="3309918" y="1785926"/>
            <a:ext cx="714380" cy="642942"/>
          </a:xfrm>
          <a:prstGeom prst="line">
            <a:avLst/>
          </a:prstGeom>
          <a:ln w="2540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1309654" y="3357562"/>
            <a:ext cx="785818" cy="500066"/>
          </a:xfrm>
          <a:prstGeom prst="line">
            <a:avLst/>
          </a:prstGeom>
          <a:ln w="2540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0800000" flipV="1">
            <a:off x="8239140" y="1857364"/>
            <a:ext cx="642942" cy="571504"/>
          </a:xfrm>
          <a:prstGeom prst="line">
            <a:avLst/>
          </a:prstGeom>
          <a:ln w="2540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 flipV="1">
            <a:off x="9453586" y="1785926"/>
            <a:ext cx="714380" cy="571504"/>
          </a:xfrm>
          <a:prstGeom prst="line">
            <a:avLst/>
          </a:prstGeom>
          <a:ln w="2540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881554" y="5929330"/>
            <a:ext cx="642942" cy="50006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rot="10800000" flipV="1">
            <a:off x="4952992" y="4572008"/>
            <a:ext cx="714380" cy="642942"/>
          </a:xfrm>
          <a:prstGeom prst="line">
            <a:avLst/>
          </a:prstGeom>
          <a:ln w="2540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1074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 history			Menstrual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358876" cy="3667140"/>
          </a:xfrm>
          <a:ln w="63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Takes mixed diet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Unmarried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Regular sleep wake cycle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Normal bowel and bladder movements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91028" cy="3667140"/>
          </a:xfrm>
          <a:ln w="952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Attained menarche at 13 yrs of age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Regular menstrual cycle 3/30</a:t>
            </a:r>
            <a:endParaRPr lang="en-US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27F0AE-B9FF-0145-A12E-29D96566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68" y="285728"/>
            <a:ext cx="9146380" cy="1020762"/>
          </a:xfrm>
        </p:spPr>
        <p:txBody>
          <a:bodyPr/>
          <a:lstStyle/>
          <a:p>
            <a:r>
              <a:rPr lang="en-US" dirty="0"/>
              <a:t>General 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96BD16-7559-544C-962F-62781CF29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1092" y="1643050"/>
            <a:ext cx="4572032" cy="4786346"/>
          </a:xfrm>
          <a:ln w="127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Conscious, oriented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Moderately built &amp; nourished </a:t>
            </a: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  <a:p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Afebrile</a:t>
            </a:r>
            <a:endParaRPr lang="en-US" sz="9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  <a:p>
            <a:r>
              <a:rPr lang="en-US" sz="9600" dirty="0">
                <a:latin typeface="Arial" pitchFamily="34" charset="0"/>
                <a:cs typeface="Arial" pitchFamily="34" charset="0"/>
              </a:rPr>
              <a:t>No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pallor</a:t>
            </a: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  <a:p>
            <a:r>
              <a:rPr lang="en-US" sz="9600" dirty="0" err="1">
                <a:latin typeface="Arial Black" pitchFamily="34" charset="0"/>
                <a:cs typeface="Arial" pitchFamily="34" charset="0"/>
              </a:rPr>
              <a:t>Icterus</a:t>
            </a:r>
            <a:r>
              <a:rPr lang="en-US" sz="9600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9600" dirty="0" smtClean="0">
                <a:latin typeface="Arial Black" pitchFamily="34" charset="0"/>
                <a:cs typeface="Arial" pitchFamily="34" charset="0"/>
              </a:rPr>
              <a:t>+</a:t>
            </a: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  <a:p>
            <a:r>
              <a:rPr lang="en-US" sz="9600" dirty="0">
                <a:latin typeface="Arial" pitchFamily="34" charset="0"/>
                <a:cs typeface="Arial" pitchFamily="34" charset="0"/>
              </a:rPr>
              <a:t>Not 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tachypneic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dyspneic</a:t>
            </a:r>
            <a:endParaRPr lang="en-US" sz="8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6" y="1714488"/>
            <a:ext cx="4419590" cy="4714908"/>
          </a:xfrm>
          <a:ln w="635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7400" dirty="0" smtClean="0">
                <a:latin typeface="Arial Black" pitchFamily="34" charset="0"/>
              </a:rPr>
              <a:t>Cyanosis+</a:t>
            </a:r>
          </a:p>
          <a:p>
            <a:pPr lvl="1"/>
            <a:r>
              <a:rPr lang="en-US" sz="7400" dirty="0" smtClean="0">
                <a:latin typeface="Arial Black" pitchFamily="34" charset="0"/>
              </a:rPr>
              <a:t>Present over the palms and tongue</a:t>
            </a:r>
          </a:p>
          <a:p>
            <a:pPr lvl="1"/>
            <a:r>
              <a:rPr lang="en-US" sz="7400" dirty="0" smtClean="0">
                <a:latin typeface="Arial Black" pitchFamily="34" charset="0"/>
              </a:rPr>
              <a:t>Warm peripheries</a:t>
            </a:r>
          </a:p>
          <a:p>
            <a:pPr lvl="1"/>
            <a:endParaRPr lang="en-US" sz="7400" dirty="0" smtClean="0">
              <a:latin typeface="Arial Black" pitchFamily="34" charset="0"/>
            </a:endParaRPr>
          </a:p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No clubbing</a:t>
            </a:r>
          </a:p>
          <a:p>
            <a:endParaRPr lang="en-US" sz="9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No pedal edema</a:t>
            </a:r>
          </a:p>
          <a:p>
            <a:endParaRPr lang="en-US" sz="9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lymphadenopathy</a:t>
            </a:r>
            <a:endParaRPr lang="en-US" sz="9600" dirty="0" smtClean="0">
              <a:latin typeface="Arial" pitchFamily="34" charset="0"/>
              <a:cs typeface="Arial" pitchFamily="34" charset="0"/>
            </a:endParaRPr>
          </a:p>
          <a:p>
            <a:endParaRPr lang="en-US" sz="7400" dirty="0" smtClean="0">
              <a:latin typeface="Arial Black" pitchFamily="34" charset="0"/>
            </a:endParaRPr>
          </a:p>
          <a:p>
            <a:endParaRPr lang="en-US" sz="7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6101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3763C4-5D00-E442-90FC-651947D6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8B9ED6-2E85-B340-9F98-C5816104E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952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endParaRPr lang="en-US" dirty="0" smtClean="0">
              <a:ln w="12700">
                <a:solidFill>
                  <a:schemeClr val="tx1"/>
                </a:solidFill>
              </a:ln>
            </a:endParaRPr>
          </a:p>
          <a:p>
            <a:pPr marL="514350" indent="-514350">
              <a:buNone/>
            </a:pPr>
            <a:r>
              <a:rPr lang="en-US" dirty="0" smtClean="0">
                <a:ln w="12700">
                  <a:solidFill>
                    <a:schemeClr val="tx1"/>
                  </a:solidFill>
                </a:ln>
              </a:rPr>
              <a:t>Blood pressure</a:t>
            </a:r>
            <a:endParaRPr lang="en-US" dirty="0">
              <a:ln w="12700">
                <a:solidFill>
                  <a:schemeClr val="tx1"/>
                </a:solidFill>
              </a:ln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n w="12700">
                <a:solidFill>
                  <a:schemeClr val="tx1"/>
                </a:solidFill>
              </a:ln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n w="12700">
                <a:solidFill>
                  <a:schemeClr val="tx1"/>
                </a:solidFill>
              </a:ln>
            </a:endParaRPr>
          </a:p>
          <a:p>
            <a:pPr marL="514350" indent="-514350">
              <a:buNone/>
            </a:pPr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633904" cy="4381520"/>
          </a:xfrm>
          <a:ln w="952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	</a:t>
            </a:r>
          </a:p>
          <a:p>
            <a:pPr marL="514350" indent="-514350">
              <a:buNone/>
            </a:pPr>
            <a:r>
              <a:rPr lang="en-US" dirty="0" smtClean="0"/>
              <a:t>PR-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78/</a:t>
            </a:r>
            <a:r>
              <a:rPr lang="en-US" dirty="0" smtClean="0"/>
              <a:t>min</a:t>
            </a:r>
          </a:p>
          <a:p>
            <a:pPr marL="514350" indent="-514350">
              <a:buNone/>
            </a:pPr>
            <a:r>
              <a:rPr lang="en-US" dirty="0" smtClean="0"/>
              <a:t>	Regular rhythm,</a:t>
            </a:r>
          </a:p>
          <a:p>
            <a:pPr marL="514350" indent="-514350">
              <a:buNone/>
            </a:pPr>
            <a:r>
              <a:rPr lang="en-US" dirty="0" smtClean="0"/>
              <a:t>	Normal volume,</a:t>
            </a:r>
          </a:p>
          <a:p>
            <a:pPr marL="514350" indent="-514350">
              <a:buNone/>
            </a:pPr>
            <a:r>
              <a:rPr lang="en-US" dirty="0" smtClean="0"/>
              <a:t>	No radio radial delay,</a:t>
            </a:r>
          </a:p>
          <a:p>
            <a:pPr marL="514350" indent="-514350">
              <a:buNone/>
            </a:pPr>
            <a:r>
              <a:rPr lang="en-US" dirty="0" smtClean="0"/>
              <a:t>	No Radio-femoral delay, </a:t>
            </a:r>
          </a:p>
          <a:p>
            <a:pPr marL="514350" indent="-514350">
              <a:buNone/>
            </a:pPr>
            <a:r>
              <a:rPr lang="en-US" dirty="0" smtClean="0"/>
              <a:t>	No special characters, </a:t>
            </a:r>
          </a:p>
          <a:p>
            <a:pPr marL="514350" indent="-514350">
              <a:buNone/>
            </a:pPr>
            <a:r>
              <a:rPr lang="en-US" dirty="0" smtClean="0"/>
              <a:t>	All peripheral pulses felt</a:t>
            </a:r>
          </a:p>
          <a:p>
            <a:pPr marL="514350" indent="-514350">
              <a:buNone/>
            </a:pPr>
            <a:r>
              <a:rPr lang="en-US" dirty="0" smtClean="0"/>
              <a:t>	Condition of vessel wall normal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37E15F3-40A7-7B41-907F-AC3C67CB9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7594412"/>
              </p:ext>
            </p:extLst>
          </p:nvPr>
        </p:nvGraphicFramePr>
        <p:xfrm>
          <a:off x="1738282" y="3214686"/>
          <a:ext cx="333375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1250">
                  <a:extLst>
                    <a:ext uri="{9D8B030D-6E8A-4147-A177-3AD203B41FA5}">
                      <a16:colId xmlns="" xmlns:a16="http://schemas.microsoft.com/office/drawing/2014/main" val="3495153627"/>
                    </a:ext>
                  </a:extLst>
                </a:gridCol>
                <a:gridCol w="1111250">
                  <a:extLst>
                    <a:ext uri="{9D8B030D-6E8A-4147-A177-3AD203B41FA5}">
                      <a16:colId xmlns="" xmlns:a16="http://schemas.microsoft.com/office/drawing/2014/main" val="3383069145"/>
                    </a:ext>
                  </a:extLst>
                </a:gridCol>
                <a:gridCol w="1111250">
                  <a:extLst>
                    <a:ext uri="{9D8B030D-6E8A-4147-A177-3AD203B41FA5}">
                      <a16:colId xmlns="" xmlns:a16="http://schemas.microsoft.com/office/drawing/2014/main" val="1399194696"/>
                    </a:ext>
                  </a:extLst>
                </a:gridCol>
              </a:tblGrid>
              <a:tr h="2875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7537814"/>
                  </a:ext>
                </a:extLst>
              </a:tr>
              <a:tr h="433375">
                <a:tc>
                  <a:txBody>
                    <a:bodyPr/>
                    <a:lstStyle/>
                    <a:p>
                      <a:r>
                        <a:rPr lang="en-US"/>
                        <a:t>Upper 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110/70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112/70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6073974"/>
                  </a:ext>
                </a:extLst>
              </a:tr>
              <a:tr h="433375">
                <a:tc>
                  <a:txBody>
                    <a:bodyPr/>
                    <a:lstStyle/>
                    <a:p>
                      <a:r>
                        <a:rPr lang="en-US"/>
                        <a:t>Lower 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108/72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110/70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7186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534497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0A4C4F-BED1-CC44-8224-2E6878F2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571A46-DEE0-E94C-B61C-FC30D9B6F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Spo2 monitored by pulse </a:t>
            </a:r>
            <a:r>
              <a:rPr lang="en-US" dirty="0" err="1"/>
              <a:t>oximeter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Respiratory rate – </a:t>
            </a:r>
            <a:r>
              <a:rPr lang="en-US" dirty="0">
                <a:latin typeface="Arial" pitchFamily="34" charset="0"/>
                <a:cs typeface="Arial" pitchFamily="34" charset="0"/>
              </a:rPr>
              <a:t>14</a:t>
            </a:r>
            <a:r>
              <a:rPr lang="en-US" dirty="0"/>
              <a:t>/min</a:t>
            </a:r>
            <a:r>
              <a:rPr lang="en-US" dirty="0" smtClean="0"/>
              <a:t>, </a:t>
            </a:r>
            <a:r>
              <a:rPr lang="en-US" dirty="0" err="1" smtClean="0"/>
              <a:t>Thoracoabdominal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624F6ADE-9EA2-1A4D-858F-E2FCAC496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3391831"/>
              </p:ext>
            </p:extLst>
          </p:nvPr>
        </p:nvGraphicFramePr>
        <p:xfrm>
          <a:off x="2881290" y="2571744"/>
          <a:ext cx="5262561" cy="224340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54187">
                  <a:extLst>
                    <a:ext uri="{9D8B030D-6E8A-4147-A177-3AD203B41FA5}">
                      <a16:colId xmlns="" xmlns:a16="http://schemas.microsoft.com/office/drawing/2014/main" val="2377147242"/>
                    </a:ext>
                  </a:extLst>
                </a:gridCol>
                <a:gridCol w="1754187">
                  <a:extLst>
                    <a:ext uri="{9D8B030D-6E8A-4147-A177-3AD203B41FA5}">
                      <a16:colId xmlns="" xmlns:a16="http://schemas.microsoft.com/office/drawing/2014/main" val="2594309766"/>
                    </a:ext>
                  </a:extLst>
                </a:gridCol>
                <a:gridCol w="1754187">
                  <a:extLst>
                    <a:ext uri="{9D8B030D-6E8A-4147-A177-3AD203B41FA5}">
                      <a16:colId xmlns="" xmlns:a16="http://schemas.microsoft.com/office/drawing/2014/main" val="942355675"/>
                    </a:ext>
                  </a:extLst>
                </a:gridCol>
              </a:tblGrid>
              <a:tr h="747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2249162"/>
                  </a:ext>
                </a:extLst>
              </a:tr>
              <a:tr h="747801">
                <a:tc>
                  <a:txBody>
                    <a:bodyPr/>
                    <a:lstStyle/>
                    <a:p>
                      <a:r>
                        <a:rPr lang="en-US"/>
                        <a:t>Upper 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6806808"/>
                  </a:ext>
                </a:extLst>
              </a:tr>
              <a:tr h="747801">
                <a:tc>
                  <a:txBody>
                    <a:bodyPr/>
                    <a:lstStyle/>
                    <a:p>
                      <a:r>
                        <a:rPr lang="en-US" dirty="0"/>
                        <a:t>Lower 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925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549208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D800B8-435C-CE45-9F31-7DE409919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86D48A-0E53-734D-B723-E3CD0D0B7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530" y="1714488"/>
            <a:ext cx="4492188" cy="4410076"/>
          </a:xfr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CVS</a:t>
            </a:r>
            <a:endParaRPr lang="en-US" dirty="0"/>
          </a:p>
          <a:p>
            <a:pPr lvl="1"/>
            <a:r>
              <a:rPr lang="en-US" sz="2400" dirty="0"/>
              <a:t> First heart sound and second heart sound heard</a:t>
            </a:r>
          </a:p>
          <a:p>
            <a:pPr lvl="1"/>
            <a:r>
              <a:rPr lang="en-US" sz="2400" dirty="0"/>
              <a:t>No </a:t>
            </a:r>
            <a:r>
              <a:rPr lang="en-US" sz="2400" dirty="0" smtClean="0"/>
              <a:t>murmurs</a:t>
            </a:r>
          </a:p>
          <a:p>
            <a:pPr lvl="1"/>
            <a:r>
              <a:rPr lang="en-US" sz="2400" dirty="0" smtClean="0"/>
              <a:t>No </a:t>
            </a:r>
            <a:r>
              <a:rPr lang="en-US" sz="2400" dirty="0" err="1" smtClean="0"/>
              <a:t>parasternal</a:t>
            </a:r>
            <a:r>
              <a:rPr lang="en-US" sz="2400" dirty="0" smtClean="0"/>
              <a:t> heave/</a:t>
            </a:r>
            <a:r>
              <a:rPr lang="en-US" sz="2400" dirty="0" err="1" smtClean="0"/>
              <a:t>precordial</a:t>
            </a:r>
            <a:r>
              <a:rPr lang="en-US" sz="2400" dirty="0" smtClean="0"/>
              <a:t> bulge</a:t>
            </a:r>
          </a:p>
          <a:p>
            <a:pPr lvl="1"/>
            <a:endParaRPr lang="en-US" sz="2400" dirty="0"/>
          </a:p>
          <a:p>
            <a:r>
              <a:rPr lang="en-US" dirty="0"/>
              <a:t>RS</a:t>
            </a:r>
          </a:p>
          <a:p>
            <a:pPr lvl="1"/>
            <a:r>
              <a:rPr lang="en-US" sz="2400" dirty="0"/>
              <a:t>Normal vesicular breaths heard</a:t>
            </a:r>
          </a:p>
          <a:p>
            <a:pPr lvl="1"/>
            <a:r>
              <a:rPr lang="en-US" sz="2400" dirty="0"/>
              <a:t>Bilateral air </a:t>
            </a:r>
            <a:r>
              <a:rPr lang="en-US" sz="2400" dirty="0" smtClean="0"/>
              <a:t>entry equal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6" y="1785926"/>
            <a:ext cx="4429156" cy="4357718"/>
          </a:xfr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P/A</a:t>
            </a:r>
          </a:p>
          <a:p>
            <a:pPr lvl="1"/>
            <a:r>
              <a:rPr lang="en-US" dirty="0" smtClean="0"/>
              <a:t>Soft</a:t>
            </a:r>
          </a:p>
          <a:p>
            <a:pPr lvl="1"/>
            <a:r>
              <a:rPr lang="en-US" dirty="0" smtClean="0"/>
              <a:t>Bowel sounds heard</a:t>
            </a:r>
          </a:p>
          <a:p>
            <a:pPr lvl="1"/>
            <a:r>
              <a:rPr lang="en-US" dirty="0" smtClean="0"/>
              <a:t>No apparent </a:t>
            </a:r>
            <a:r>
              <a:rPr lang="en-US" dirty="0" err="1" smtClean="0"/>
              <a:t>organomegaly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CNS</a:t>
            </a:r>
          </a:p>
          <a:p>
            <a:pPr lvl="1"/>
            <a:r>
              <a:rPr lang="en-US" dirty="0" smtClean="0"/>
              <a:t>Conscious</a:t>
            </a:r>
          </a:p>
          <a:p>
            <a:pPr lvl="1"/>
            <a:r>
              <a:rPr lang="en-US" dirty="0" smtClean="0"/>
              <a:t>Oriented</a:t>
            </a:r>
          </a:p>
          <a:p>
            <a:pPr lvl="1"/>
            <a:r>
              <a:rPr lang="en-US" dirty="0" smtClean="0"/>
              <a:t>No focal neurological deficit</a:t>
            </a:r>
          </a:p>
          <a:p>
            <a:pPr lvl="1"/>
            <a:r>
              <a:rPr lang="en-US" dirty="0" smtClean="0"/>
              <a:t>Pupil equally reacting to light</a:t>
            </a:r>
          </a:p>
          <a:p>
            <a:pPr lvl="1"/>
            <a:r>
              <a:rPr lang="en-US" dirty="0" err="1" smtClean="0"/>
              <a:t>Fundus</a:t>
            </a:r>
            <a:r>
              <a:rPr lang="en-US" dirty="0" smtClean="0"/>
              <a:t> 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68378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68" y="2214554"/>
            <a:ext cx="7429552" cy="30956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CENTRAL CYANOSIS F/E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5" name="Picture 4" descr="IMG_20210816_115751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515" t="-1613" r="1515" b="6451"/>
          <a:stretch>
            <a:fillRect/>
          </a:stretch>
        </p:blipFill>
        <p:spPr>
          <a:xfrm>
            <a:off x="7096132" y="2357430"/>
            <a:ext cx="4572032" cy="4214842"/>
          </a:xfrm>
          <a:prstGeom prst="rect">
            <a:avLst/>
          </a:prstGeom>
        </p:spPr>
      </p:pic>
      <p:pic>
        <p:nvPicPr>
          <p:cNvPr id="5122" name="Picture 2" descr="C:\Users\Admin\Desktop\cyanosis\Vadivelu\49e1dc4889871dbf3da7848d834454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026" y="3571876"/>
            <a:ext cx="3571900" cy="2324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A7C7C-5A40-934B-B3E8-2FEB4293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6" y="357166"/>
            <a:ext cx="8634172" cy="114678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INVESTIGATION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4B7356EF-FBED-2946-AB6F-F198EE5B4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588" y="2071678"/>
            <a:ext cx="5139359" cy="4357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200" b="1" dirty="0" smtClean="0"/>
              <a:t>     </a:t>
            </a:r>
            <a:r>
              <a:rPr lang="en-IN" sz="3200" dirty="0" smtClean="0"/>
              <a:t>Complete </a:t>
            </a:r>
            <a:r>
              <a:rPr lang="en-IN" sz="3200" dirty="0"/>
              <a:t>blood count</a:t>
            </a:r>
            <a:endParaRPr lang="en-US" sz="32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CECF5051-FBD4-7545-9521-4288CF1E08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53190" y="2143116"/>
            <a:ext cx="5319716" cy="4221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200" b="1" dirty="0"/>
              <a:t>Red cell indices</a:t>
            </a:r>
            <a:endParaRPr lang="en-US" sz="32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3968" y="2857496"/>
          <a:ext cx="3857652" cy="2928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8826"/>
                <a:gridCol w="1928826"/>
              </a:tblGrid>
              <a:tr h="48816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Total</a:t>
                      </a:r>
                      <a:r>
                        <a:rPr lang="en-US" b="0" baseline="0" dirty="0" smtClean="0"/>
                        <a:t> count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7800</a:t>
                      </a:r>
                      <a:endParaRPr lang="en-US" b="0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Differential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89/9/2</a:t>
                      </a:r>
                      <a:endParaRPr lang="en-US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Hemoglobin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11.5</a:t>
                      </a:r>
                      <a:r>
                        <a:rPr lang="en-US" b="1" baseline="0" dirty="0" smtClean="0"/>
                        <a:t> g/dl</a:t>
                      </a:r>
                      <a:endParaRPr lang="en-US" b="1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PCV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1.9L/cu.mm</a:t>
                      </a:r>
                      <a:endParaRPr lang="en-US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ESR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18mm/hr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67438" y="2857496"/>
          <a:ext cx="3786214" cy="29289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89953"/>
                <a:gridCol w="2596261"/>
              </a:tblGrid>
              <a:tr h="50721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MCV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101 fl</a:t>
                      </a:r>
                      <a:endParaRPr lang="en-US" b="1" dirty="0"/>
                    </a:p>
                  </a:txBody>
                  <a:tcPr/>
                </a:tc>
              </a:tr>
              <a:tr h="392902">
                <a:tc>
                  <a:txBody>
                    <a:bodyPr/>
                    <a:lstStyle/>
                    <a:p>
                      <a:r>
                        <a:rPr lang="en-US" dirty="0" smtClean="0"/>
                        <a:t>MCH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32.2 pg</a:t>
                      </a:r>
                      <a:endParaRPr lang="en-US" dirty="0"/>
                    </a:p>
                  </a:txBody>
                  <a:tcPr/>
                </a:tc>
              </a:tr>
              <a:tr h="507211">
                <a:tc>
                  <a:txBody>
                    <a:bodyPr/>
                    <a:lstStyle/>
                    <a:p>
                      <a:r>
                        <a:rPr lang="en-US" dirty="0" smtClean="0"/>
                        <a:t>MCHC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31g/dl</a:t>
                      </a:r>
                      <a:endParaRPr lang="en-US" dirty="0"/>
                    </a:p>
                  </a:txBody>
                  <a:tcPr/>
                </a:tc>
              </a:tr>
              <a:tr h="507211">
                <a:tc>
                  <a:txBody>
                    <a:bodyPr/>
                    <a:lstStyle/>
                    <a:p>
                      <a:r>
                        <a:rPr lang="en-US" dirty="0" smtClean="0"/>
                        <a:t>RDW-SD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52.5%</a:t>
                      </a:r>
                      <a:endParaRPr lang="en-US" dirty="0"/>
                    </a:p>
                  </a:txBody>
                  <a:tcPr/>
                </a:tc>
              </a:tr>
              <a:tr h="507211">
                <a:tc>
                  <a:txBody>
                    <a:bodyPr/>
                    <a:lstStyle/>
                    <a:p>
                      <a:r>
                        <a:rPr lang="en-US" dirty="0" smtClean="0"/>
                        <a:t>RDW-CV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14.2%</a:t>
                      </a:r>
                      <a:endParaRPr lang="en-US" dirty="0"/>
                    </a:p>
                  </a:txBody>
                  <a:tcPr/>
                </a:tc>
              </a:tr>
              <a:tr h="507211">
                <a:tc>
                  <a:txBody>
                    <a:bodyPr/>
                    <a:lstStyle/>
                    <a:p>
                      <a:r>
                        <a:rPr lang="en-US" dirty="0" smtClean="0"/>
                        <a:t>RBC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 million/cu.mm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3485974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E968B7-97D5-7349-A597-85A51AF4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37" y="286189"/>
            <a:ext cx="4425494" cy="856795"/>
          </a:xfrm>
        </p:spPr>
        <p:txBody>
          <a:bodyPr>
            <a:normAutofit/>
          </a:bodyPr>
          <a:lstStyle/>
          <a:p>
            <a:r>
              <a:rPr lang="en-IN" sz="2800" dirty="0"/>
              <a:t>Liver function test</a:t>
            </a:r>
            <a:endParaRPr lang="en-US" sz="28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B86F197D-966C-BE48-84D8-26F04A261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9277012"/>
              </p:ext>
            </p:extLst>
          </p:nvPr>
        </p:nvGraphicFramePr>
        <p:xfrm>
          <a:off x="6596066" y="1785926"/>
          <a:ext cx="2857520" cy="39489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36864">
                  <a:extLst>
                    <a:ext uri="{9D8B030D-6E8A-4147-A177-3AD203B41FA5}">
                      <a16:colId xmlns="" xmlns:a16="http://schemas.microsoft.com/office/drawing/2014/main" val="3094089331"/>
                    </a:ext>
                  </a:extLst>
                </a:gridCol>
                <a:gridCol w="1320656">
                  <a:extLst>
                    <a:ext uri="{9D8B030D-6E8A-4147-A177-3AD203B41FA5}">
                      <a16:colId xmlns="" xmlns:a16="http://schemas.microsoft.com/office/drawing/2014/main" val="1994289093"/>
                    </a:ext>
                  </a:extLst>
                </a:gridCol>
              </a:tblGrid>
              <a:tr h="789781">
                <a:tc>
                  <a:txBody>
                    <a:bodyPr/>
                    <a:lstStyle/>
                    <a:p>
                      <a:r>
                        <a:rPr lang="en-IN" dirty="0"/>
                        <a:t>RBS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114mgs%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982629"/>
                  </a:ext>
                </a:extLst>
              </a:tr>
              <a:tr h="789781">
                <a:tc>
                  <a:txBody>
                    <a:bodyPr/>
                    <a:lstStyle/>
                    <a:p>
                      <a:r>
                        <a:rPr lang="en-IN" dirty="0"/>
                        <a:t>Urea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21mg/dl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3174283"/>
                  </a:ext>
                </a:extLst>
              </a:tr>
              <a:tr h="789781">
                <a:tc>
                  <a:txBody>
                    <a:bodyPr/>
                    <a:lstStyle/>
                    <a:p>
                      <a:r>
                        <a:rPr lang="en-IN" dirty="0" err="1"/>
                        <a:t>Creatinine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0.5mg/dl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6905796"/>
                  </a:ext>
                </a:extLst>
              </a:tr>
              <a:tr h="789781">
                <a:tc>
                  <a:txBody>
                    <a:bodyPr/>
                    <a:lstStyle/>
                    <a:p>
                      <a:r>
                        <a:rPr lang="en-IN"/>
                        <a:t>Sodium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139mEq/l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8778471"/>
                  </a:ext>
                </a:extLst>
              </a:tr>
              <a:tr h="789781">
                <a:tc>
                  <a:txBody>
                    <a:bodyPr/>
                    <a:lstStyle/>
                    <a:p>
                      <a:r>
                        <a:rPr lang="en-IN"/>
                        <a:t>Potassium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3.7mEq</a:t>
                      </a:r>
                      <a:r>
                        <a:rPr lang="en-IN" dirty="0"/>
                        <a:t>/l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8670006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B3F9061-F3DC-6844-A9F9-1E3C60C509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24562" y="-214338"/>
            <a:ext cx="5667375" cy="1400175"/>
          </a:xfrm>
        </p:spPr>
        <p:txBody>
          <a:bodyPr>
            <a:normAutofit/>
          </a:bodyPr>
          <a:lstStyle/>
          <a:p>
            <a:r>
              <a:rPr lang="en-IN" sz="2800" dirty="0"/>
              <a:t>RFT and </a:t>
            </a:r>
            <a:r>
              <a:rPr lang="en-IN" sz="2800" dirty="0" smtClean="0"/>
              <a:t>Serum electrolytes</a:t>
            </a:r>
            <a:endParaRPr lang="en-US" sz="2800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="" xmlns:a16="http://schemas.microsoft.com/office/drawing/2014/main" id="{E62B7C68-AE45-8147-A063-3E4AC2002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11515858"/>
              </p:ext>
            </p:extLst>
          </p:nvPr>
        </p:nvGraphicFramePr>
        <p:xfrm>
          <a:off x="1095340" y="1690688"/>
          <a:ext cx="3643338" cy="41412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9340">
                  <a:extLst>
                    <a:ext uri="{9D8B030D-6E8A-4147-A177-3AD203B41FA5}">
                      <a16:colId xmlns="" xmlns:a16="http://schemas.microsoft.com/office/drawing/2014/main" val="3070786910"/>
                    </a:ext>
                  </a:extLst>
                </a:gridCol>
                <a:gridCol w="1473998">
                  <a:extLst>
                    <a:ext uri="{9D8B030D-6E8A-4147-A177-3AD203B41FA5}">
                      <a16:colId xmlns="" xmlns:a16="http://schemas.microsoft.com/office/drawing/2014/main" val="1221646596"/>
                    </a:ext>
                  </a:extLst>
                </a:gridCol>
              </a:tblGrid>
              <a:tr h="690214">
                <a:tc>
                  <a:txBody>
                    <a:bodyPr/>
                    <a:lstStyle/>
                    <a:p>
                      <a:r>
                        <a:rPr lang="en-IN" sz="1800" dirty="0"/>
                        <a:t>Total </a:t>
                      </a:r>
                      <a:r>
                        <a:rPr lang="en-IN" sz="1800" dirty="0" err="1"/>
                        <a:t>bilirubin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5.6mg/dl</a:t>
                      </a:r>
                      <a:endParaRPr lang="en-US" sz="20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268554"/>
                  </a:ext>
                </a:extLst>
              </a:tr>
              <a:tr h="690214">
                <a:tc>
                  <a:txBody>
                    <a:bodyPr/>
                    <a:lstStyle/>
                    <a:p>
                      <a:r>
                        <a:rPr lang="en-IN" sz="1800" dirty="0"/>
                        <a:t>Direct </a:t>
                      </a:r>
                      <a:r>
                        <a:rPr lang="en-IN" sz="1800" dirty="0" err="1"/>
                        <a:t>bilirubin</a:t>
                      </a:r>
                      <a:r>
                        <a:rPr lang="en-IN" sz="1800" dirty="0"/>
                        <a:t> 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0.4mg/dl</a:t>
                      </a:r>
                      <a:endParaRPr lang="en-US" sz="20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8278759"/>
                  </a:ext>
                </a:extLst>
              </a:tr>
              <a:tr h="690214">
                <a:tc>
                  <a:txBody>
                    <a:bodyPr/>
                    <a:lstStyle/>
                    <a:p>
                      <a:r>
                        <a:rPr lang="en-IN" sz="1800" b="1" dirty="0">
                          <a:latin typeface="+mn-lt"/>
                        </a:rPr>
                        <a:t>Indirect </a:t>
                      </a:r>
                      <a:r>
                        <a:rPr lang="en-IN" sz="1800" b="1" dirty="0" err="1">
                          <a:latin typeface="+mn-lt"/>
                        </a:rPr>
                        <a:t>bilirubin</a:t>
                      </a:r>
                      <a:r>
                        <a:rPr lang="en-IN" sz="1800" b="1" dirty="0">
                          <a:latin typeface="+mn-lt"/>
                        </a:rPr>
                        <a:t> </a:t>
                      </a:r>
                      <a:endParaRPr lang="en-US" sz="18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latin typeface="+mn-lt"/>
                        </a:rPr>
                        <a:t>5.2mg/dl</a:t>
                      </a:r>
                      <a:endParaRPr lang="en-US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2263028"/>
                  </a:ext>
                </a:extLst>
              </a:tr>
              <a:tr h="690214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SGOT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56 U/L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7696369"/>
                  </a:ext>
                </a:extLst>
              </a:tr>
              <a:tr h="690214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SGPT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42 U/L</a:t>
                      </a:r>
                      <a:endParaRPr lang="en-US" sz="1800" dirty="0" smtClean="0"/>
                    </a:p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4561779"/>
                  </a:ext>
                </a:extLst>
              </a:tr>
              <a:tr h="690214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ALP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10 U/L</a:t>
                      </a:r>
                      <a:endParaRPr lang="en-US" sz="1800" dirty="0" smtClean="0"/>
                    </a:p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3900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178949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63B8A-36D0-B648-8A05-9A2F138B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EC79D4-4007-384C-838E-2A2235840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50" y="1714488"/>
            <a:ext cx="5715040" cy="4857784"/>
          </a:xfrm>
          <a:ln w="9525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algn="thaiDist">
              <a:buNone/>
            </a:pPr>
            <a:endParaRPr lang="en-IN" sz="3800" dirty="0" smtClean="0"/>
          </a:p>
          <a:p>
            <a:pPr algn="thaiDist">
              <a:buNone/>
            </a:pPr>
            <a:r>
              <a:rPr lang="en-IN" sz="5100" dirty="0" smtClean="0"/>
              <a:t>Peripheral </a:t>
            </a:r>
            <a:r>
              <a:rPr lang="en-IN" sz="5100" dirty="0" smtClean="0"/>
              <a:t>smear</a:t>
            </a:r>
          </a:p>
          <a:p>
            <a:pPr algn="thaiDist"/>
            <a:endParaRPr lang="en-IN" sz="3200" dirty="0"/>
          </a:p>
          <a:p>
            <a:pPr lvl="1"/>
            <a:r>
              <a:rPr lang="en-IN" sz="4200" dirty="0" err="1" smtClean="0"/>
              <a:t>Microcytic</a:t>
            </a:r>
            <a:r>
              <a:rPr lang="en-IN" sz="4200" dirty="0"/>
              <a:t> </a:t>
            </a:r>
            <a:r>
              <a:rPr lang="en-IN" sz="4200" dirty="0" err="1" smtClean="0"/>
              <a:t>hypochromic</a:t>
            </a:r>
            <a:r>
              <a:rPr lang="en-IN" sz="4200" dirty="0" smtClean="0"/>
              <a:t> </a:t>
            </a:r>
            <a:r>
              <a:rPr lang="en-IN" sz="4200" dirty="0" err="1" smtClean="0"/>
              <a:t>anemia</a:t>
            </a:r>
            <a:endParaRPr lang="en-IN" sz="4200" dirty="0" smtClean="0"/>
          </a:p>
          <a:p>
            <a:pPr lvl="1"/>
            <a:endParaRPr lang="en-IN" sz="4200" dirty="0"/>
          </a:p>
          <a:p>
            <a:pPr lvl="1"/>
            <a:r>
              <a:rPr lang="en-IN" sz="4200" dirty="0"/>
              <a:t>Red blood cell normal in number and </a:t>
            </a:r>
            <a:r>
              <a:rPr lang="en-IN" sz="4200" dirty="0" smtClean="0"/>
              <a:t>shape</a:t>
            </a:r>
          </a:p>
          <a:p>
            <a:pPr lvl="1"/>
            <a:endParaRPr lang="en-IN" sz="4200" dirty="0"/>
          </a:p>
          <a:p>
            <a:pPr lvl="1"/>
            <a:r>
              <a:rPr lang="en-IN" sz="4200" dirty="0"/>
              <a:t>White blood cell ,platelet normal in number and </a:t>
            </a:r>
            <a:r>
              <a:rPr lang="en-IN" sz="4200" dirty="0" smtClean="0"/>
              <a:t>count</a:t>
            </a:r>
          </a:p>
          <a:p>
            <a:pPr lvl="1"/>
            <a:endParaRPr lang="en-IN" sz="4200" dirty="0"/>
          </a:p>
          <a:p>
            <a:pPr lvl="1"/>
            <a:r>
              <a:rPr lang="en-IN" sz="4200" b="1" dirty="0" err="1" smtClean="0"/>
              <a:t>Reticulocytosis</a:t>
            </a:r>
            <a:endParaRPr lang="en-IN" sz="4200" b="1" dirty="0" smtClean="0"/>
          </a:p>
          <a:p>
            <a:pPr lvl="1"/>
            <a:endParaRPr lang="en-IN" sz="4200" dirty="0"/>
          </a:p>
          <a:p>
            <a:pPr lvl="1"/>
            <a:r>
              <a:rPr lang="en-IN" sz="4200" b="1" dirty="0" smtClean="0"/>
              <a:t>RPI -3.0</a:t>
            </a:r>
          </a:p>
          <a:p>
            <a:pPr lvl="1"/>
            <a:endParaRPr lang="en-IN" sz="4200" dirty="0"/>
          </a:p>
          <a:p>
            <a:pPr lvl="1"/>
            <a:r>
              <a:rPr lang="en-IN" sz="4200" dirty="0"/>
              <a:t>No </a:t>
            </a:r>
            <a:r>
              <a:rPr lang="en-IN" sz="4200" dirty="0" err="1"/>
              <a:t>hemoparasites</a:t>
            </a:r>
            <a:r>
              <a:rPr lang="en-IN" sz="4200" dirty="0"/>
              <a:t> seen</a:t>
            </a:r>
            <a:endParaRPr lang="en-IN" sz="3400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4AF3C778-DA0C-7D48-9A21-C9120E1B7A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81884" y="2000240"/>
            <a:ext cx="4059237" cy="3940175"/>
          </a:xfrm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en-IN" dirty="0" smtClean="0"/>
              <a:t>LDH-410U/L</a:t>
            </a:r>
          </a:p>
          <a:p>
            <a:endParaRPr lang="en-IN" dirty="0"/>
          </a:p>
          <a:p>
            <a:r>
              <a:rPr lang="en-IN" dirty="0"/>
              <a:t>Direct C</a:t>
            </a:r>
            <a:r>
              <a:rPr lang="en-IN" dirty="0" smtClean="0"/>
              <a:t>oombs Test-Negative</a:t>
            </a:r>
          </a:p>
          <a:p>
            <a:endParaRPr lang="en-IN" dirty="0"/>
          </a:p>
          <a:p>
            <a:r>
              <a:rPr lang="en-IN" dirty="0"/>
              <a:t>ANA-negative</a:t>
            </a:r>
          </a:p>
        </p:txBody>
      </p:sp>
    </p:spTree>
    <p:extLst>
      <p:ext uri="{BB962C8B-B14F-4D97-AF65-F5344CB8AC3E}">
        <p14:creationId xmlns="" xmlns:p14="http://schemas.microsoft.com/office/powerpoint/2010/main" val="223749691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29400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DEPARTMENT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GENERAL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MEDICINE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GRH,MADURAI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HOD:DR.NATARAJAN MD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        CHIEF:DR.A.SENTHAMARAI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11" y="3500438"/>
            <a:ext cx="9146382" cy="267176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ASSISTANT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PROFESSORS:DR.M.J SENTHILKUMAR MD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DR.P.SUDHA MD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DR.SUGADEV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MD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     PRESENTOR:DR.NOORUL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AMEEN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 w="952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Urine R/E</a:t>
            </a:r>
          </a:p>
          <a:p>
            <a:r>
              <a:rPr lang="en-US" dirty="0" smtClean="0"/>
              <a:t>Albumin – nil</a:t>
            </a:r>
          </a:p>
          <a:p>
            <a:r>
              <a:rPr lang="en-US" dirty="0" smtClean="0"/>
              <a:t>Sugar- nil</a:t>
            </a:r>
          </a:p>
          <a:p>
            <a:r>
              <a:rPr lang="en-US" dirty="0" smtClean="0"/>
              <a:t>Deposits – 2-3</a:t>
            </a:r>
          </a:p>
          <a:p>
            <a:r>
              <a:rPr lang="en-US" dirty="0" smtClean="0"/>
              <a:t>RBCs- nil</a:t>
            </a:r>
          </a:p>
          <a:p>
            <a:r>
              <a:rPr lang="en-US" dirty="0" smtClean="0"/>
              <a:t>Crystal/cast – nil</a:t>
            </a:r>
          </a:p>
          <a:p>
            <a:r>
              <a:rPr lang="en-US" dirty="0" smtClean="0"/>
              <a:t>Bile salts/bile pigment-negative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 w="952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Chest </a:t>
            </a:r>
            <a:r>
              <a:rPr lang="en-US" dirty="0" err="1" smtClean="0"/>
              <a:t>Xray</a:t>
            </a:r>
            <a:r>
              <a:rPr lang="en-US" dirty="0" smtClean="0"/>
              <a:t> PA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391" t="31156" r="7331" b="16119"/>
          <a:stretch>
            <a:fillRect/>
          </a:stretch>
        </p:blipFill>
        <p:spPr bwMode="auto">
          <a:xfrm>
            <a:off x="6508392" y="2643182"/>
            <a:ext cx="394532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Covid</a:t>
            </a:r>
            <a:r>
              <a:rPr lang="en-US" dirty="0" smtClean="0"/>
              <a:t> RT PCR                  CT CHEST</a:t>
            </a:r>
            <a:endParaRPr lang="en-US" dirty="0"/>
          </a:p>
        </p:txBody>
      </p:sp>
      <p:pic>
        <p:nvPicPr>
          <p:cNvPr id="4098" name="Picture 2" descr="C:\Users\Admin\Desktop\cyanosis\IMG-20210814-WA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523968" y="1905000"/>
            <a:ext cx="3809238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Admin\Desktop\cyanosis\IMG_20210816_1154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40000"/>
          </a:blip>
          <a:srcRect l="3278" t="18415" r="6557" b="2901"/>
          <a:stretch>
            <a:fillRect/>
          </a:stretch>
        </p:blipFill>
        <p:spPr bwMode="auto">
          <a:xfrm>
            <a:off x="6453190" y="2000240"/>
            <a:ext cx="435771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5FD34A-820A-374C-B51B-22FFAD8A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USG ABDOMEN &amp;PELVIS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0BAC30-4931-6C40-A088-25CBB4544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dirty="0" smtClean="0"/>
              <a:t>Liver-Normal </a:t>
            </a:r>
            <a:r>
              <a:rPr lang="en-IN" dirty="0"/>
              <a:t>echoes and </a:t>
            </a:r>
            <a:r>
              <a:rPr lang="en-IN" dirty="0" smtClean="0"/>
              <a:t>Normal </a:t>
            </a:r>
            <a:r>
              <a:rPr lang="en-IN" dirty="0"/>
              <a:t>size</a:t>
            </a:r>
          </a:p>
          <a:p>
            <a:r>
              <a:rPr lang="en-IN" dirty="0"/>
              <a:t>Gall bladder-distended </a:t>
            </a:r>
          </a:p>
          <a:p>
            <a:r>
              <a:rPr lang="en-IN" dirty="0" smtClean="0"/>
              <a:t>Pancreas-Normal </a:t>
            </a:r>
            <a:r>
              <a:rPr lang="en-IN" dirty="0"/>
              <a:t>size</a:t>
            </a:r>
          </a:p>
          <a:p>
            <a:r>
              <a:rPr lang="en-IN" dirty="0"/>
              <a:t>Spleen-14.3 cm </a:t>
            </a:r>
            <a:r>
              <a:rPr lang="en-IN" b="1" dirty="0"/>
              <a:t>mild </a:t>
            </a:r>
            <a:r>
              <a:rPr lang="en-IN" b="1" dirty="0" err="1"/>
              <a:t>splenomegaly</a:t>
            </a:r>
            <a:endParaRPr lang="en-IN" b="1" dirty="0"/>
          </a:p>
          <a:p>
            <a:r>
              <a:rPr lang="en-IN" dirty="0" smtClean="0"/>
              <a:t>Bilateral </a:t>
            </a:r>
            <a:r>
              <a:rPr lang="en-IN" dirty="0"/>
              <a:t>ovaries seen</a:t>
            </a:r>
          </a:p>
          <a:p>
            <a:r>
              <a:rPr lang="en-IN" dirty="0"/>
              <a:t>Uterus normal shape and size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2800" dirty="0" smtClean="0"/>
              <a:t>Kidney</a:t>
            </a:r>
          </a:p>
          <a:p>
            <a:endParaRPr lang="en-IN" sz="2800" dirty="0" smtClean="0"/>
          </a:p>
          <a:p>
            <a:pPr lvl="1"/>
            <a:r>
              <a:rPr lang="en-IN" sz="2400" dirty="0" smtClean="0"/>
              <a:t>Right 10.4 cm x 4.3 cm</a:t>
            </a:r>
          </a:p>
          <a:p>
            <a:pPr lvl="1"/>
            <a:r>
              <a:rPr lang="en-IN" sz="2400" dirty="0" smtClean="0"/>
              <a:t>Left 9.1 cm x 4.7 cm</a:t>
            </a:r>
          </a:p>
          <a:p>
            <a:pPr lvl="1"/>
            <a:r>
              <a:rPr lang="en-IN" sz="2400" dirty="0" smtClean="0"/>
              <a:t>Bilateral cortical echoes normal</a:t>
            </a:r>
          </a:p>
          <a:p>
            <a:pPr lvl="1"/>
            <a:r>
              <a:rPr lang="en-IN" sz="2400" dirty="0" smtClean="0"/>
              <a:t>CMD maintained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9177491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7550CA-C141-0A46-867F-1DE06AAF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08" y="428604"/>
            <a:ext cx="5189858" cy="1105401"/>
          </a:xfrm>
        </p:spPr>
        <p:txBody>
          <a:bodyPr/>
          <a:lstStyle/>
          <a:p>
            <a:r>
              <a:rPr lang="en-IN" dirty="0" smtClean="0"/>
              <a:t>ECHO-Cardiac </a:t>
            </a:r>
            <a:r>
              <a:rPr lang="en-IN" dirty="0"/>
              <a:t>study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821E541-1D39-734D-AF0D-B6F19DA0F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1950" y="2000240"/>
            <a:ext cx="4127864" cy="4318019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IN" dirty="0" smtClean="0"/>
          </a:p>
          <a:p>
            <a:r>
              <a:rPr lang="en-IN" dirty="0" smtClean="0"/>
              <a:t>No </a:t>
            </a:r>
            <a:r>
              <a:rPr lang="en-IN" dirty="0"/>
              <a:t>obvious </a:t>
            </a:r>
            <a:r>
              <a:rPr lang="en-IN" dirty="0" err="1"/>
              <a:t>intracardiac</a:t>
            </a:r>
            <a:r>
              <a:rPr lang="en-IN" dirty="0"/>
              <a:t> shunt</a:t>
            </a:r>
          </a:p>
          <a:p>
            <a:r>
              <a:rPr lang="en-IN" dirty="0" err="1" smtClean="0"/>
              <a:t>Impression:normal</a:t>
            </a:r>
            <a:r>
              <a:rPr lang="en-IN" dirty="0" smtClean="0"/>
              <a:t> study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65FC5E-C261-4D40-8D60-7058B49EC5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8084" y="1928802"/>
            <a:ext cx="3857652" cy="4286280"/>
          </a:xfrm>
          <a:ln w="95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IN" dirty="0"/>
              <a:t>LVIDs-4.3cm</a:t>
            </a:r>
          </a:p>
          <a:p>
            <a:r>
              <a:rPr lang="en-IN" dirty="0"/>
              <a:t>LVIDd-4.9cm</a:t>
            </a:r>
          </a:p>
          <a:p>
            <a:r>
              <a:rPr lang="en-IN" dirty="0"/>
              <a:t>Tachycardia during study</a:t>
            </a:r>
          </a:p>
          <a:p>
            <a:r>
              <a:rPr lang="en-IN" dirty="0"/>
              <a:t>LVEF-60%</a:t>
            </a:r>
          </a:p>
          <a:p>
            <a:r>
              <a:rPr lang="en-IN" dirty="0"/>
              <a:t>Normal valves</a:t>
            </a:r>
          </a:p>
          <a:p>
            <a:r>
              <a:rPr lang="en-IN" dirty="0"/>
              <a:t>Normal chambers</a:t>
            </a:r>
          </a:p>
          <a:p>
            <a:r>
              <a:rPr lang="en-IN" dirty="0"/>
              <a:t>No PDA/TGA</a:t>
            </a:r>
          </a:p>
          <a:p>
            <a:r>
              <a:rPr lang="en-IN" dirty="0"/>
              <a:t>No pericardial effusion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5D22507-74BB-134C-9A9E-55A49D3492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81884" y="428604"/>
            <a:ext cx="4810116" cy="1071570"/>
          </a:xfrm>
        </p:spPr>
        <p:txBody>
          <a:bodyPr>
            <a:normAutofit/>
          </a:bodyPr>
          <a:lstStyle/>
          <a:p>
            <a:r>
              <a:rPr lang="en-IN" dirty="0"/>
              <a:t>Bubble </a:t>
            </a:r>
            <a:r>
              <a:rPr lang="en-IN" dirty="0" smtClean="0"/>
              <a:t>Contrast </a:t>
            </a:r>
            <a:r>
              <a:rPr lang="en-IN" dirty="0"/>
              <a:t>study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243" r="2174" b="3816"/>
          <a:stretch>
            <a:fillRect/>
          </a:stretch>
        </p:blipFill>
        <p:spPr bwMode="auto">
          <a:xfrm>
            <a:off x="4381488" y="1714488"/>
            <a:ext cx="3214710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0724942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2C190-CAF5-134B-97A1-9A4885BD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44" y="214290"/>
            <a:ext cx="5929354" cy="857257"/>
          </a:xfrm>
        </p:spPr>
        <p:txBody>
          <a:bodyPr/>
          <a:lstStyle/>
          <a:p>
            <a:r>
              <a:rPr lang="en-IN" dirty="0"/>
              <a:t>Arterial </a:t>
            </a:r>
            <a:r>
              <a:rPr lang="en-IN" dirty="0" err="1"/>
              <a:t>bood</a:t>
            </a:r>
            <a:r>
              <a:rPr lang="en-IN" dirty="0"/>
              <a:t> gas analysis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CC3E33C3-2AD3-BE4C-AC8E-B435CA215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66073308"/>
              </p:ext>
            </p:extLst>
          </p:nvPr>
        </p:nvGraphicFramePr>
        <p:xfrm>
          <a:off x="2809852" y="1643050"/>
          <a:ext cx="4554886" cy="47301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77443">
                  <a:extLst>
                    <a:ext uri="{9D8B030D-6E8A-4147-A177-3AD203B41FA5}">
                      <a16:colId xmlns="" xmlns:a16="http://schemas.microsoft.com/office/drawing/2014/main" val="4272058368"/>
                    </a:ext>
                  </a:extLst>
                </a:gridCol>
                <a:gridCol w="2277443">
                  <a:extLst>
                    <a:ext uri="{9D8B030D-6E8A-4147-A177-3AD203B41FA5}">
                      <a16:colId xmlns="" xmlns:a16="http://schemas.microsoft.com/office/drawing/2014/main" val="1953270602"/>
                    </a:ext>
                  </a:extLst>
                </a:gridCol>
              </a:tblGrid>
              <a:tr h="591267">
                <a:tc>
                  <a:txBody>
                    <a:bodyPr/>
                    <a:lstStyle/>
                    <a:p>
                      <a:r>
                        <a:rPr lang="en-IN" sz="2400" dirty="0"/>
                        <a:t>pH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1863658"/>
                  </a:ext>
                </a:extLst>
              </a:tr>
              <a:tr h="591267">
                <a:tc>
                  <a:txBody>
                    <a:bodyPr/>
                    <a:lstStyle/>
                    <a:p>
                      <a:r>
                        <a:rPr lang="en-IN"/>
                        <a:t>PCo2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9783886"/>
                  </a:ext>
                </a:extLst>
              </a:tr>
              <a:tr h="591267">
                <a:tc>
                  <a:txBody>
                    <a:bodyPr/>
                    <a:lstStyle/>
                    <a:p>
                      <a:r>
                        <a:rPr lang="en-IN" dirty="0"/>
                        <a:t>PO2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8426452"/>
                  </a:ext>
                </a:extLst>
              </a:tr>
              <a:tr h="591267">
                <a:tc>
                  <a:txBody>
                    <a:bodyPr/>
                    <a:lstStyle/>
                    <a:p>
                      <a:r>
                        <a:rPr lang="en-IN"/>
                        <a:t>Na+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290658"/>
                  </a:ext>
                </a:extLst>
              </a:tr>
              <a:tr h="591267">
                <a:tc>
                  <a:txBody>
                    <a:bodyPr/>
                    <a:lstStyle/>
                    <a:p>
                      <a:r>
                        <a:rPr lang="en-IN" dirty="0"/>
                        <a:t>K+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3116449"/>
                  </a:ext>
                </a:extLst>
              </a:tr>
              <a:tr h="591267">
                <a:tc>
                  <a:txBody>
                    <a:bodyPr/>
                    <a:lstStyle/>
                    <a:p>
                      <a:r>
                        <a:rPr lang="en-IN"/>
                        <a:t>Ca++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0.93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1130338"/>
                  </a:ext>
                </a:extLst>
              </a:tr>
              <a:tr h="591267">
                <a:tc>
                  <a:txBody>
                    <a:bodyPr/>
                    <a:lstStyle/>
                    <a:p>
                      <a:r>
                        <a:rPr lang="en-IN"/>
                        <a:t>Lactate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0018145"/>
                  </a:ext>
                </a:extLst>
              </a:tr>
              <a:tr h="591267">
                <a:tc>
                  <a:txBody>
                    <a:bodyPr/>
                    <a:lstStyle/>
                    <a:p>
                      <a:r>
                        <a:rPr lang="en-IN"/>
                        <a:t>HCO3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4061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7416759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B7D8B0-0F82-2844-A3C9-23C2F03D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ABG with derived parameters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1F9611C9-F470-A14C-A0EF-F4188A46522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59688665"/>
              </p:ext>
            </p:extLst>
          </p:nvPr>
        </p:nvGraphicFramePr>
        <p:xfrm>
          <a:off x="1370262" y="1825625"/>
          <a:ext cx="4127502" cy="427152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3751">
                  <a:extLst>
                    <a:ext uri="{9D8B030D-6E8A-4147-A177-3AD203B41FA5}">
                      <a16:colId xmlns="" xmlns:a16="http://schemas.microsoft.com/office/drawing/2014/main" val="4272058368"/>
                    </a:ext>
                  </a:extLst>
                </a:gridCol>
                <a:gridCol w="2063751">
                  <a:extLst>
                    <a:ext uri="{9D8B030D-6E8A-4147-A177-3AD203B41FA5}">
                      <a16:colId xmlns="" xmlns:a16="http://schemas.microsoft.com/office/drawing/2014/main" val="1953270602"/>
                    </a:ext>
                  </a:extLst>
                </a:gridCol>
              </a:tblGrid>
              <a:tr h="512715">
                <a:tc>
                  <a:txBody>
                    <a:bodyPr/>
                    <a:lstStyle/>
                    <a:p>
                      <a:r>
                        <a:rPr lang="en-IN" sz="2400" dirty="0"/>
                        <a:t>pH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7.41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1863658"/>
                  </a:ext>
                </a:extLst>
              </a:tr>
              <a:tr h="469851">
                <a:tc>
                  <a:txBody>
                    <a:bodyPr/>
                    <a:lstStyle/>
                    <a:p>
                      <a:r>
                        <a:rPr lang="en-IN" b="1" dirty="0"/>
                        <a:t>PCo2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/>
                        <a:t>45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9783886"/>
                  </a:ext>
                </a:extLst>
              </a:tr>
              <a:tr h="469851">
                <a:tc>
                  <a:txBody>
                    <a:bodyPr/>
                    <a:lstStyle/>
                    <a:p>
                      <a:r>
                        <a:rPr lang="en-IN" b="1" dirty="0"/>
                        <a:t>PO2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83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8426452"/>
                  </a:ext>
                </a:extLst>
              </a:tr>
              <a:tr h="469851">
                <a:tc>
                  <a:txBody>
                    <a:bodyPr/>
                    <a:lstStyle/>
                    <a:p>
                      <a:r>
                        <a:rPr lang="en-IN"/>
                        <a:t>Na+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141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290658"/>
                  </a:ext>
                </a:extLst>
              </a:tr>
              <a:tr h="469851">
                <a:tc>
                  <a:txBody>
                    <a:bodyPr/>
                    <a:lstStyle/>
                    <a:p>
                      <a:r>
                        <a:rPr lang="en-IN" dirty="0"/>
                        <a:t>K+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3116449"/>
                  </a:ext>
                </a:extLst>
              </a:tr>
              <a:tr h="469851">
                <a:tc>
                  <a:txBody>
                    <a:bodyPr/>
                    <a:lstStyle/>
                    <a:p>
                      <a:r>
                        <a:rPr lang="en-IN"/>
                        <a:t>Ca++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0.93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1130338"/>
                  </a:ext>
                </a:extLst>
              </a:tr>
              <a:tr h="469851">
                <a:tc>
                  <a:txBody>
                    <a:bodyPr/>
                    <a:lstStyle/>
                    <a:p>
                      <a:r>
                        <a:rPr lang="en-IN"/>
                        <a:t>Lactate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1.1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0018145"/>
                  </a:ext>
                </a:extLst>
              </a:tr>
              <a:tr h="469851">
                <a:tc>
                  <a:txBody>
                    <a:bodyPr/>
                    <a:lstStyle/>
                    <a:p>
                      <a:r>
                        <a:rPr lang="en-IN"/>
                        <a:t>HCO3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28.5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4061744"/>
                  </a:ext>
                </a:extLst>
              </a:tr>
              <a:tr h="469851">
                <a:tc>
                  <a:txBody>
                    <a:bodyPr/>
                    <a:lstStyle/>
                    <a:p>
                      <a:r>
                        <a:rPr lang="en-IN" err="1"/>
                        <a:t>Hct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330032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0257028E-A915-BE4C-A5BA-ADE16D7E133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27461839"/>
              </p:ext>
            </p:extLst>
          </p:nvPr>
        </p:nvGraphicFramePr>
        <p:xfrm>
          <a:off x="6628062" y="1825625"/>
          <a:ext cx="5118102" cy="42715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59051">
                  <a:extLst>
                    <a:ext uri="{9D8B030D-6E8A-4147-A177-3AD203B41FA5}">
                      <a16:colId xmlns="" xmlns:a16="http://schemas.microsoft.com/office/drawing/2014/main" val="4272058368"/>
                    </a:ext>
                  </a:extLst>
                </a:gridCol>
                <a:gridCol w="2559051">
                  <a:extLst>
                    <a:ext uri="{9D8B030D-6E8A-4147-A177-3AD203B41FA5}">
                      <a16:colId xmlns="" xmlns:a16="http://schemas.microsoft.com/office/drawing/2014/main" val="1953270602"/>
                    </a:ext>
                  </a:extLst>
                </a:gridCol>
              </a:tblGrid>
              <a:tr h="736469">
                <a:tc>
                  <a:txBody>
                    <a:bodyPr/>
                    <a:lstStyle/>
                    <a:p>
                      <a:r>
                        <a:rPr lang="en-IN" sz="2400" b="0" dirty="0"/>
                        <a:t>Ca++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/>
                        <a:t>0.40 </a:t>
                      </a:r>
                      <a:r>
                        <a:rPr lang="en-IN" b="0" dirty="0" err="1"/>
                        <a:t>mmol</a:t>
                      </a:r>
                      <a:r>
                        <a:rPr lang="en-IN" b="0" dirty="0"/>
                        <a:t>/L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1863658"/>
                  </a:ext>
                </a:extLst>
              </a:tr>
              <a:tr h="589175">
                <a:tc>
                  <a:txBody>
                    <a:bodyPr/>
                    <a:lstStyle/>
                    <a:p>
                      <a:r>
                        <a:rPr lang="en-IN"/>
                        <a:t>HCO3std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22.4 </a:t>
                      </a:r>
                      <a:r>
                        <a:rPr lang="en-IN" err="1"/>
                        <a:t>mmol</a:t>
                      </a:r>
                      <a:r>
                        <a:rPr lang="en-IN"/>
                        <a:t>/L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9783886"/>
                  </a:ext>
                </a:extLst>
              </a:tr>
              <a:tr h="589175">
                <a:tc>
                  <a:txBody>
                    <a:bodyPr/>
                    <a:lstStyle/>
                    <a:p>
                      <a:r>
                        <a:rPr lang="en-IN"/>
                        <a:t>TCO2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21.8 </a:t>
                      </a:r>
                      <a:r>
                        <a:rPr lang="en-IN" err="1"/>
                        <a:t>mmol</a:t>
                      </a:r>
                      <a:r>
                        <a:rPr lang="en-IN"/>
                        <a:t>/L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8426452"/>
                  </a:ext>
                </a:extLst>
              </a:tr>
              <a:tr h="589175">
                <a:tc>
                  <a:txBody>
                    <a:bodyPr/>
                    <a:lstStyle/>
                    <a:p>
                      <a:r>
                        <a:rPr lang="en-IN" err="1"/>
                        <a:t>BEecf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-3.7 </a:t>
                      </a:r>
                      <a:r>
                        <a:rPr lang="en-IN" err="1"/>
                        <a:t>mmol</a:t>
                      </a:r>
                      <a:r>
                        <a:rPr lang="en-IN"/>
                        <a:t>/L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290658"/>
                  </a:ext>
                </a:extLst>
              </a:tr>
              <a:tr h="589175">
                <a:tc>
                  <a:txBody>
                    <a:bodyPr/>
                    <a:lstStyle/>
                    <a:p>
                      <a:r>
                        <a:rPr lang="en-IN"/>
                        <a:t>BE(B)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/>
                        <a:t>-3.3 </a:t>
                      </a:r>
                      <a:r>
                        <a:rPr lang="en-IN" err="1"/>
                        <a:t>mmol</a:t>
                      </a:r>
                      <a:r>
                        <a:rPr lang="en-IN"/>
                        <a:t>/L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3116449"/>
                  </a:ext>
                </a:extLst>
              </a:tr>
              <a:tr h="589175">
                <a:tc>
                  <a:txBody>
                    <a:bodyPr/>
                    <a:lstStyle/>
                    <a:p>
                      <a:r>
                        <a:rPr lang="en-IN" b="1" dirty="0"/>
                        <a:t>SO2c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100%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1130338"/>
                  </a:ext>
                </a:extLst>
              </a:tr>
              <a:tr h="589175">
                <a:tc>
                  <a:txBody>
                    <a:bodyPr/>
                    <a:lstStyle/>
                    <a:p>
                      <a:r>
                        <a:rPr lang="en-IN" err="1"/>
                        <a:t>THbc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9.9 g/dl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0018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812145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224" y="1643050"/>
            <a:ext cx="4606312" cy="460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6258AE-13F2-1A4E-B310-F985F96D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Differential diagnosis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AA751C-3E6E-534F-80C4-59B3145E7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16" y="1928802"/>
            <a:ext cx="5000660" cy="4286280"/>
          </a:xfrm>
          <a:ln w="12700">
            <a:solidFill>
              <a:schemeClr val="tx1"/>
            </a:solidFill>
          </a:ln>
        </p:spPr>
        <p:txBody>
          <a:bodyPr/>
          <a:lstStyle/>
          <a:p>
            <a:endParaRPr lang="en-IN" dirty="0" smtClean="0"/>
          </a:p>
          <a:p>
            <a:r>
              <a:rPr lang="en-IN" dirty="0" smtClean="0"/>
              <a:t>Cardiopulmonary causes</a:t>
            </a:r>
          </a:p>
          <a:p>
            <a:r>
              <a:rPr lang="en-IN" dirty="0" err="1" smtClean="0"/>
              <a:t>Hemoglobinopathy</a:t>
            </a:r>
            <a:endParaRPr lang="en-IN" dirty="0"/>
          </a:p>
          <a:p>
            <a:r>
              <a:rPr lang="en-IN" dirty="0" err="1"/>
              <a:t>Methemoglobinemia</a:t>
            </a:r>
            <a:endParaRPr lang="en-IN" dirty="0"/>
          </a:p>
          <a:p>
            <a:r>
              <a:rPr lang="en-IN" dirty="0"/>
              <a:t>Variant </a:t>
            </a:r>
            <a:r>
              <a:rPr lang="en-IN" dirty="0" err="1" smtClean="0"/>
              <a:t>hemoglobin</a:t>
            </a:r>
            <a:endParaRPr lang="en-IN" dirty="0" smtClean="0"/>
          </a:p>
          <a:p>
            <a:r>
              <a:rPr lang="en-IN" dirty="0" err="1" smtClean="0"/>
              <a:t>Sulfhemoglobinemia</a:t>
            </a:r>
            <a:endParaRPr lang="en-IN" dirty="0"/>
          </a:p>
          <a:p>
            <a:r>
              <a:rPr lang="en-IN" dirty="0"/>
              <a:t>Low oxygen affinity </a:t>
            </a:r>
            <a:r>
              <a:rPr lang="en-IN" dirty="0" err="1"/>
              <a:t>hemoglobins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4B0FD35-0B06-2540-98D4-030ED2B5649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55" y="1690688"/>
            <a:ext cx="4774407" cy="475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575091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58ECA7-D835-4B4A-A28B-E6B90F3A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CT pulmonary angiogram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1C87A7B-3F2B-FF44-84BD-E15AD7599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44" y="1928802"/>
            <a:ext cx="4345781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G_20210816_115319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8130" t="14706" r="2439" b="7353"/>
          <a:stretch>
            <a:fillRect/>
          </a:stretch>
        </p:blipFill>
        <p:spPr>
          <a:xfrm>
            <a:off x="6810380" y="1785926"/>
            <a:ext cx="4786346" cy="4612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297418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5B834B-2468-AC48-AB6F-C3A92229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40" y="428604"/>
            <a:ext cx="4644627" cy="795358"/>
          </a:xfrm>
        </p:spPr>
        <p:txBody>
          <a:bodyPr/>
          <a:lstStyle/>
          <a:p>
            <a:r>
              <a:rPr lang="en-IN" dirty="0"/>
              <a:t>Bedside tests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EC282A-F1A7-FF4D-8F62-29E41848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384" y="1907924"/>
            <a:ext cx="5060616" cy="4351338"/>
          </a:xfrm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IN" dirty="0" err="1"/>
              <a:t>Hyperoxia</a:t>
            </a:r>
            <a:r>
              <a:rPr lang="en-IN" dirty="0"/>
              <a:t> test –in vivo</a:t>
            </a:r>
          </a:p>
          <a:p>
            <a:r>
              <a:rPr lang="en-IN" dirty="0"/>
              <a:t>Ventilate the patient with 100FiO2 for 10 </a:t>
            </a:r>
            <a:r>
              <a:rPr lang="en-IN" dirty="0" err="1"/>
              <a:t>mins</a:t>
            </a:r>
            <a:endParaRPr lang="en-IN" dirty="0"/>
          </a:p>
          <a:p>
            <a:endParaRPr lang="en-IN" dirty="0"/>
          </a:p>
          <a:p>
            <a:r>
              <a:rPr lang="en-IN" dirty="0"/>
              <a:t>PaO2&lt;100 </a:t>
            </a:r>
            <a:r>
              <a:rPr lang="en-IN" dirty="0" err="1" smtClean="0"/>
              <a:t>mmhg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A05BC5E-5307-BB42-A189-EE7F4CBB6D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38942" y="1928802"/>
            <a:ext cx="5060950" cy="4351338"/>
          </a:xfrm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IN" dirty="0"/>
              <a:t>Expose the patient blood to ambient oxygen</a:t>
            </a:r>
          </a:p>
          <a:p>
            <a:endParaRPr lang="en-IN" dirty="0"/>
          </a:p>
          <a:p>
            <a:r>
              <a:rPr lang="en-IN" dirty="0" err="1"/>
              <a:t>Color</a:t>
            </a:r>
            <a:r>
              <a:rPr lang="en-IN" dirty="0"/>
              <a:t> of the blood (dark brown) didn’t change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6BC62AB-87A0-F441-8CA7-F99DF8A00B24}"/>
              </a:ext>
            </a:extLst>
          </p:cNvPr>
          <p:cNvCxnSpPr>
            <a:cxnSpLocks/>
          </p:cNvCxnSpPr>
          <p:nvPr/>
        </p:nvCxnSpPr>
        <p:spPr>
          <a:xfrm>
            <a:off x="3108158" y="3141579"/>
            <a:ext cx="0" cy="568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8161F784-BFC8-9145-85B1-F24C6B53FC06}"/>
              </a:ext>
            </a:extLst>
          </p:cNvPr>
          <p:cNvCxnSpPr>
            <a:cxnSpLocks/>
          </p:cNvCxnSpPr>
          <p:nvPr/>
        </p:nvCxnSpPr>
        <p:spPr>
          <a:xfrm>
            <a:off x="8639342" y="2857500"/>
            <a:ext cx="0" cy="568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364B6B17-517A-AF4C-9CAF-651D4D8CD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4523" y="3016427"/>
            <a:ext cx="1694656" cy="4520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1815984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11AED0-61C8-AF44-AD39-3D448C3C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Interesting case of hypoxia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3C0BAB-1C33-6948-9C6A-AEEF657D9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654" y="2143116"/>
            <a:ext cx="6143668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A 23 year old female patient presented with the history of giddiness for 1 </a:t>
            </a:r>
            <a:r>
              <a:rPr lang="en-US" sz="3600" dirty="0" smtClean="0"/>
              <a:t>day .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46" y="2214554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3863813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80C4D-B776-464A-826A-C55F9200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3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31906B-92C7-304B-A556-ADDB52ED4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84" y="1643050"/>
            <a:ext cx="7929618" cy="4714907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itchFamily="34" charset="0"/>
                <a:cs typeface="Arial" pitchFamily="34" charset="0"/>
              </a:rPr>
              <a:t>Patient actual A-a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gradient</a:t>
            </a:r>
          </a:p>
          <a:p>
            <a:endParaRPr lang="en-IN" sz="8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PAO2-PaO2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FiO2(Pi-PH2O) - (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aCO2/RQ)-PaO2</a:t>
            </a:r>
          </a:p>
          <a:p>
            <a:pPr lvl="1">
              <a:buNone/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                         = 10.5 </a:t>
            </a:r>
            <a:r>
              <a:rPr lang="en-IN" sz="2400" b="1" dirty="0" err="1" smtClean="0">
                <a:latin typeface="Arial" pitchFamily="34" charset="0"/>
                <a:cs typeface="Arial" pitchFamily="34" charset="0"/>
              </a:rPr>
              <a:t>mmhg</a:t>
            </a:r>
            <a:endParaRPr lang="en-IN" sz="24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IN" sz="3600" dirty="0">
              <a:latin typeface="Arial" pitchFamily="34" charset="0"/>
              <a:cs typeface="Arial" pitchFamily="34" charset="0"/>
            </a:endParaRPr>
          </a:p>
          <a:p>
            <a:r>
              <a:rPr lang="en-IN" sz="3200" dirty="0">
                <a:latin typeface="Arial" pitchFamily="34" charset="0"/>
                <a:cs typeface="Arial" pitchFamily="34" charset="0"/>
              </a:rPr>
              <a:t>Expected A-a gradient for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age = 9.8 </a:t>
            </a:r>
            <a:r>
              <a:rPr lang="en-IN" dirty="0">
                <a:latin typeface="Arial" pitchFamily="34" charset="0"/>
                <a:cs typeface="Arial" pitchFamily="34" charset="0"/>
              </a:rPr>
              <a:t>mm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hg</a:t>
            </a:r>
          </a:p>
          <a:p>
            <a:endParaRPr lang="en-IN" sz="3200" dirty="0">
              <a:latin typeface="Arial" pitchFamily="34" charset="0"/>
              <a:cs typeface="Arial" pitchFamily="34" charset="0"/>
            </a:endParaRPr>
          </a:p>
          <a:p>
            <a:r>
              <a:rPr lang="en-IN" sz="3200" dirty="0">
                <a:latin typeface="Arial" pitchFamily="34" charset="0"/>
                <a:cs typeface="Arial" pitchFamily="34" charset="0"/>
              </a:rPr>
              <a:t>Saturation gap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=  SpO2-SaO2  =35</a:t>
            </a:r>
            <a:r>
              <a:rPr lang="en-IN" sz="3200" dirty="0">
                <a:latin typeface="Arial" pitchFamily="34" charset="0"/>
                <a:cs typeface="Arial" pitchFamily="34" charset="0"/>
              </a:rPr>
              <a:t>%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7D77B72-EC85-F347-99D8-91F4DB66F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54" y="2142206"/>
            <a:ext cx="3328974" cy="3072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/>
          <p:cNvCxnSpPr/>
          <p:nvPr/>
        </p:nvCxnSpPr>
        <p:spPr>
          <a:xfrm rot="5400000">
            <a:off x="3417869" y="5679297"/>
            <a:ext cx="499272" cy="794"/>
          </a:xfrm>
          <a:prstGeom prst="line">
            <a:avLst/>
          </a:prstGeom>
          <a:ln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846761" y="5678503"/>
            <a:ext cx="499272" cy="794"/>
          </a:xfrm>
          <a:prstGeom prst="line">
            <a:avLst/>
          </a:prstGeom>
          <a:ln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38849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E97238-984E-214B-AD5C-92C6DFA7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2E239DD-28F3-EB4E-92A8-16E62C20E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2" r="2609"/>
          <a:stretch>
            <a:fillRect/>
          </a:stretch>
        </p:blipFill>
        <p:spPr>
          <a:xfrm>
            <a:off x="1309654" y="214290"/>
            <a:ext cx="8001056" cy="5879312"/>
          </a:xfr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1">
                <a:lumMod val="95000"/>
              </a:scheme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0560780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C7E2D8-9267-6E42-A56E-15E9B78F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02" y="274638"/>
            <a:ext cx="10072758" cy="1020762"/>
          </a:xfrm>
        </p:spPr>
        <p:txBody>
          <a:bodyPr/>
          <a:lstStyle/>
          <a:p>
            <a:r>
              <a:rPr lang="en-US" dirty="0" smtClean="0"/>
              <a:t>        IN VITRO                 IN VIVO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7280C4-5965-0544-94F8-763513C06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829040" cy="435133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itchFamily="34" charset="0"/>
                <a:cs typeface="Arial" pitchFamily="34" charset="0"/>
              </a:rPr>
              <a:t>Added in 1:10 dilution of KCN to patient blood</a:t>
            </a:r>
          </a:p>
          <a:p>
            <a:endParaRPr lang="en-IN" sz="3200" dirty="0">
              <a:latin typeface="Arial" pitchFamily="34" charset="0"/>
              <a:cs typeface="Arial" pitchFamily="34" charset="0"/>
            </a:endParaRPr>
          </a:p>
          <a:p>
            <a:endParaRPr lang="en-IN" sz="3200" dirty="0">
              <a:latin typeface="Arial" pitchFamily="34" charset="0"/>
              <a:cs typeface="Arial" pitchFamily="34" charset="0"/>
            </a:endParaRPr>
          </a:p>
          <a:p>
            <a:r>
              <a:rPr lang="en-IN" sz="3200" dirty="0">
                <a:latin typeface="Arial" pitchFamily="34" charset="0"/>
                <a:cs typeface="Arial" pitchFamily="34" charset="0"/>
              </a:rPr>
              <a:t>No change in </a:t>
            </a:r>
            <a:r>
              <a:rPr lang="en-IN" sz="3200" dirty="0" err="1">
                <a:latin typeface="Arial" pitchFamily="34" charset="0"/>
                <a:cs typeface="Arial" pitchFamily="34" charset="0"/>
              </a:rPr>
              <a:t>color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4657823-BBCF-124B-9439-8F9B33A359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38679" y="1785926"/>
            <a:ext cx="4071966" cy="4391037"/>
          </a:xfrm>
        </p:spPr>
        <p:txBody>
          <a:bodyPr>
            <a:normAutofit lnSpcReduction="10000"/>
          </a:bodyPr>
          <a:lstStyle/>
          <a:p>
            <a:r>
              <a:rPr lang="en-IN" sz="3200" dirty="0">
                <a:latin typeface="Arial" pitchFamily="34" charset="0"/>
                <a:cs typeface="Arial" pitchFamily="34" charset="0"/>
              </a:rPr>
              <a:t>Administered </a:t>
            </a:r>
            <a:r>
              <a:rPr lang="en-IN" sz="3200" dirty="0" err="1">
                <a:latin typeface="Arial" pitchFamily="34" charset="0"/>
                <a:cs typeface="Arial" pitchFamily="34" charset="0"/>
              </a:rPr>
              <a:t>Inj</a:t>
            </a:r>
            <a:r>
              <a:rPr lang="en-IN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200" dirty="0" err="1">
                <a:latin typeface="Arial" pitchFamily="34" charset="0"/>
                <a:cs typeface="Arial" pitchFamily="34" charset="0"/>
              </a:rPr>
              <a:t>methylene</a:t>
            </a:r>
            <a:r>
              <a:rPr lang="en-IN" sz="3200" dirty="0">
                <a:latin typeface="Arial" pitchFamily="34" charset="0"/>
                <a:cs typeface="Arial" pitchFamily="34" charset="0"/>
              </a:rPr>
              <a:t> blue iv 1mg/kg iv infusion over 60 minutes given</a:t>
            </a:r>
          </a:p>
          <a:p>
            <a:endParaRPr lang="en-IN" sz="3200" dirty="0">
              <a:latin typeface="Arial" pitchFamily="34" charset="0"/>
              <a:cs typeface="Arial" pitchFamily="34" charset="0"/>
            </a:endParaRPr>
          </a:p>
          <a:p>
            <a:endParaRPr lang="en-IN" sz="3200" dirty="0">
              <a:latin typeface="Arial" pitchFamily="34" charset="0"/>
              <a:cs typeface="Arial" pitchFamily="34" charset="0"/>
            </a:endParaRPr>
          </a:p>
          <a:p>
            <a:r>
              <a:rPr lang="en-IN" sz="3200" dirty="0">
                <a:latin typeface="Arial" pitchFamily="34" charset="0"/>
                <a:cs typeface="Arial" pitchFamily="34" charset="0"/>
              </a:rPr>
              <a:t>No improvement in cyanosis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E03C7811-69DD-A041-9AB0-4A2340FDA587}"/>
              </a:ext>
            </a:extLst>
          </p:cNvPr>
          <p:cNvCxnSpPr>
            <a:cxnSpLocks/>
          </p:cNvCxnSpPr>
          <p:nvPr/>
        </p:nvCxnSpPr>
        <p:spPr>
          <a:xfrm>
            <a:off x="2238348" y="3500438"/>
            <a:ext cx="0" cy="785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E125820-6D18-CC4C-86FC-FB8660E25370}"/>
              </a:ext>
            </a:extLst>
          </p:cNvPr>
          <p:cNvCxnSpPr>
            <a:cxnSpLocks/>
          </p:cNvCxnSpPr>
          <p:nvPr/>
        </p:nvCxnSpPr>
        <p:spPr>
          <a:xfrm>
            <a:off x="6453190" y="4286256"/>
            <a:ext cx="0" cy="817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68" y="1714488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219879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A7C7C-5A40-934B-B3E8-2FEB4293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6" y="357166"/>
            <a:ext cx="8634172" cy="11467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REPEAT INVESTIGATION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4B7356EF-FBED-2946-AB6F-F198EE5B4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" y="2285992"/>
            <a:ext cx="4714908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200" b="1" dirty="0" smtClean="0"/>
              <a:t>     </a:t>
            </a:r>
            <a:r>
              <a:rPr lang="en-IN" sz="3200" dirty="0" smtClean="0"/>
              <a:t>Complete </a:t>
            </a:r>
            <a:r>
              <a:rPr lang="en-IN" sz="3200" dirty="0"/>
              <a:t>blood count</a:t>
            </a:r>
            <a:endParaRPr lang="en-US" sz="32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CECF5051-FBD4-7545-9521-4288CF1E08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67306" y="2285992"/>
            <a:ext cx="5319716" cy="4221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200" b="1" dirty="0"/>
              <a:t>Red cell indices</a:t>
            </a:r>
            <a:endParaRPr lang="en-US" sz="32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09588" y="3071810"/>
          <a:ext cx="3857652" cy="2928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8826"/>
                <a:gridCol w="1928826"/>
              </a:tblGrid>
              <a:tr h="48816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Total</a:t>
                      </a:r>
                      <a:r>
                        <a:rPr lang="en-US" b="0" baseline="0" dirty="0" smtClean="0"/>
                        <a:t> count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6000</a:t>
                      </a:r>
                      <a:endParaRPr lang="en-US" b="0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Differential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65/26/9</a:t>
                      </a:r>
                      <a:endParaRPr lang="en-US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Hemoglobin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11.0</a:t>
                      </a:r>
                      <a:r>
                        <a:rPr lang="en-US" b="1" baseline="0" dirty="0" smtClean="0"/>
                        <a:t> g/dl</a:t>
                      </a:r>
                      <a:endParaRPr lang="en-US" b="1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PCV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1.65L/cu.mm</a:t>
                      </a:r>
                      <a:endParaRPr lang="en-US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ESR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33mm/hr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10182" y="3000372"/>
          <a:ext cx="3357586" cy="3232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98682"/>
                <a:gridCol w="2258904"/>
              </a:tblGrid>
              <a:tr h="48816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MCV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98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fl</a:t>
                      </a:r>
                      <a:endParaRPr lang="en-US" b="1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MCH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32.8 pg</a:t>
                      </a:r>
                      <a:endParaRPr lang="en-US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MCHC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34.8</a:t>
                      </a:r>
                      <a:r>
                        <a:rPr lang="en-US" baseline="0" dirty="0" smtClean="0"/>
                        <a:t> g/dl</a:t>
                      </a:r>
                      <a:endParaRPr lang="en-US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RDW-SD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52.8%</a:t>
                      </a:r>
                      <a:endParaRPr lang="en-US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RDW-CV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15.0%</a:t>
                      </a:r>
                      <a:endParaRPr lang="en-US" dirty="0"/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r>
                        <a:rPr lang="en-US" dirty="0" smtClean="0"/>
                        <a:t>RBC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 million/cu.mm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20" y="2071678"/>
            <a:ext cx="3000396" cy="268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3485974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644628" cy="4738710"/>
          </a:xfrm>
        </p:spPr>
        <p:txBody>
          <a:bodyPr/>
          <a:lstStyle/>
          <a:p>
            <a:pPr fontAlgn="t"/>
            <a:endParaRPr lang="en-US" b="1" dirty="0" smtClean="0"/>
          </a:p>
          <a:p>
            <a:pPr fontAlgn="t"/>
            <a:endParaRPr lang="en-US" b="1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Urobilinogen</a:t>
            </a:r>
            <a:r>
              <a:rPr lang="en-US" dirty="0" smtClean="0"/>
              <a:t> mildly elevated</a:t>
            </a:r>
          </a:p>
          <a:p>
            <a:r>
              <a:rPr lang="en-US" dirty="0" err="1" smtClean="0"/>
              <a:t>Normochromic</a:t>
            </a:r>
            <a:r>
              <a:rPr lang="en-US" dirty="0" smtClean="0"/>
              <a:t> </a:t>
            </a:r>
            <a:r>
              <a:rPr lang="en-US" dirty="0" err="1" smtClean="0"/>
              <a:t>normocytes</a:t>
            </a:r>
            <a:endParaRPr lang="en-US" dirty="0" smtClean="0"/>
          </a:p>
          <a:p>
            <a:r>
              <a:rPr lang="en-US" dirty="0" smtClean="0"/>
              <a:t>Few </a:t>
            </a:r>
            <a:r>
              <a:rPr lang="en-US" dirty="0" err="1" smtClean="0"/>
              <a:t>macrocytes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schistocytes</a:t>
            </a:r>
            <a:r>
              <a:rPr lang="en-US" dirty="0" smtClean="0"/>
              <a:t>/bite cells/</a:t>
            </a:r>
            <a:r>
              <a:rPr lang="en-US" dirty="0" err="1" smtClean="0"/>
              <a:t>spherocytes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38282" y="2000240"/>
          <a:ext cx="3571900" cy="37862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13612"/>
                <a:gridCol w="1358288"/>
              </a:tblGrid>
              <a:tr h="631036">
                <a:tc>
                  <a:txBody>
                    <a:bodyPr/>
                    <a:lstStyle/>
                    <a:p>
                      <a:r>
                        <a:rPr lang="en-IN" sz="1800" dirty="0"/>
                        <a:t>Total </a:t>
                      </a:r>
                      <a:r>
                        <a:rPr lang="en-IN" sz="1800" dirty="0" err="1"/>
                        <a:t>bilirubin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4.4mg/dl</a:t>
                      </a:r>
                      <a:endParaRPr lang="en-US" sz="16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31036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Direct </a:t>
                      </a:r>
                      <a:r>
                        <a:rPr lang="en-IN" sz="1800" dirty="0" err="1" smtClean="0"/>
                        <a:t>bilirubin</a:t>
                      </a:r>
                      <a:r>
                        <a:rPr lang="en-IN" sz="180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0.5mg/dl</a:t>
                      </a:r>
                      <a:endParaRPr lang="en-US" sz="16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31036">
                <a:tc>
                  <a:txBody>
                    <a:bodyPr/>
                    <a:lstStyle/>
                    <a:p>
                      <a:r>
                        <a:rPr lang="en-IN" sz="1800" dirty="0"/>
                        <a:t>Indirect </a:t>
                      </a:r>
                      <a:r>
                        <a:rPr lang="en-IN" sz="1800" dirty="0" err="1"/>
                        <a:t>bilirubin</a:t>
                      </a:r>
                      <a:r>
                        <a:rPr lang="en-IN" sz="1800" dirty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3.9mg/dl</a:t>
                      </a:r>
                      <a:endParaRPr lang="en-US" sz="16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31036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SGOT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27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31036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SGPT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31036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ALP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40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40" y="1857364"/>
            <a:ext cx="6859205" cy="44529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GLUCOSE LOAD TEST</a:t>
            </a:r>
          </a:p>
          <a:p>
            <a:pPr lvl="1"/>
            <a:r>
              <a:rPr lang="en-US" sz="2400" dirty="0" smtClean="0"/>
              <a:t>Fasting </a:t>
            </a:r>
            <a:r>
              <a:rPr lang="en-US" sz="2400" dirty="0" err="1" smtClean="0"/>
              <a:t>bilirubin</a:t>
            </a:r>
            <a:r>
              <a:rPr lang="en-US" sz="2400" dirty="0" smtClean="0"/>
              <a:t> taken (Total </a:t>
            </a:r>
            <a:r>
              <a:rPr lang="en-US" sz="2400" dirty="0" err="1" smtClean="0"/>
              <a:t>bilirubin</a:t>
            </a:r>
            <a:r>
              <a:rPr lang="en-US" sz="2400" dirty="0" smtClean="0"/>
              <a:t>/indirect </a:t>
            </a:r>
            <a:r>
              <a:rPr lang="en-US" sz="2400" dirty="0" err="1" smtClean="0"/>
              <a:t>bilirubin</a:t>
            </a:r>
            <a:r>
              <a:rPr lang="en-US" sz="2400" dirty="0" smtClean="0"/>
              <a:t>) </a:t>
            </a:r>
            <a:r>
              <a:rPr lang="en-US" sz="2400" dirty="0" err="1" smtClean="0"/>
              <a:t>i.e</a:t>
            </a:r>
            <a:r>
              <a:rPr lang="en-US" sz="2400" dirty="0" smtClean="0"/>
              <a:t> 3.9/3.5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Administration of oral glucose 100grams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Repeat serum </a:t>
            </a:r>
            <a:r>
              <a:rPr lang="en-US" sz="2400" dirty="0" err="1" smtClean="0"/>
              <a:t>bilirubin</a:t>
            </a:r>
            <a:r>
              <a:rPr lang="en-US" sz="2400" dirty="0" smtClean="0"/>
              <a:t> after 4 hours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Measured to be 3.9/3.5</a:t>
            </a:r>
          </a:p>
          <a:p>
            <a:r>
              <a:rPr lang="en-US" sz="2800" dirty="0" smtClean="0"/>
              <a:t>Increased </a:t>
            </a:r>
            <a:r>
              <a:rPr lang="en-US" sz="2800" dirty="0" err="1" smtClean="0"/>
              <a:t>reticulocytes</a:t>
            </a:r>
            <a:endParaRPr lang="en-US" sz="2800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AACF97-2484-2542-8E79-CEFC53E5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HPLC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CA4D7D-E99F-1B4C-9C81-1956D93A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2114" cy="2532069"/>
          </a:xfrm>
        </p:spPr>
        <p:txBody>
          <a:bodyPr>
            <a:normAutofit/>
          </a:bodyPr>
          <a:lstStyle/>
          <a:p>
            <a:r>
              <a:rPr lang="en-IN" sz="3200" dirty="0"/>
              <a:t>Abnormal </a:t>
            </a:r>
            <a:r>
              <a:rPr lang="en-IN" sz="3200" dirty="0" err="1"/>
              <a:t>hemoglobin</a:t>
            </a:r>
            <a:r>
              <a:rPr lang="en-IN" sz="3200" dirty="0"/>
              <a:t> is seen as unknown peak in the retention time windows of 4.47 minutes</a:t>
            </a:r>
            <a:r>
              <a:rPr lang="en-IN" sz="3200" dirty="0" smtClean="0"/>
              <a:t>.</a:t>
            </a:r>
            <a:endParaRPr lang="en-IN" sz="3200" dirty="0"/>
          </a:p>
          <a:p>
            <a:r>
              <a:rPr lang="en-IN" sz="3200" dirty="0"/>
              <a:t>HbA2 values are elevated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1042" r="1412" b="35326"/>
          <a:stretch>
            <a:fillRect/>
          </a:stretch>
        </p:blipFill>
        <p:spPr bwMode="auto">
          <a:xfrm>
            <a:off x="7381884" y="1071546"/>
            <a:ext cx="4000528" cy="5440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Admin\Desktop\cyanosis\Vadivelu\roflphotos-com-tamil-comedy-memes-vadivelu-memes-images-vadivelu-comedy-50022378.png"/>
          <p:cNvPicPr>
            <a:picLocks noChangeAspect="1" noChangeArrowheads="1"/>
          </p:cNvPicPr>
          <p:nvPr/>
        </p:nvPicPr>
        <p:blipFill>
          <a:blip r:embed="rId3"/>
          <a:srcRect r="-1000" b="31052"/>
          <a:stretch>
            <a:fillRect/>
          </a:stretch>
        </p:blipFill>
        <p:spPr bwMode="auto">
          <a:xfrm>
            <a:off x="952464" y="4357694"/>
            <a:ext cx="3643338" cy="2362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086156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IS </a:t>
            </a:r>
            <a:r>
              <a:rPr lang="en-US" sz="6000" dirty="0" err="1" smtClean="0"/>
              <a:t>HbQ</a:t>
            </a:r>
            <a:r>
              <a:rPr lang="en-US" sz="6000" dirty="0" smtClean="0"/>
              <a:t>?</a:t>
            </a:r>
          </a:p>
          <a:p>
            <a:r>
              <a:rPr lang="en-US" sz="6000" dirty="0" smtClean="0"/>
              <a:t>WHAT IS </a:t>
            </a:r>
            <a:r>
              <a:rPr lang="en-US" sz="6000" dirty="0" err="1" smtClean="0"/>
              <a:t>HbM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</p:cSld>
  <p:clrMapOvr>
    <a:masterClrMapping/>
  </p:clrMapOvr>
  <p:transition spd="med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0D88A9-134D-E245-9BD5-BC0B049C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1F73C1F-F116-AC4E-BE6B-6D5DE698E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96" y="285728"/>
            <a:ext cx="7786742" cy="6395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4177780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339BA5-6871-FD44-82B3-646A89F8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0FE5DE-DB1F-124B-91D4-6897E6E41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diagnosis is </a:t>
            </a:r>
            <a:r>
              <a:rPr lang="en-US" sz="2800" b="1" dirty="0"/>
              <a:t>Hemoglobin M </a:t>
            </a:r>
            <a:r>
              <a:rPr lang="en-US" sz="2800" b="1" dirty="0" smtClean="0"/>
              <a:t>variant - </a:t>
            </a:r>
            <a:r>
              <a:rPr lang="en-US" sz="2800" b="1" dirty="0" err="1" smtClean="0"/>
              <a:t>HbM</a:t>
            </a:r>
            <a:r>
              <a:rPr lang="en-US" sz="2800" b="1" dirty="0" smtClean="0"/>
              <a:t> </a:t>
            </a:r>
            <a:r>
              <a:rPr lang="en-US" sz="2800" b="1" dirty="0"/>
              <a:t>Milwaukee </a:t>
            </a:r>
            <a:r>
              <a:rPr lang="en-US" sz="2800" b="1" dirty="0" smtClean="0"/>
              <a:t>2/ </a:t>
            </a:r>
            <a:r>
              <a:rPr lang="en-US" sz="2800" b="1" dirty="0" err="1" smtClean="0"/>
              <a:t>HbM</a:t>
            </a:r>
            <a:r>
              <a:rPr lang="en-US" sz="2800" b="1" dirty="0" smtClean="0"/>
              <a:t> Hyde park/ </a:t>
            </a:r>
            <a:r>
              <a:rPr lang="en-US" sz="2800" b="1" dirty="0" err="1" smtClean="0"/>
              <a:t>HbM</a:t>
            </a:r>
            <a:r>
              <a:rPr lang="en-US" sz="2800" b="1" dirty="0" smtClean="0"/>
              <a:t> Akita</a:t>
            </a:r>
          </a:p>
          <a:p>
            <a:r>
              <a:rPr lang="en-US" sz="2800" dirty="0" smtClean="0"/>
              <a:t>Heterozygous point mutation leads to substitution of </a:t>
            </a:r>
            <a:r>
              <a:rPr lang="en-US" sz="2800" dirty="0" err="1" smtClean="0"/>
              <a:t>histidine</a:t>
            </a:r>
            <a:r>
              <a:rPr lang="en-US" sz="2800" dirty="0" smtClean="0"/>
              <a:t> (CAC)  by tyrosine(TAC) at the b 92 position</a:t>
            </a:r>
          </a:p>
          <a:p>
            <a:r>
              <a:rPr lang="en-US" sz="2800" dirty="0" smtClean="0"/>
              <a:t>Presence of this variant has two types of functional consequences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err="1" smtClean="0"/>
              <a:t>Methaemoglobinaemic</a:t>
            </a:r>
            <a:r>
              <a:rPr lang="en-US" sz="2400" dirty="0" smtClean="0"/>
              <a:t> cyanosis caused by intact </a:t>
            </a:r>
            <a:r>
              <a:rPr lang="en-US" sz="2400" dirty="0" err="1" smtClean="0"/>
              <a:t>HbM</a:t>
            </a:r>
            <a:r>
              <a:rPr lang="en-US" sz="2400" dirty="0" smtClean="0"/>
              <a:t> </a:t>
            </a:r>
            <a:r>
              <a:rPr lang="en-US" sz="2400" dirty="0" err="1" smtClean="0"/>
              <a:t>Hydepark</a:t>
            </a:r>
            <a:r>
              <a:rPr lang="en-US" sz="2400" dirty="0" smtClean="0"/>
              <a:t> tetramer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/>
              <a:t>Hemolytic anemia as a result of precipitation of </a:t>
            </a:r>
            <a:r>
              <a:rPr lang="en-US" sz="2400" dirty="0" err="1" smtClean="0"/>
              <a:t>globin</a:t>
            </a:r>
            <a:r>
              <a:rPr lang="en-US" sz="2400" dirty="0" smtClean="0"/>
              <a:t> after the loss of </a:t>
            </a:r>
            <a:r>
              <a:rPr lang="en-US" sz="2400" dirty="0" err="1" smtClean="0"/>
              <a:t>heme</a:t>
            </a:r>
            <a:r>
              <a:rPr lang="en-US" sz="2400" dirty="0" smtClean="0"/>
              <a:t> from the structural aberrant beta chains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23327611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54EF22-ED64-DA4D-9DBA-5ED8E403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40" y="142852"/>
            <a:ext cx="9573851" cy="1152548"/>
          </a:xfrm>
        </p:spPr>
        <p:txBody>
          <a:bodyPr>
            <a:noAutofit/>
          </a:bodyPr>
          <a:lstStyle/>
          <a:p>
            <a:r>
              <a:rPr lang="en-US" sz="4400" b="1" dirty="0"/>
              <a:t>History of presenting illness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EA8A01-61F5-4C44-A2C8-671ED568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74" y="1690688"/>
            <a:ext cx="8001056" cy="488158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She was apparently normal </a:t>
            </a:r>
            <a:r>
              <a:rPr lang="en-US" sz="3200" dirty="0" smtClean="0"/>
              <a:t>until the day of her father </a:t>
            </a:r>
            <a:r>
              <a:rPr lang="en-US" sz="3200" dirty="0" err="1" smtClean="0"/>
              <a:t>demise,as</a:t>
            </a:r>
            <a:r>
              <a:rPr lang="en-US" sz="3200" dirty="0" smtClean="0"/>
              <a:t> per the history she was in grief and depressed for two weeks for which she was taken to native </a:t>
            </a:r>
            <a:r>
              <a:rPr lang="en-US" sz="3200" dirty="0" err="1" smtClean="0"/>
              <a:t>therapy,there</a:t>
            </a:r>
            <a:r>
              <a:rPr lang="en-US" sz="3200" dirty="0" smtClean="0"/>
              <a:t> she inhaled the steam generated from camphor and </a:t>
            </a:r>
            <a:r>
              <a:rPr lang="en-US" sz="3200" dirty="0" err="1" smtClean="0"/>
              <a:t>chilli</a:t>
            </a:r>
            <a:r>
              <a:rPr lang="en-US" sz="3200" dirty="0" smtClean="0"/>
              <a:t> ,some other native ingredients</a:t>
            </a:r>
          </a:p>
          <a:p>
            <a:endParaRPr lang="en-US" sz="3200" dirty="0" smtClean="0"/>
          </a:p>
          <a:p>
            <a:r>
              <a:rPr lang="en-US" sz="3200" dirty="0" smtClean="0"/>
              <a:t> Then developed a c/o </a:t>
            </a:r>
            <a:r>
              <a:rPr lang="en-US" sz="3200" dirty="0"/>
              <a:t>giddiness </a:t>
            </a:r>
            <a:r>
              <a:rPr lang="en-US" sz="3200" dirty="0" smtClean="0"/>
              <a:t>for she </a:t>
            </a:r>
            <a:r>
              <a:rPr lang="en-IN" sz="3200" dirty="0" smtClean="0"/>
              <a:t>had </a:t>
            </a:r>
            <a:r>
              <a:rPr lang="en-IN" sz="3200" dirty="0"/>
              <a:t>been </a:t>
            </a:r>
            <a:r>
              <a:rPr lang="en-US" sz="3200" dirty="0"/>
              <a:t>taken to private hospital where SpO2 measured to be 57% and </a:t>
            </a:r>
            <a:r>
              <a:rPr lang="en-US" sz="3200" dirty="0" smtClean="0"/>
              <a:t>CT </a:t>
            </a:r>
            <a:r>
              <a:rPr lang="en-US" sz="3200" dirty="0"/>
              <a:t>chest normal, referred to GRH </a:t>
            </a:r>
            <a:r>
              <a:rPr lang="en-US" sz="3200" dirty="0" smtClean="0"/>
              <a:t>Madurai</a:t>
            </a:r>
          </a:p>
          <a:p>
            <a:endParaRPr lang="en-US" sz="3200" dirty="0"/>
          </a:p>
        </p:txBody>
      </p:sp>
      <p:pic>
        <p:nvPicPr>
          <p:cNvPr id="4098" name="Picture 2" descr="C:\Users\Admin\Desktop\cyanosis\Vadivelu\thumb_roflphotos-com-tamil-comedy-memes-vadivelu-memes-images-vadivelu-500223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6330" y="2000240"/>
            <a:ext cx="2857500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318429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285728"/>
            <a:ext cx="9716727" cy="100967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Take home message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27" y="1857364"/>
            <a:ext cx="6929485" cy="400052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Hb</a:t>
            </a:r>
            <a:r>
              <a:rPr lang="en-US" sz="2800" dirty="0" smtClean="0"/>
              <a:t> M </a:t>
            </a:r>
            <a:r>
              <a:rPr lang="en-US" sz="2800" dirty="0" err="1" smtClean="0"/>
              <a:t>Hemoglobinopathy</a:t>
            </a:r>
            <a:r>
              <a:rPr lang="en-US" sz="2800" dirty="0" smtClean="0"/>
              <a:t> is rare </a:t>
            </a:r>
            <a:r>
              <a:rPr lang="en-US" sz="2800" dirty="0" err="1" smtClean="0"/>
              <a:t>hemoglobinopathy</a:t>
            </a:r>
            <a:r>
              <a:rPr lang="en-US" sz="2800" dirty="0" smtClean="0"/>
              <a:t> should be considered as underlying cause of cyanosis especially other common causes has been unproductive.</a:t>
            </a:r>
          </a:p>
          <a:p>
            <a:r>
              <a:rPr lang="en-US" sz="2800" dirty="0" smtClean="0"/>
              <a:t>Correct diagnosis is important because this will forestall therapeutic and diagnostic misadventures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026" name="Picture 2" descr="C:\Users\Admin\Desktop\cyanosis\Vadivelu\8065f2746acc022d8fe656ac80fe59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6" y="1428736"/>
            <a:ext cx="3857652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5F5A86-24A8-7849-B657-3798EE70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next to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036693-E480-5548-9559-9F85BDAC5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5000"/>
            <a:ext cx="10002477" cy="4095768"/>
          </a:xfrm>
        </p:spPr>
        <p:txBody>
          <a:bodyPr>
            <a:normAutofit/>
          </a:bodyPr>
          <a:lstStyle/>
          <a:p>
            <a:r>
              <a:rPr lang="en-US" sz="3600" dirty="0"/>
              <a:t>Treatment is neither necessary nor possible</a:t>
            </a:r>
          </a:p>
          <a:p>
            <a:r>
              <a:rPr lang="en-US" sz="3600" dirty="0" smtClean="0"/>
              <a:t>Premarital Genetic counseling</a:t>
            </a:r>
          </a:p>
          <a:p>
            <a:r>
              <a:rPr lang="en-US" sz="3600" dirty="0" smtClean="0"/>
              <a:t>Anesthetic precaution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52235241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3" name="Content Placeholder 2" descr="C:\Users\Admin\Desktop\cyanosis\Vadivelu\5c4dc4e61e25e24c9bb9162f4ed932c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596" y="1730603"/>
            <a:ext cx="7215238" cy="39081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7C1A59-02AE-5D49-AA3F-EC6F5857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A0EA0C-CB27-C249-9B01-937162F4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74" y="2000240"/>
            <a:ext cx="11287204" cy="464347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H/O </a:t>
            </a:r>
            <a:r>
              <a:rPr lang="en-US" sz="3200" dirty="0" err="1" smtClean="0"/>
              <a:t>dyspnea</a:t>
            </a:r>
            <a:r>
              <a:rPr lang="en-US" sz="3200" dirty="0" smtClean="0"/>
              <a:t> on and off for 2 months</a:t>
            </a:r>
          </a:p>
          <a:p>
            <a:pPr lvl="1"/>
            <a:r>
              <a:rPr lang="en-US" sz="3200" dirty="0" smtClean="0"/>
              <a:t>Non progressive belongs to MMRC grade 1</a:t>
            </a:r>
          </a:p>
          <a:p>
            <a:pPr lvl="1"/>
            <a:r>
              <a:rPr lang="en-US" sz="3200" dirty="0" smtClean="0"/>
              <a:t>No diurnal/postural variations </a:t>
            </a:r>
          </a:p>
          <a:p>
            <a:pPr lvl="1"/>
            <a:r>
              <a:rPr lang="en-US" sz="3200" dirty="0" smtClean="0"/>
              <a:t>Not provoked by exertion, stressful situations, cold weather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H/O bluish discoloration of </a:t>
            </a:r>
            <a:r>
              <a:rPr lang="en-US" sz="3200" dirty="0" smtClean="0"/>
              <a:t>skin</a:t>
            </a:r>
            <a:endParaRPr lang="en-US" sz="3200" dirty="0"/>
          </a:p>
          <a:p>
            <a:pPr lvl="1"/>
            <a:r>
              <a:rPr lang="en-US" sz="3200" dirty="0"/>
              <a:t>Onset from </a:t>
            </a:r>
            <a:r>
              <a:rPr lang="en-US" sz="3200" dirty="0" smtClean="0"/>
              <a:t>childhood</a:t>
            </a:r>
          </a:p>
          <a:p>
            <a:pPr lvl="1"/>
            <a:r>
              <a:rPr lang="en-US" sz="3200" dirty="0" smtClean="0"/>
              <a:t>Persistent </a:t>
            </a:r>
          </a:p>
          <a:p>
            <a:pPr lvl="1"/>
            <a:r>
              <a:rPr lang="en-US" sz="3200" dirty="0" smtClean="0"/>
              <a:t>Not </a:t>
            </a:r>
            <a:r>
              <a:rPr lang="en-US" sz="3200" dirty="0"/>
              <a:t>precipitated by cold temperatures/emotion</a:t>
            </a:r>
          </a:p>
          <a:p>
            <a:pPr lvl="1"/>
            <a:r>
              <a:rPr lang="en-US" sz="3200" dirty="0"/>
              <a:t>No relieving </a:t>
            </a:r>
            <a:r>
              <a:rPr lang="en-US" sz="3200" dirty="0" smtClean="0"/>
              <a:t>factors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02465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AD6721-338F-9346-9937-AADD927C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A9CB7-D0A4-B844-BFE2-2647B20E9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 H/O Loss of consciousness </a:t>
            </a:r>
          </a:p>
          <a:p>
            <a:r>
              <a:rPr lang="en-US" sz="3600" dirty="0" smtClean="0"/>
              <a:t>No </a:t>
            </a:r>
            <a:r>
              <a:rPr lang="en-US" sz="3600" dirty="0"/>
              <a:t>H/O </a:t>
            </a:r>
            <a:r>
              <a:rPr lang="en-US" sz="3600" dirty="0" smtClean="0"/>
              <a:t>sense </a:t>
            </a:r>
            <a:r>
              <a:rPr lang="en-US" sz="3600" dirty="0"/>
              <a:t>of motion </a:t>
            </a:r>
          </a:p>
          <a:p>
            <a:r>
              <a:rPr lang="en-US" sz="3600" dirty="0"/>
              <a:t>No H/O light headedness</a:t>
            </a:r>
          </a:p>
          <a:p>
            <a:r>
              <a:rPr lang="en-US" sz="3600" dirty="0"/>
              <a:t>No H/O unsteadiness or impaired </a:t>
            </a:r>
            <a:r>
              <a:rPr lang="en-US" sz="3600" dirty="0" smtClean="0"/>
              <a:t>balance</a:t>
            </a:r>
          </a:p>
          <a:p>
            <a:r>
              <a:rPr lang="en-US" sz="3600" dirty="0" smtClean="0"/>
              <a:t>No H/O </a:t>
            </a:r>
            <a:r>
              <a:rPr lang="en-US" sz="3600" dirty="0" err="1" smtClean="0"/>
              <a:t>headache,visual</a:t>
            </a:r>
            <a:r>
              <a:rPr lang="en-US" sz="3600" dirty="0" smtClean="0"/>
              <a:t> disturbance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08248165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D1FCA7-90E4-B043-BE20-E038BA5D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D70C6B-97F2-6A43-ACF0-91F9B5D6F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 H/O </a:t>
            </a:r>
            <a:r>
              <a:rPr lang="en-US" sz="3600" dirty="0" err="1"/>
              <a:t>hemoptysis</a:t>
            </a:r>
            <a:r>
              <a:rPr lang="en-US" sz="3600" dirty="0"/>
              <a:t> </a:t>
            </a:r>
          </a:p>
          <a:p>
            <a:r>
              <a:rPr lang="en-US" sz="3600" dirty="0"/>
              <a:t>No H/O cough with expectoration </a:t>
            </a:r>
          </a:p>
          <a:p>
            <a:r>
              <a:rPr lang="en-US" sz="3600" dirty="0" smtClean="0"/>
              <a:t>No </a:t>
            </a:r>
            <a:r>
              <a:rPr lang="en-US" sz="3600" dirty="0"/>
              <a:t>H/O </a:t>
            </a:r>
            <a:r>
              <a:rPr lang="en-US" sz="3600" dirty="0" smtClean="0"/>
              <a:t>chest pain /palpitations </a:t>
            </a:r>
            <a:endParaRPr lang="en-US" sz="3600" dirty="0"/>
          </a:p>
          <a:p>
            <a:r>
              <a:rPr lang="en-US" sz="3600" dirty="0" smtClean="0"/>
              <a:t>No H/O change in voice /</a:t>
            </a:r>
            <a:r>
              <a:rPr lang="en-US" sz="3600" dirty="0" err="1" smtClean="0"/>
              <a:t>stridor</a:t>
            </a:r>
            <a:endParaRPr lang="en-US" sz="3600" dirty="0" smtClean="0"/>
          </a:p>
          <a:p>
            <a:r>
              <a:rPr lang="en-US" sz="3600" dirty="0" smtClean="0"/>
              <a:t>No H/O </a:t>
            </a:r>
            <a:r>
              <a:rPr lang="en-US" sz="3600" dirty="0" err="1" smtClean="0"/>
              <a:t>atopy</a:t>
            </a:r>
            <a:r>
              <a:rPr lang="en-US" sz="3600" dirty="0" smtClean="0"/>
              <a:t>/known allergen</a:t>
            </a:r>
          </a:p>
          <a:p>
            <a:r>
              <a:rPr lang="en-US" sz="3600" dirty="0" smtClean="0"/>
              <a:t>No H/O fever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74756190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9F0F3F-99B6-384E-AE5C-2AA08C07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FA1625-15D7-824F-A76C-3F16EE30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 H/O malaise, </a:t>
            </a:r>
            <a:r>
              <a:rPr lang="en-US" sz="3600" dirty="0" err="1"/>
              <a:t>arthralgia</a:t>
            </a:r>
            <a:endParaRPr lang="en-US" sz="3600" dirty="0"/>
          </a:p>
          <a:p>
            <a:r>
              <a:rPr lang="en-US" sz="3600" dirty="0"/>
              <a:t>No H/O altered </a:t>
            </a:r>
            <a:r>
              <a:rPr lang="en-US" sz="3600" dirty="0" err="1"/>
              <a:t>sensorium</a:t>
            </a:r>
            <a:r>
              <a:rPr lang="en-US" sz="3600" dirty="0"/>
              <a:t> </a:t>
            </a:r>
          </a:p>
          <a:p>
            <a:r>
              <a:rPr lang="en-US" sz="3600" dirty="0"/>
              <a:t>No H/O dark colored urine</a:t>
            </a:r>
          </a:p>
          <a:p>
            <a:r>
              <a:rPr lang="en-US" sz="3600" dirty="0"/>
              <a:t>No H/O abdominal pain, </a:t>
            </a:r>
            <a:r>
              <a:rPr lang="en-US" sz="3600" dirty="0" smtClean="0"/>
              <a:t>nausea, </a:t>
            </a:r>
            <a:r>
              <a:rPr lang="en-US" sz="3600" dirty="0" err="1" smtClean="0"/>
              <a:t>vomitng</a:t>
            </a:r>
            <a:endParaRPr lang="en-US" sz="3600" dirty="0"/>
          </a:p>
          <a:p>
            <a:r>
              <a:rPr lang="en-US" sz="3600" dirty="0"/>
              <a:t>No H/O recurrent respiratory tract infection </a:t>
            </a:r>
          </a:p>
        </p:txBody>
      </p:sp>
    </p:spTree>
    <p:extLst>
      <p:ext uri="{BB962C8B-B14F-4D97-AF65-F5344CB8AC3E}">
        <p14:creationId xmlns="" xmlns:p14="http://schemas.microsoft.com/office/powerpoint/2010/main" val="392999438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E04B5A-8388-CB48-9A58-53EE09D0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Past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F8C7A8-F191-1947-BB08-F50643544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40" y="1857364"/>
            <a:ext cx="9286940" cy="4786346"/>
          </a:xfrm>
        </p:spPr>
        <p:txBody>
          <a:bodyPr>
            <a:noAutofit/>
          </a:bodyPr>
          <a:lstStyle/>
          <a:p>
            <a:r>
              <a:rPr lang="en-US" sz="3200" dirty="0"/>
              <a:t>Not a k/c/o cardiac disease, </a:t>
            </a:r>
            <a:r>
              <a:rPr lang="en-US" sz="3200" dirty="0" smtClean="0"/>
              <a:t>TB, </a:t>
            </a:r>
            <a:r>
              <a:rPr lang="en-US" sz="3200" dirty="0"/>
              <a:t>Bronchial </a:t>
            </a:r>
            <a:r>
              <a:rPr lang="en-US" sz="3200" dirty="0" smtClean="0"/>
              <a:t>asthma, COPD, Diabetes, Hypertension</a:t>
            </a:r>
            <a:endParaRPr lang="en-US" sz="3200" dirty="0"/>
          </a:p>
          <a:p>
            <a:r>
              <a:rPr lang="en-US" sz="3200" dirty="0"/>
              <a:t>No significant birth/prenatal history </a:t>
            </a:r>
            <a:endParaRPr lang="en-US" sz="3200" dirty="0" smtClean="0"/>
          </a:p>
          <a:p>
            <a:r>
              <a:rPr lang="en-US" sz="3200" dirty="0" smtClean="0"/>
              <a:t>No H/O failure to thrive/developmental delay </a:t>
            </a:r>
            <a:endParaRPr lang="en-US" sz="3200" dirty="0"/>
          </a:p>
          <a:p>
            <a:r>
              <a:rPr lang="en-US" sz="3200" dirty="0"/>
              <a:t>No H/O </a:t>
            </a:r>
            <a:r>
              <a:rPr lang="en-US" sz="3200" dirty="0" smtClean="0"/>
              <a:t>immobilization/previous </a:t>
            </a:r>
            <a:r>
              <a:rPr lang="en-US" sz="3200" dirty="0"/>
              <a:t>surgery in the past</a:t>
            </a:r>
          </a:p>
          <a:p>
            <a:r>
              <a:rPr lang="en-US" sz="3200" dirty="0"/>
              <a:t>No H/O drug intake/illicit drug abuse</a:t>
            </a:r>
          </a:p>
          <a:p>
            <a:r>
              <a:rPr lang="en-US" sz="3200" dirty="0"/>
              <a:t>No H/O recent anesthetic procedures </a:t>
            </a:r>
          </a:p>
        </p:txBody>
      </p:sp>
    </p:spTree>
    <p:extLst>
      <p:ext uri="{BB962C8B-B14F-4D97-AF65-F5344CB8AC3E}">
        <p14:creationId xmlns="" xmlns:p14="http://schemas.microsoft.com/office/powerpoint/2010/main" val="394119616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1526</TotalTime>
  <Words>1115</Words>
  <Application>Microsoft Office PowerPoint</Application>
  <PresentationFormat>Custom</PresentationFormat>
  <Paragraphs>417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Chalkboard 16x9</vt:lpstr>
      <vt:lpstr>Once in a blue moon</vt:lpstr>
      <vt:lpstr>DEPARTMENT OF GENERAL MEDICINE GRH,MADURAI.   PROF AND HOD:DR.NATARAJAN MD                           CHIEF:DR.A.SENTHAMARAI MD</vt:lpstr>
      <vt:lpstr>Interesting case of hypoxia</vt:lpstr>
      <vt:lpstr>History of presenting illness </vt:lpstr>
      <vt:lpstr>Slide 5</vt:lpstr>
      <vt:lpstr>Slide 6</vt:lpstr>
      <vt:lpstr>Slide 7</vt:lpstr>
      <vt:lpstr>Slide 8</vt:lpstr>
      <vt:lpstr>Past history</vt:lpstr>
      <vt:lpstr>Family history </vt:lpstr>
      <vt:lpstr>Personal history   Menstrual history</vt:lpstr>
      <vt:lpstr>General examination </vt:lpstr>
      <vt:lpstr>Vitals</vt:lpstr>
      <vt:lpstr>Slide 14</vt:lpstr>
      <vt:lpstr>Systemic examination </vt:lpstr>
      <vt:lpstr>WORKING DIAGNOSIS</vt:lpstr>
      <vt:lpstr>INVESTIGATION</vt:lpstr>
      <vt:lpstr>Liver function test</vt:lpstr>
      <vt:lpstr>Slide 19</vt:lpstr>
      <vt:lpstr>Slide 20</vt:lpstr>
      <vt:lpstr>Covid RT PCR                  CT CHEST</vt:lpstr>
      <vt:lpstr>USG ABDOMEN &amp;PELVIS</vt:lpstr>
      <vt:lpstr>ECHO-Cardiac study</vt:lpstr>
      <vt:lpstr>Arterial bood gas analysis</vt:lpstr>
      <vt:lpstr>ABG with derived parameters</vt:lpstr>
      <vt:lpstr>WHAT NEXT?</vt:lpstr>
      <vt:lpstr>Differential diagnosis</vt:lpstr>
      <vt:lpstr>CT pulmonary angiogram </vt:lpstr>
      <vt:lpstr>Bedside tests</vt:lpstr>
      <vt:lpstr>Slide 30</vt:lpstr>
      <vt:lpstr>Slide 31</vt:lpstr>
      <vt:lpstr>        IN VITRO                 IN VIVO</vt:lpstr>
      <vt:lpstr>REPEAT INVESTIGATION</vt:lpstr>
      <vt:lpstr>Slide 34</vt:lpstr>
      <vt:lpstr>Slide 35</vt:lpstr>
      <vt:lpstr>HPLC</vt:lpstr>
      <vt:lpstr>Slide 37</vt:lpstr>
      <vt:lpstr>Slide 38</vt:lpstr>
      <vt:lpstr>Final Diagnosis </vt:lpstr>
      <vt:lpstr>Take home message</vt:lpstr>
      <vt:lpstr>What next to do?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Noorul Ameen</dc:creator>
  <cp:lastModifiedBy>Admin</cp:lastModifiedBy>
  <cp:revision>96</cp:revision>
  <dcterms:created xsi:type="dcterms:W3CDTF">2021-08-14T11:00:27Z</dcterms:created>
  <dcterms:modified xsi:type="dcterms:W3CDTF">2021-08-25T11:28:41Z</dcterms:modified>
</cp:coreProperties>
</file>