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 /><Relationship Id="rId2" Type="http://schemas.openxmlformats.org/package/2006/relationships/metadata/thumbnail" Target="docProps/thumbnail.jpeg" /><Relationship Id="rId1" Type="http://schemas.openxmlformats.org/officeDocument/2006/relationships/officeDocument" Target="ppt/presentation.xml" /><Relationship Id="rId4" Type="http://schemas.openxmlformats.org/officeDocument/2006/relationships/extended-properties" Target="docProps/app.xml" 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0" r:id="rId1"/>
  </p:sldMasterIdLst>
  <p:notesMasterIdLst>
    <p:notesMasterId r:id="rId15"/>
  </p:notesMasterIdLst>
  <p:sldIdLst>
    <p:sldId id="256" r:id="rId2"/>
    <p:sldId id="275" r:id="rId3"/>
    <p:sldId id="261" r:id="rId4"/>
    <p:sldId id="280" r:id="rId5"/>
    <p:sldId id="281" r:id="rId6"/>
    <p:sldId id="284" r:id="rId7"/>
    <p:sldId id="285" r:id="rId8"/>
    <p:sldId id="276" r:id="rId9"/>
    <p:sldId id="279" r:id="rId10"/>
    <p:sldId id="278" r:id="rId11"/>
    <p:sldId id="282" r:id="rId12"/>
    <p:sldId id="286" r:id="rId13"/>
    <p:sldId id="274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72" autoAdjust="0"/>
    <p:restoredTop sz="94660"/>
  </p:normalViewPr>
  <p:slideViewPr>
    <p:cSldViewPr snapToGrid="0">
      <p:cViewPr>
        <p:scale>
          <a:sx n="77" d="100"/>
          <a:sy n="77" d="100"/>
        </p:scale>
        <p:origin x="187" y="8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 /><Relationship Id="rId13" Type="http://schemas.openxmlformats.org/officeDocument/2006/relationships/slide" Target="slides/slide12.xml" /><Relationship Id="rId18" Type="http://schemas.openxmlformats.org/officeDocument/2006/relationships/theme" Target="theme/theme1.xml" /><Relationship Id="rId3" Type="http://schemas.openxmlformats.org/officeDocument/2006/relationships/slide" Target="slides/slide2.xml" /><Relationship Id="rId7" Type="http://schemas.openxmlformats.org/officeDocument/2006/relationships/slide" Target="slides/slide6.xml" /><Relationship Id="rId12" Type="http://schemas.openxmlformats.org/officeDocument/2006/relationships/slide" Target="slides/slide11.xml" /><Relationship Id="rId17" Type="http://schemas.openxmlformats.org/officeDocument/2006/relationships/viewProps" Target="viewProps.xml" /><Relationship Id="rId2" Type="http://schemas.openxmlformats.org/officeDocument/2006/relationships/slide" Target="slides/slide1.xml" /><Relationship Id="rId16" Type="http://schemas.openxmlformats.org/officeDocument/2006/relationships/presProps" Target="presProps.xml" /><Relationship Id="rId1" Type="http://schemas.openxmlformats.org/officeDocument/2006/relationships/slideMaster" Target="slideMasters/slideMaster1.xml" /><Relationship Id="rId6" Type="http://schemas.openxmlformats.org/officeDocument/2006/relationships/slide" Target="slides/slide5.xml" /><Relationship Id="rId11" Type="http://schemas.openxmlformats.org/officeDocument/2006/relationships/slide" Target="slides/slide10.xml" /><Relationship Id="rId5" Type="http://schemas.openxmlformats.org/officeDocument/2006/relationships/slide" Target="slides/slide4.xml" /><Relationship Id="rId15" Type="http://schemas.openxmlformats.org/officeDocument/2006/relationships/notesMaster" Target="notesMasters/notesMaster1.xml" /><Relationship Id="rId10" Type="http://schemas.openxmlformats.org/officeDocument/2006/relationships/slide" Target="slides/slide9.xml" /><Relationship Id="rId19" Type="http://schemas.openxmlformats.org/officeDocument/2006/relationships/tableStyles" Target="tableStyles.xml" /><Relationship Id="rId4" Type="http://schemas.openxmlformats.org/officeDocument/2006/relationships/slide" Target="slides/slide3.xml" /><Relationship Id="rId9" Type="http://schemas.openxmlformats.org/officeDocument/2006/relationships/slide" Target="slides/slide8.xml" /><Relationship Id="rId14" Type="http://schemas.openxmlformats.org/officeDocument/2006/relationships/slide" Target="slides/slide13.xml" 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 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437D2F3-4D86-4FD1-B322-3BF387E0ADA9}" type="datetimeFigureOut">
              <a:rPr lang="en-IN" smtClean="0"/>
              <a:t>05-01-2026</a:t>
            </a:fld>
            <a:endParaRPr lang="en-I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I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5099A7F-3958-4548-B0B0-A510CBEBE23B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86806397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 /><Relationship Id="rId1" Type="http://schemas.openxmlformats.org/officeDocument/2006/relationships/notesMaster" Target="../notesMasters/notesMaster1.xml" 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 /><Relationship Id="rId1" Type="http://schemas.openxmlformats.org/officeDocument/2006/relationships/notesMaster" Target="../notesMasters/notesMaster1.xml" 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5099A7F-3958-4548-B0B0-A510CBEBE23B}" type="slidenum">
              <a:rPr lang="en-IN" smtClean="0"/>
              <a:t>6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14715297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5099A7F-3958-4548-B0B0-A510CBEBE23B}" type="slidenum">
              <a:rPr lang="en-IN" smtClean="0"/>
              <a:t>13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8576301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BD88C8-1A90-EF35-F14D-9C073FFF0E7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6D52025-9DC3-06E0-3F88-C2010D8C7D4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CA4261B-9A7A-6486-0488-A9383A6FB5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68CD98-3345-4AE8-A8DE-5CAD8364E676}" type="datetimeFigureOut">
              <a:rPr lang="en-IN" smtClean="0"/>
              <a:t>05-01-2026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D833E85-C803-C8DA-7D1D-DA3546258B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42061EE-F802-6DE2-CE06-21B8638F53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EB5897-50D8-4820-8D77-AD7E49A83F69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8307650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974E27-5EC7-ACAA-CAF1-69FCD1B417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DD82DDC-1A57-0681-5BC8-3F8DC295665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63213A9-6ECD-B9F1-075F-06DD4AD5AA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68CD98-3345-4AE8-A8DE-5CAD8364E676}" type="datetimeFigureOut">
              <a:rPr lang="en-IN" smtClean="0"/>
              <a:t>05-01-2026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C817609-6309-A156-C0E0-B3C59552CF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A218158-090D-06B8-640A-5AEC29FB16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EB5897-50D8-4820-8D77-AD7E49A83F69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9217510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DC14C1C-0A0F-6DA6-205B-638E2DC165B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8A1146B-B6C7-A163-9300-95386BFE18A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CB5721F-7702-2478-1952-B2E40D0220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68CD98-3345-4AE8-A8DE-5CAD8364E676}" type="datetimeFigureOut">
              <a:rPr lang="en-IN" smtClean="0"/>
              <a:t>05-01-2026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29BD3D6-ADF6-251C-6B61-EEC55589E4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EC92421-F0BC-B2DE-3AA1-EB0FB56C3E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EB5897-50D8-4820-8D77-AD7E49A83F69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5036005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BCA0FE-CB15-AD6A-22AE-A7449A768E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3B38316-7092-C252-D36C-585AC338D35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C219DF4-F597-0F45-178B-95A5AB028F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68CD98-3345-4AE8-A8DE-5CAD8364E676}" type="datetimeFigureOut">
              <a:rPr lang="en-IN" smtClean="0"/>
              <a:t>05-01-2026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B4A0615-375A-AF68-F888-B90C89B3B5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ADA6BF1-FB6B-D509-1684-292A3F34AB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EB5897-50D8-4820-8D77-AD7E49A83F69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8543188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84495A-2D21-55F0-064E-B334267223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56459A7-6ED9-DC4B-9EFD-E304BBCFE23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6E210AE-F1BF-D3DF-92CD-31D7132C35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68CD98-3345-4AE8-A8DE-5CAD8364E676}" type="datetimeFigureOut">
              <a:rPr lang="en-IN" smtClean="0"/>
              <a:t>05-01-2026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79A6CD0-7F51-474A-0CEA-A29ACBDAEC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BB8A5D3-7F96-456C-476A-B100F81575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EB5897-50D8-4820-8D77-AD7E49A83F69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7316014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8C5204-946F-7F5F-1798-5F8DC8EDAA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BFC39FD-D746-EC60-ECF3-D801F3727E3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2B60269-EECB-5E17-45F3-6236DB743C5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4659D95-B248-CB87-2F1D-05CFE75B04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68CD98-3345-4AE8-A8DE-5CAD8364E676}" type="datetimeFigureOut">
              <a:rPr lang="en-IN" smtClean="0"/>
              <a:t>05-01-2026</a:t>
            </a:fld>
            <a:endParaRPr lang="en-I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A29F351-DCFF-4E97-1D6F-DB73986F03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D9E6555-AED6-1D5B-6EA3-5186385DA7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EB5897-50D8-4820-8D77-AD7E49A83F69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3710978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E04527-268D-2620-6F0D-7F28A50355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8EEC0BC-61BD-2EA4-DD32-657F6FB62F6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1A8CADA-C337-A739-5142-9466F7A2682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BB8DAC1-D358-3E80-6BC2-4EB2E21FE49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EB2B217-C734-6F7F-AB7B-0F4558EC93B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EE55D97-3C7D-7483-2ED0-E226CA919B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68CD98-3345-4AE8-A8DE-5CAD8364E676}" type="datetimeFigureOut">
              <a:rPr lang="en-IN" smtClean="0"/>
              <a:t>05-01-2026</a:t>
            </a:fld>
            <a:endParaRPr lang="en-IN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F81E0D4-5B69-BE90-209D-AC9601E36F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2A73109-DCD5-DA19-547A-279550C345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EB5897-50D8-4820-8D77-AD7E49A83F69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41156926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2F3B13-330E-CF77-6A30-EAB34C3F16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B8F6C7F-A698-5DBE-6767-52C7DFACF7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68CD98-3345-4AE8-A8DE-5CAD8364E676}" type="datetimeFigureOut">
              <a:rPr lang="en-IN" smtClean="0"/>
              <a:t>05-01-2026</a:t>
            </a:fld>
            <a:endParaRPr lang="en-IN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36F36FB-E19E-EC72-ECEB-8B1609BFA1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1C2ED07-4467-C3C7-EE74-89987D0610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EB5897-50D8-4820-8D77-AD7E49A83F69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2791084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E577C5B-2DCE-0C16-1AE8-EBF7A71707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68CD98-3345-4AE8-A8DE-5CAD8364E676}" type="datetimeFigureOut">
              <a:rPr lang="en-IN" smtClean="0"/>
              <a:t>05-01-2026</a:t>
            </a:fld>
            <a:endParaRPr lang="en-IN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8DC4C94-73F7-0776-70E9-28C21C6A95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9C02ECE-0652-8AC2-56D4-B8B306376F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EB5897-50D8-4820-8D77-AD7E49A83F69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5363477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238677-DEA8-E4BE-0D20-BF59280894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52C7743-B3A3-1600-4B97-EDB37F931EF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DE3B33A-39AF-C943-EF4B-BD4D787CB7E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C0B6535-F4FF-FF29-08EA-E2B720A0EA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68CD98-3345-4AE8-A8DE-5CAD8364E676}" type="datetimeFigureOut">
              <a:rPr lang="en-IN" smtClean="0"/>
              <a:t>05-01-2026</a:t>
            </a:fld>
            <a:endParaRPr lang="en-I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382CBF3-4F75-1112-C913-61F06AB33D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194623A-511F-1E4A-39BE-E00E7FDF05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EB5897-50D8-4820-8D77-AD7E49A83F69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8165682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8BFD5A-648C-D8A7-FEB9-BF38D6BFC1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D44D392-7038-F246-CF33-03E80A2240D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I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3441969-D49D-7A54-E727-35EFE641FE2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B048D02-F93E-CB5B-4A7D-307B907631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68CD98-3345-4AE8-A8DE-5CAD8364E676}" type="datetimeFigureOut">
              <a:rPr lang="en-IN" smtClean="0"/>
              <a:t>05-01-2026</a:t>
            </a:fld>
            <a:endParaRPr lang="en-I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FA4F1F8-3CFE-F2C3-5726-D163BCD4B7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673F4C2-7DD6-7E19-1B22-BA92FFB9C1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EB5897-50D8-4820-8D77-AD7E49A83F69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6382957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 /><Relationship Id="rId3" Type="http://schemas.openxmlformats.org/officeDocument/2006/relationships/slideLayout" Target="../slideLayouts/slideLayout3.xml" /><Relationship Id="rId7" Type="http://schemas.openxmlformats.org/officeDocument/2006/relationships/slideLayout" Target="../slideLayouts/slideLayout7.xml" /><Relationship Id="rId12" Type="http://schemas.openxmlformats.org/officeDocument/2006/relationships/theme" Target="../theme/theme1.xml" /><Relationship Id="rId2" Type="http://schemas.openxmlformats.org/officeDocument/2006/relationships/slideLayout" Target="../slideLayouts/slideLayout2.xml" /><Relationship Id="rId1" Type="http://schemas.openxmlformats.org/officeDocument/2006/relationships/slideLayout" Target="../slideLayouts/slideLayout1.xml" /><Relationship Id="rId6" Type="http://schemas.openxmlformats.org/officeDocument/2006/relationships/slideLayout" Target="../slideLayouts/slideLayout6.xml" /><Relationship Id="rId11" Type="http://schemas.openxmlformats.org/officeDocument/2006/relationships/slideLayout" Target="../slideLayouts/slideLayout11.xml" /><Relationship Id="rId5" Type="http://schemas.openxmlformats.org/officeDocument/2006/relationships/slideLayout" Target="../slideLayouts/slideLayout5.xml" /><Relationship Id="rId10" Type="http://schemas.openxmlformats.org/officeDocument/2006/relationships/slideLayout" Target="../slideLayouts/slideLayout10.xml" /><Relationship Id="rId4" Type="http://schemas.openxmlformats.org/officeDocument/2006/relationships/slideLayout" Target="../slideLayouts/slideLayout4.xml" /><Relationship Id="rId9" Type="http://schemas.openxmlformats.org/officeDocument/2006/relationships/slideLayout" Target="../slideLayouts/slideLayout9.xml" 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1531809-D5CD-B7F9-9EA7-BA5F21A0FA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2A1767D-2A3D-3381-C0D4-565006BFF6E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033DF2C-90DB-F0E9-9235-231394457DA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E68CD98-3345-4AE8-A8DE-5CAD8364E676}" type="datetimeFigureOut">
              <a:rPr lang="en-IN" smtClean="0"/>
              <a:t>05-01-2026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8B920F0-7079-345C-0EBF-CA09CAED958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BF6B1AB-54A0-0617-7942-8D4C571F56B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EB5897-50D8-4820-8D77-AD7E49A83F69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990190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1" r:id="rId1"/>
    <p:sldLayoutId id="2147483692" r:id="rId2"/>
    <p:sldLayoutId id="2147483693" r:id="rId3"/>
    <p:sldLayoutId id="2147483694" r:id="rId4"/>
    <p:sldLayoutId id="2147483695" r:id="rId5"/>
    <p:sldLayoutId id="2147483696" r:id="rId6"/>
    <p:sldLayoutId id="2147483697" r:id="rId7"/>
    <p:sldLayoutId id="2147483698" r:id="rId8"/>
    <p:sldLayoutId id="2147483699" r:id="rId9"/>
    <p:sldLayoutId id="2147483700" r:id="rId10"/>
    <p:sldLayoutId id="214748370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 /><Relationship Id="rId2" Type="http://schemas.openxmlformats.org/officeDocument/2006/relationships/image" Target="../media/image1.png" /><Relationship Id="rId1" Type="http://schemas.openxmlformats.org/officeDocument/2006/relationships/slideLayout" Target="../slideLayouts/slideLayout1.xml" 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 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 /><Relationship Id="rId1" Type="http://schemas.openxmlformats.org/officeDocument/2006/relationships/slideLayout" Target="../slideLayouts/slideLayout7.xml" 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 /><Relationship Id="rId1" Type="http://schemas.openxmlformats.org/officeDocument/2006/relationships/slideLayout" Target="../slideLayouts/slideLayout7.xml" 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 /><Relationship Id="rId2" Type="http://schemas.openxmlformats.org/officeDocument/2006/relationships/notesSlide" Target="../notesSlides/notesSlide2.xml" /><Relationship Id="rId1" Type="http://schemas.openxmlformats.org/officeDocument/2006/relationships/slideLayout" Target="../slideLayouts/slideLayout2.xml" /><Relationship Id="rId4" Type="http://schemas.openxmlformats.org/officeDocument/2006/relationships/image" Target="../media/image6.png" 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 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 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 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 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 /><Relationship Id="rId1" Type="http://schemas.openxmlformats.org/officeDocument/2006/relationships/slideLayout" Target="../slideLayouts/slideLayout7.xml" 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 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 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 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 flip="none" rotWithShape="1">
          <a:gsLst>
            <a:gs pos="0">
              <a:schemeClr val="accent3">
                <a:lumMod val="0"/>
                <a:lumOff val="100000"/>
              </a:schemeClr>
            </a:gs>
            <a:gs pos="35000">
              <a:schemeClr val="accent3">
                <a:lumMod val="0"/>
                <a:lumOff val="100000"/>
              </a:schemeClr>
            </a:gs>
            <a:gs pos="100000">
              <a:schemeClr val="accent3">
                <a:lumMod val="100000"/>
              </a:schemeClr>
            </a:gs>
          </a:gsLst>
          <a:path path="circle">
            <a:fillToRect l="50000" t="-80000" r="50000" b="18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F9067E-34EE-3B4A-3080-4FC99FB419E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34291" y="615096"/>
            <a:ext cx="10202091" cy="1901440"/>
          </a:xfrm>
          <a:ln>
            <a:solidFill>
              <a:schemeClr val="dk1">
                <a:shade val="15000"/>
              </a:schemeClr>
            </a:solidFill>
          </a:ln>
        </p:spPr>
        <p:txBody>
          <a:bodyPr>
            <a:normAutofit fontScale="90000"/>
          </a:bodyPr>
          <a:lstStyle/>
          <a:p>
            <a:r>
              <a:rPr lang="en-IN" b="1" dirty="0">
                <a:ln>
                  <a:solidFill>
                    <a:schemeClr val="dk1">
                      <a:shade val="15000"/>
                    </a:schemeClr>
                  </a:solidFill>
                </a:ln>
                <a:pattFill prst="smCheck">
                  <a:fgClr>
                    <a:schemeClr val="tx1"/>
                  </a:fgClr>
                  <a:bgClr>
                    <a:schemeClr val="bg1"/>
                  </a:bgClr>
                </a:pattFill>
                <a:latin typeface="Arial Black" panose="020B0A04020102020204" pitchFamily="34" charset="0"/>
              </a:rPr>
              <a:t>CLINICO-PATHOLOGICAL</a:t>
            </a:r>
            <a:br>
              <a:rPr lang="en-IN" b="1" dirty="0">
                <a:ln>
                  <a:solidFill>
                    <a:schemeClr val="dk1">
                      <a:shade val="15000"/>
                    </a:schemeClr>
                  </a:solidFill>
                </a:ln>
                <a:pattFill prst="smCheck">
                  <a:fgClr>
                    <a:schemeClr val="tx1"/>
                  </a:fgClr>
                  <a:bgClr>
                    <a:schemeClr val="bg1"/>
                  </a:bgClr>
                </a:pattFill>
                <a:latin typeface="Arial Black" panose="020B0A04020102020204" pitchFamily="34" charset="0"/>
              </a:rPr>
            </a:br>
            <a:r>
              <a:rPr lang="en-IN" b="1" dirty="0">
                <a:ln>
                  <a:solidFill>
                    <a:schemeClr val="dk1">
                      <a:shade val="15000"/>
                    </a:schemeClr>
                  </a:solidFill>
                </a:ln>
                <a:pattFill prst="smCheck">
                  <a:fgClr>
                    <a:schemeClr val="tx1"/>
                  </a:fgClr>
                  <a:bgClr>
                    <a:schemeClr val="bg1"/>
                  </a:bgClr>
                </a:pattFill>
                <a:latin typeface="Arial Black" panose="020B0A04020102020204" pitchFamily="34" charset="0"/>
              </a:rPr>
              <a:t>CONFERENCE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D901C80-6D55-EF85-9358-75DE3D330DA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676400" y="2724885"/>
            <a:ext cx="9144000" cy="1655762"/>
          </a:xfrm>
          <a:noFill/>
        </p:spPr>
        <p:txBody>
          <a:bodyPr/>
          <a:lstStyle/>
          <a:p>
            <a:r>
              <a:rPr lang="en-IN" dirty="0">
                <a:ln>
                  <a:solidFill>
                    <a:schemeClr val="dk1">
                      <a:shade val="15000"/>
                    </a:schemeClr>
                  </a:solidFill>
                </a:ln>
                <a:solidFill>
                  <a:srgbClr val="C00000"/>
                </a:solidFill>
                <a:latin typeface="Arial Black" panose="020B0A04020102020204" pitchFamily="34" charset="0"/>
              </a:rPr>
              <a:t>DEPARTMENT OF GENERAL MEDICINE</a:t>
            </a:r>
          </a:p>
          <a:p>
            <a:r>
              <a:rPr lang="en-IN" dirty="0">
                <a:ln>
                  <a:solidFill>
                    <a:schemeClr val="dk1">
                      <a:shade val="15000"/>
                    </a:schemeClr>
                  </a:solidFill>
                </a:ln>
                <a:solidFill>
                  <a:srgbClr val="C00000"/>
                </a:solidFill>
                <a:latin typeface="Arial Black" panose="020B0A04020102020204" pitchFamily="34" charset="0"/>
              </a:rPr>
              <a:t>MEDICAL UNIT-1</a:t>
            </a:r>
          </a:p>
          <a:p>
            <a:endParaRPr lang="en-IN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3E9955D-B335-3654-238E-F4A6E5D319F6}"/>
              </a:ext>
            </a:extLst>
          </p:cNvPr>
          <p:cNvSpPr txBox="1"/>
          <p:nvPr/>
        </p:nvSpPr>
        <p:spPr>
          <a:xfrm>
            <a:off x="3634704" y="4067636"/>
            <a:ext cx="5201263" cy="2031325"/>
          </a:xfrm>
          <a:prstGeom prst="rect">
            <a:avLst/>
          </a:prstGeom>
          <a:noFill/>
          <a:ln>
            <a:solidFill>
              <a:schemeClr val="dk1">
                <a:shade val="1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IN" b="1" u="sng" dirty="0">
                <a:latin typeface="Aptos Narrow" panose="020B0004020202020204" pitchFamily="34" charset="0"/>
              </a:rPr>
              <a:t>PROFESSOR&amp;HOD</a:t>
            </a:r>
            <a:r>
              <a:rPr lang="en-IN" b="1" dirty="0">
                <a:latin typeface="Aptos Narrow" panose="020B0004020202020204" pitchFamily="34" charset="0"/>
              </a:rPr>
              <a:t>: </a:t>
            </a:r>
            <a:r>
              <a:rPr lang="en-IN" b="1" dirty="0">
                <a:solidFill>
                  <a:srgbClr val="002060"/>
                </a:solidFill>
                <a:latin typeface="Aptos Narrow" panose="020B0004020202020204" pitchFamily="34" charset="0"/>
              </a:rPr>
              <a:t>DR K.SENTHIL MD </a:t>
            </a:r>
          </a:p>
          <a:p>
            <a:r>
              <a:rPr lang="en-IN" b="1" u="sng" dirty="0">
                <a:solidFill>
                  <a:schemeClr val="tx1">
                    <a:lumMod val="95000"/>
                    <a:lumOff val="5000"/>
                  </a:schemeClr>
                </a:solidFill>
                <a:latin typeface="Aptos Narrow" panose="020B0004020202020204" pitchFamily="34" charset="0"/>
              </a:rPr>
              <a:t>PROFESSOR:  </a:t>
            </a:r>
            <a:r>
              <a:rPr lang="en-IN" b="1" dirty="0">
                <a:solidFill>
                  <a:srgbClr val="002060"/>
                </a:solidFill>
                <a:latin typeface="Aptos Narrow" panose="020B0004020202020204" pitchFamily="34" charset="0"/>
              </a:rPr>
              <a:t>DR ALAGAVENKATESAN MD</a:t>
            </a:r>
            <a:r>
              <a:rPr lang="en-IN" b="1" u="sng" dirty="0">
                <a:solidFill>
                  <a:schemeClr val="tx1">
                    <a:lumMod val="95000"/>
                    <a:lumOff val="5000"/>
                  </a:schemeClr>
                </a:solidFill>
                <a:latin typeface="Aptos Narrow" panose="020B0004020202020204" pitchFamily="34" charset="0"/>
              </a:rPr>
              <a:t>          </a:t>
            </a:r>
          </a:p>
          <a:p>
            <a:r>
              <a:rPr lang="en-IN" b="1" u="sng" dirty="0">
                <a:latin typeface="Aptos Narrow" panose="020B0004020202020204" pitchFamily="34" charset="0"/>
              </a:rPr>
              <a:t>ASSOCIATE PROFESSOR</a:t>
            </a:r>
            <a:r>
              <a:rPr lang="en-IN" b="1" dirty="0">
                <a:latin typeface="Aptos Narrow" panose="020B0004020202020204" pitchFamily="34" charset="0"/>
              </a:rPr>
              <a:t>: </a:t>
            </a:r>
            <a:r>
              <a:rPr lang="en-IN" b="1" dirty="0">
                <a:solidFill>
                  <a:srgbClr val="002060"/>
                </a:solidFill>
                <a:latin typeface="Aptos Narrow" panose="020B0004020202020204" pitchFamily="34" charset="0"/>
              </a:rPr>
              <a:t>DR MURALIDHARAN MD</a:t>
            </a:r>
          </a:p>
          <a:p>
            <a:r>
              <a:rPr lang="en-IN" b="1" u="sng" dirty="0">
                <a:latin typeface="Aptos Narrow" panose="020B0004020202020204" pitchFamily="34" charset="0"/>
              </a:rPr>
              <a:t>ASSISTANT PROFESSORS</a:t>
            </a:r>
            <a:r>
              <a:rPr lang="en-IN" b="1" dirty="0">
                <a:latin typeface="Aptos Narrow" panose="020B0004020202020204" pitchFamily="34" charset="0"/>
              </a:rPr>
              <a:t>:</a:t>
            </a:r>
            <a:r>
              <a:rPr lang="en-IN" b="1" dirty="0">
                <a:solidFill>
                  <a:srgbClr val="002060"/>
                </a:solidFill>
                <a:latin typeface="Aptos Narrow" panose="020B0004020202020204" pitchFamily="34" charset="0"/>
              </a:rPr>
              <a:t>DR SUDHA MD</a:t>
            </a:r>
          </a:p>
          <a:p>
            <a:r>
              <a:rPr lang="en-IN" b="1" dirty="0">
                <a:latin typeface="Aptos Narrow" panose="020B0004020202020204" pitchFamily="34" charset="0"/>
              </a:rPr>
              <a:t>                                                         </a:t>
            </a:r>
            <a:r>
              <a:rPr lang="en-IN" b="1" dirty="0">
                <a:solidFill>
                  <a:srgbClr val="002060"/>
                </a:solidFill>
                <a:latin typeface="Aptos Narrow" panose="020B0004020202020204" pitchFamily="34" charset="0"/>
              </a:rPr>
              <a:t>DR MANIKANDAN MD</a:t>
            </a:r>
          </a:p>
          <a:p>
            <a:r>
              <a:rPr lang="en-IN" b="1" dirty="0">
                <a:solidFill>
                  <a:srgbClr val="002060"/>
                </a:solidFill>
                <a:latin typeface="Aptos Narrow" panose="020B0004020202020204" pitchFamily="34" charset="0"/>
              </a:rPr>
              <a:t>                                                         DR SARAVANA MADHAV MD</a:t>
            </a:r>
          </a:p>
          <a:p>
            <a:r>
              <a:rPr lang="en-IN" b="1" u="sng" dirty="0">
                <a:latin typeface="Aptos Narrow" panose="020B0004020202020204" pitchFamily="34" charset="0"/>
              </a:rPr>
              <a:t>PRESENTOR</a:t>
            </a:r>
            <a:r>
              <a:rPr lang="en-IN" b="1" dirty="0">
                <a:latin typeface="Aptos Narrow" panose="020B0004020202020204" pitchFamily="34" charset="0"/>
              </a:rPr>
              <a:t>: </a:t>
            </a:r>
            <a:r>
              <a:rPr lang="en-IN" b="1" dirty="0">
                <a:solidFill>
                  <a:srgbClr val="002060"/>
                </a:solidFill>
                <a:latin typeface="Aptos Narrow" panose="020B0004020202020204" pitchFamily="34" charset="0"/>
              </a:rPr>
              <a:t>DR RANJITH MD(FINAL YEAR PG)</a:t>
            </a:r>
          </a:p>
        </p:txBody>
      </p:sp>
      <p:sp>
        <p:nvSpPr>
          <p:cNvPr id="6" name="AutoShape 2">
            <a:extLst>
              <a:ext uri="{FF2B5EF4-FFF2-40B4-BE49-F238E27FC236}">
                <a16:creationId xmlns:a16="http://schemas.microsoft.com/office/drawing/2014/main" id="{A307403D-8470-F385-0A2E-6F9EAC7F8D6A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N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48CCC3F9-4921-15DC-C934-AC23EA3BE5B0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20444" t="22899" r="18944" b="22464"/>
          <a:stretch>
            <a:fillRect/>
          </a:stretch>
        </p:blipFill>
        <p:spPr>
          <a:xfrm>
            <a:off x="320008" y="2724885"/>
            <a:ext cx="2103184" cy="1901440"/>
          </a:xfrm>
          <a:prstGeom prst="rect">
            <a:avLst/>
          </a:prstGeom>
          <a:gradFill>
            <a:gsLst>
              <a:gs pos="0">
                <a:schemeClr val="accent3">
                  <a:lumMod val="0"/>
                  <a:lumOff val="100000"/>
                </a:schemeClr>
              </a:gs>
              <a:gs pos="35000">
                <a:schemeClr val="accent3">
                  <a:lumMod val="0"/>
                  <a:lumOff val="100000"/>
                </a:schemeClr>
              </a:gs>
              <a:gs pos="100000">
                <a:schemeClr val="accent3">
                  <a:lumMod val="100000"/>
                </a:schemeClr>
              </a:gs>
            </a:gsLst>
            <a:path path="circle">
              <a:fillToRect l="50000" t="-80000" r="50000" b="180000"/>
            </a:path>
          </a:gra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CAD3C9DC-B4A3-973D-77AD-2BB1F7DAFFD7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8510" t="17778" r="2561" b="18438"/>
          <a:stretch>
            <a:fillRect/>
          </a:stretch>
        </p:blipFill>
        <p:spPr>
          <a:xfrm>
            <a:off x="9828933" y="2724885"/>
            <a:ext cx="2103184" cy="19014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82797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3">
                <a:lumMod val="0"/>
                <a:lumOff val="100000"/>
              </a:schemeClr>
            </a:gs>
            <a:gs pos="35000">
              <a:schemeClr val="accent3">
                <a:lumMod val="0"/>
                <a:lumOff val="100000"/>
              </a:schemeClr>
            </a:gs>
            <a:gs pos="100000">
              <a:schemeClr val="accent3">
                <a:lumMod val="100000"/>
              </a:schemeClr>
            </a:gs>
          </a:gsLst>
          <a:path path="circle">
            <a:fillToRect l="50000" t="-80000" r="50000" b="18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lowchart: Alternate Process 2">
            <a:extLst>
              <a:ext uri="{FF2B5EF4-FFF2-40B4-BE49-F238E27FC236}">
                <a16:creationId xmlns:a16="http://schemas.microsoft.com/office/drawing/2014/main" id="{6B752F10-0702-4351-120C-5340C3AF02AA}"/>
              </a:ext>
            </a:extLst>
          </p:cNvPr>
          <p:cNvSpPr/>
          <p:nvPr/>
        </p:nvSpPr>
        <p:spPr>
          <a:xfrm>
            <a:off x="531221" y="1319349"/>
            <a:ext cx="6644641" cy="4773338"/>
          </a:xfrm>
          <a:prstGeom prst="flowChartAlternateProcess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IN" sz="2000" u="sng" dirty="0">
                <a:solidFill>
                  <a:schemeClr val="tx1">
                    <a:lumMod val="95000"/>
                    <a:lumOff val="5000"/>
                  </a:schemeClr>
                </a:solidFill>
              </a:rPr>
              <a:t>RBC</a:t>
            </a:r>
            <a:r>
              <a:rPr lang="en-IN" sz="20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: </a:t>
            </a:r>
            <a:r>
              <a:rPr lang="en-IN" sz="2000" b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Anisopoikilocytosis</a:t>
            </a:r>
            <a:r>
              <a:rPr lang="en-IN" sz="20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with </a:t>
            </a:r>
            <a:r>
              <a:rPr lang="en-IN" sz="2000" b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microcyte,normocyte,macrocytes</a:t>
            </a:r>
            <a:r>
              <a:rPr lang="en-IN" sz="20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IN" sz="20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with few </a:t>
            </a:r>
            <a:r>
              <a:rPr lang="en-IN" sz="20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nucleated RBC </a:t>
            </a:r>
            <a:r>
              <a:rPr lang="en-IN" sz="20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noted</a:t>
            </a:r>
          </a:p>
          <a:p>
            <a:r>
              <a:rPr lang="en-IN" sz="2000" u="sng" dirty="0">
                <a:solidFill>
                  <a:schemeClr val="tx1">
                    <a:lumMod val="95000"/>
                    <a:lumOff val="5000"/>
                  </a:schemeClr>
                </a:solidFill>
              </a:rPr>
              <a:t>WBC</a:t>
            </a:r>
            <a:r>
              <a:rPr lang="en-IN" sz="20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: Counts adequate</a:t>
            </a:r>
          </a:p>
          <a:p>
            <a:r>
              <a:rPr lang="en-IN" sz="2000" u="sng" dirty="0">
                <a:solidFill>
                  <a:schemeClr val="tx1">
                    <a:lumMod val="95000"/>
                    <a:lumOff val="5000"/>
                  </a:schemeClr>
                </a:solidFill>
              </a:rPr>
              <a:t>PLATELET</a:t>
            </a:r>
            <a:r>
              <a:rPr lang="en-IN" sz="20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: Counts adequate</a:t>
            </a:r>
          </a:p>
          <a:p>
            <a:r>
              <a:rPr lang="en-IN" sz="2000" u="sng" dirty="0">
                <a:solidFill>
                  <a:schemeClr val="tx1">
                    <a:lumMod val="95000"/>
                    <a:lumOff val="5000"/>
                  </a:schemeClr>
                </a:solidFill>
              </a:rPr>
              <a:t>DIFFERENTIAL COUNT</a:t>
            </a:r>
            <a:r>
              <a:rPr lang="en-IN" sz="20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:</a:t>
            </a:r>
          </a:p>
          <a:p>
            <a:r>
              <a:rPr lang="en-IN" sz="20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Neutrophils-38%</a:t>
            </a:r>
          </a:p>
          <a:p>
            <a:r>
              <a:rPr lang="en-IN" sz="20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Lymphocytes-51%</a:t>
            </a:r>
          </a:p>
          <a:p>
            <a:r>
              <a:rPr lang="en-IN" sz="20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Eosinophils-01%</a:t>
            </a:r>
          </a:p>
          <a:p>
            <a:r>
              <a:rPr lang="en-IN" sz="20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Monocytes-04%</a:t>
            </a:r>
          </a:p>
          <a:p>
            <a:r>
              <a:rPr lang="en-IN" sz="20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No Blasts</a:t>
            </a:r>
          </a:p>
          <a:p>
            <a:r>
              <a:rPr lang="en-IN" sz="2000" u="sng" dirty="0">
                <a:solidFill>
                  <a:schemeClr val="tx1">
                    <a:lumMod val="95000"/>
                    <a:lumOff val="5000"/>
                  </a:schemeClr>
                </a:solidFill>
              </a:rPr>
              <a:t>IMPRESSION</a:t>
            </a:r>
            <a:r>
              <a:rPr lang="en-IN" sz="20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: Features suggestive of </a:t>
            </a:r>
            <a:r>
              <a:rPr lang="en-IN" sz="20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DIMORPHIC ANEMIA</a:t>
            </a:r>
          </a:p>
        </p:txBody>
      </p:sp>
      <p:sp>
        <p:nvSpPr>
          <p:cNvPr id="4" name="Arrow: Chevron 3">
            <a:extLst>
              <a:ext uri="{FF2B5EF4-FFF2-40B4-BE49-F238E27FC236}">
                <a16:creationId xmlns:a16="http://schemas.microsoft.com/office/drawing/2014/main" id="{0ECE8C13-95A2-1372-7E48-5657B561B38D}"/>
              </a:ext>
            </a:extLst>
          </p:cNvPr>
          <p:cNvSpPr/>
          <p:nvPr/>
        </p:nvSpPr>
        <p:spPr>
          <a:xfrm>
            <a:off x="1776549" y="670561"/>
            <a:ext cx="3988525" cy="548640"/>
          </a:xfrm>
          <a:prstGeom prst="chevron">
            <a:avLst/>
          </a:prstGeom>
          <a:solidFill>
            <a:schemeClr val="tx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2800" dirty="0">
                <a:solidFill>
                  <a:schemeClr val="bg1">
                    <a:lumMod val="75000"/>
                  </a:schemeClr>
                </a:solidFill>
              </a:rPr>
              <a:t>PERIPHERAL SMEAR</a:t>
            </a:r>
          </a:p>
        </p:txBody>
      </p:sp>
      <p:sp>
        <p:nvSpPr>
          <p:cNvPr id="5" name="Flowchart: Alternate Process 4">
            <a:extLst>
              <a:ext uri="{FF2B5EF4-FFF2-40B4-BE49-F238E27FC236}">
                <a16:creationId xmlns:a16="http://schemas.microsoft.com/office/drawing/2014/main" id="{A6508C0F-4729-BD5E-B0AB-80983DE8F09A}"/>
              </a:ext>
            </a:extLst>
          </p:cNvPr>
          <p:cNvSpPr/>
          <p:nvPr/>
        </p:nvSpPr>
        <p:spPr>
          <a:xfrm>
            <a:off x="7541623" y="1319349"/>
            <a:ext cx="3640183" cy="4703764"/>
          </a:xfrm>
          <a:prstGeom prst="flowChartAlternateProcess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IN" sz="2000" u="sng" dirty="0">
                <a:solidFill>
                  <a:schemeClr val="tx1"/>
                </a:solidFill>
              </a:rPr>
              <a:t>LIVER</a:t>
            </a:r>
            <a:r>
              <a:rPr lang="en-IN" sz="2000" dirty="0">
                <a:solidFill>
                  <a:schemeClr val="tx1"/>
                </a:solidFill>
              </a:rPr>
              <a:t>: Normal size and architecture</a:t>
            </a:r>
          </a:p>
          <a:p>
            <a:r>
              <a:rPr lang="en-IN" sz="2000" u="sng" dirty="0">
                <a:solidFill>
                  <a:schemeClr val="tx1"/>
                </a:solidFill>
              </a:rPr>
              <a:t>SPLEEN</a:t>
            </a:r>
            <a:r>
              <a:rPr lang="en-IN" sz="2000" dirty="0">
                <a:solidFill>
                  <a:schemeClr val="tx1"/>
                </a:solidFill>
              </a:rPr>
              <a:t>: Normal </a:t>
            </a:r>
            <a:endParaRPr lang="en-IN" sz="2000" b="1" dirty="0">
              <a:solidFill>
                <a:schemeClr val="tx1"/>
              </a:solidFill>
            </a:endParaRPr>
          </a:p>
          <a:p>
            <a:r>
              <a:rPr lang="en-IN" sz="2000" dirty="0">
                <a:solidFill>
                  <a:schemeClr val="tx1"/>
                </a:solidFill>
              </a:rPr>
              <a:t>No Ascites</a:t>
            </a:r>
          </a:p>
          <a:p>
            <a:r>
              <a:rPr lang="en-IN" sz="2000" u="sng" dirty="0">
                <a:solidFill>
                  <a:schemeClr val="tx1"/>
                </a:solidFill>
              </a:rPr>
              <a:t>KIDNEY</a:t>
            </a:r>
            <a:r>
              <a:rPr lang="en-IN" sz="2000" dirty="0">
                <a:solidFill>
                  <a:schemeClr val="tx1"/>
                </a:solidFill>
              </a:rPr>
              <a:t>: Normal</a:t>
            </a:r>
          </a:p>
          <a:p>
            <a:r>
              <a:rPr lang="en-IN" sz="2000" dirty="0">
                <a:solidFill>
                  <a:schemeClr val="tx1"/>
                </a:solidFill>
              </a:rPr>
              <a:t>No Abdominal Lymphadenopathy</a:t>
            </a:r>
          </a:p>
        </p:txBody>
      </p:sp>
      <p:sp>
        <p:nvSpPr>
          <p:cNvPr id="6" name="Arrow: Chevron 5">
            <a:extLst>
              <a:ext uri="{FF2B5EF4-FFF2-40B4-BE49-F238E27FC236}">
                <a16:creationId xmlns:a16="http://schemas.microsoft.com/office/drawing/2014/main" id="{C243D86B-BA2A-C93E-DF0F-9876ADE36EE6}"/>
              </a:ext>
            </a:extLst>
          </p:cNvPr>
          <p:cNvSpPr/>
          <p:nvPr/>
        </p:nvSpPr>
        <p:spPr>
          <a:xfrm>
            <a:off x="7981405" y="1802107"/>
            <a:ext cx="2760617" cy="548640"/>
          </a:xfrm>
          <a:prstGeom prst="chevron">
            <a:avLst/>
          </a:prstGeom>
          <a:solidFill>
            <a:schemeClr val="tx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dirty="0">
                <a:solidFill>
                  <a:schemeClr val="bg1">
                    <a:lumMod val="85000"/>
                  </a:schemeClr>
                </a:solidFill>
              </a:rPr>
              <a:t>USG-ABDOMEN</a:t>
            </a:r>
          </a:p>
        </p:txBody>
      </p:sp>
    </p:spTree>
    <p:extLst>
      <p:ext uri="{BB962C8B-B14F-4D97-AF65-F5344CB8AC3E}">
        <p14:creationId xmlns:p14="http://schemas.microsoft.com/office/powerpoint/2010/main" val="38608050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3">
                <a:lumMod val="0"/>
                <a:lumOff val="100000"/>
              </a:schemeClr>
            </a:gs>
            <a:gs pos="35000">
              <a:schemeClr val="accent3">
                <a:lumMod val="0"/>
                <a:lumOff val="100000"/>
              </a:schemeClr>
            </a:gs>
            <a:gs pos="100000">
              <a:schemeClr val="accent3">
                <a:lumMod val="100000"/>
              </a:schemeClr>
            </a:gs>
          </a:gsLst>
          <a:path path="circle">
            <a:fillToRect l="50000" t="-80000" r="50000" b="18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0F415B9D-B29A-B207-C2BC-AE829A4653E1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14984" r="2931" b="27238"/>
          <a:stretch>
            <a:fillRect/>
          </a:stretch>
        </p:blipFill>
        <p:spPr>
          <a:xfrm>
            <a:off x="684784" y="206721"/>
            <a:ext cx="11073208" cy="6651279"/>
          </a:xfrm>
          <a:prstGeom prst="rect">
            <a:avLst/>
          </a:prstGeom>
        </p:spPr>
      </p:pic>
      <p:sp>
        <p:nvSpPr>
          <p:cNvPr id="3" name="Arrow: Chevron 2">
            <a:extLst>
              <a:ext uri="{FF2B5EF4-FFF2-40B4-BE49-F238E27FC236}">
                <a16:creationId xmlns:a16="http://schemas.microsoft.com/office/drawing/2014/main" id="{EA52558F-D87F-3E0F-CE9B-321E13A964DC}"/>
              </a:ext>
            </a:extLst>
          </p:cNvPr>
          <p:cNvSpPr/>
          <p:nvPr/>
        </p:nvSpPr>
        <p:spPr>
          <a:xfrm>
            <a:off x="955954" y="206721"/>
            <a:ext cx="1915886" cy="592183"/>
          </a:xfrm>
          <a:prstGeom prst="chevron">
            <a:avLst/>
          </a:prstGeom>
          <a:solidFill>
            <a:schemeClr val="tx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3600" dirty="0">
                <a:solidFill>
                  <a:schemeClr val="bg1">
                    <a:lumMod val="85000"/>
                  </a:schemeClr>
                </a:solidFill>
              </a:rPr>
              <a:t>ECG</a:t>
            </a:r>
          </a:p>
        </p:txBody>
      </p:sp>
    </p:spTree>
    <p:extLst>
      <p:ext uri="{BB962C8B-B14F-4D97-AF65-F5344CB8AC3E}">
        <p14:creationId xmlns:p14="http://schemas.microsoft.com/office/powerpoint/2010/main" val="290413308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3">
                <a:lumMod val="0"/>
                <a:lumOff val="100000"/>
              </a:schemeClr>
            </a:gs>
            <a:gs pos="35000">
              <a:schemeClr val="accent3">
                <a:lumMod val="0"/>
                <a:lumOff val="100000"/>
              </a:schemeClr>
            </a:gs>
            <a:gs pos="100000">
              <a:schemeClr val="accent3">
                <a:lumMod val="100000"/>
              </a:schemeClr>
            </a:gs>
          </a:gsLst>
          <a:path path="circle">
            <a:fillToRect l="50000" t="-80000" r="50000" b="18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0A9653C-6E4F-F022-67C7-DC369938870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81756" y="198781"/>
            <a:ext cx="5493950" cy="6321287"/>
          </a:xfrm>
          <a:prstGeom prst="rect">
            <a:avLst/>
          </a:prstGeom>
        </p:spPr>
      </p:pic>
      <p:sp>
        <p:nvSpPr>
          <p:cNvPr id="4" name="Arrow: Right 3">
            <a:extLst>
              <a:ext uri="{FF2B5EF4-FFF2-40B4-BE49-F238E27FC236}">
                <a16:creationId xmlns:a16="http://schemas.microsoft.com/office/drawing/2014/main" id="{8AA1EB2D-CDF8-B856-5B54-0A5AEB7B4DBE}"/>
              </a:ext>
            </a:extLst>
          </p:cNvPr>
          <p:cNvSpPr/>
          <p:nvPr/>
        </p:nvSpPr>
        <p:spPr>
          <a:xfrm>
            <a:off x="288235" y="268357"/>
            <a:ext cx="2117035" cy="1152939"/>
          </a:xfrm>
          <a:prstGeom prst="rightArrow">
            <a:avLst/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2400" dirty="0"/>
              <a:t>CHEST XRAY</a:t>
            </a:r>
          </a:p>
        </p:txBody>
      </p:sp>
    </p:spTree>
    <p:extLst>
      <p:ext uri="{BB962C8B-B14F-4D97-AF65-F5344CB8AC3E}">
        <p14:creationId xmlns:p14="http://schemas.microsoft.com/office/powerpoint/2010/main" val="425828136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FDB355-7858-81BE-D74A-CC3D858682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 dirty="0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DCA3BAA1-BA77-E65E-C44B-6B1967EB87B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rcRect l="1" t="25010" r="506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D13CD953-077A-B969-B726-9E6A148A5CD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57749" y="1565454"/>
            <a:ext cx="2079763" cy="1325563"/>
          </a:xfrm>
          <a:prstGeom prst="rect">
            <a:avLst/>
          </a:prstGeom>
          <a:solidFill>
            <a:srgbClr val="00B0F0"/>
          </a:solidFill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78F8C3CA-BF08-BFBD-8C84-06FA303F75DF}"/>
              </a:ext>
            </a:extLst>
          </p:cNvPr>
          <p:cNvSpPr/>
          <p:nvPr/>
        </p:nvSpPr>
        <p:spPr>
          <a:xfrm>
            <a:off x="2691057" y="219510"/>
            <a:ext cx="6263148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72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highlight>
                  <a:srgbClr val="C0C0C0"/>
                </a:highlight>
                <a:latin typeface="Juice ITC" panose="04040403040A02020202" pitchFamily="82" charset="0"/>
              </a:rPr>
              <a:t>LETS</a:t>
            </a:r>
            <a:r>
              <a:rPr lang="en-US" sz="7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highlight>
                  <a:srgbClr val="C0C0C0"/>
                </a:highlight>
                <a:latin typeface="Juice ITC" panose="04040403040A02020202" pitchFamily="82" charset="0"/>
              </a:rPr>
              <a:t>’S GET DOWN TO IT</a:t>
            </a:r>
            <a:endParaRPr lang="en-US" sz="72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highlight>
                <a:srgbClr val="C0C0C0"/>
              </a:highlight>
              <a:latin typeface="Juice ITC" panose="04040403040A02020202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7283750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3">
                <a:lumMod val="0"/>
                <a:lumOff val="100000"/>
              </a:schemeClr>
            </a:gs>
            <a:gs pos="35000">
              <a:schemeClr val="accent3">
                <a:lumMod val="0"/>
                <a:lumOff val="100000"/>
              </a:schemeClr>
            </a:gs>
            <a:gs pos="100000">
              <a:schemeClr val="accent3">
                <a:lumMod val="100000"/>
              </a:schemeClr>
            </a:gs>
          </a:gsLst>
          <a:path path="circle">
            <a:fillToRect l="50000" t="-80000" r="50000" b="18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: Top Corners Snipped 9">
            <a:extLst>
              <a:ext uri="{FF2B5EF4-FFF2-40B4-BE49-F238E27FC236}">
                <a16:creationId xmlns:a16="http://schemas.microsoft.com/office/drawing/2014/main" id="{EF50F156-44AB-9611-8061-EA2685EA562F}"/>
              </a:ext>
            </a:extLst>
          </p:cNvPr>
          <p:cNvSpPr/>
          <p:nvPr/>
        </p:nvSpPr>
        <p:spPr>
          <a:xfrm>
            <a:off x="5107577" y="119269"/>
            <a:ext cx="6787479" cy="6470373"/>
          </a:xfrm>
          <a:prstGeom prst="snip2SameRect">
            <a:avLst/>
          </a:prstGeom>
          <a:solidFill>
            <a:schemeClr val="bg1">
              <a:lumMod val="7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IN" sz="2000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>
              <a:buFont typeface="Wingdings" panose="05000000000000000000" pitchFamily="2" charset="2"/>
              <a:buChar char="§"/>
            </a:pPr>
            <a:r>
              <a:rPr lang="en-IN" sz="20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Patient was apparently normal before 3 months then he developed  </a:t>
            </a:r>
            <a:r>
              <a:rPr lang="en-IN" sz="2000" b="1" dirty="0">
                <a:solidFill>
                  <a:srgbClr val="C00000"/>
                </a:solidFill>
              </a:rPr>
              <a:t>Fatiguability</a:t>
            </a:r>
            <a:r>
              <a:rPr lang="en-IN" sz="20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IN" sz="20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which is </a:t>
            </a:r>
            <a:r>
              <a:rPr lang="en-IN" sz="20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insidious</a:t>
            </a:r>
            <a:r>
              <a:rPr lang="en-IN" sz="20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in </a:t>
            </a:r>
            <a:r>
              <a:rPr lang="en-IN" sz="20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onset,</a:t>
            </a:r>
            <a:r>
              <a:rPr lang="en-IN" sz="2000" b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progressive</a:t>
            </a:r>
            <a:r>
              <a:rPr lang="en-IN" sz="20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over </a:t>
            </a:r>
            <a:r>
              <a:rPr lang="en-IN" sz="20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3 months </a:t>
            </a:r>
            <a:r>
              <a:rPr lang="en-IN" sz="20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interfering with the daily tasks ,most noticeable on exertion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IN" sz="2000" b="1" dirty="0" err="1">
                <a:solidFill>
                  <a:srgbClr val="C00000"/>
                </a:solidFill>
              </a:rPr>
              <a:t>Parasthesia</a:t>
            </a:r>
            <a:r>
              <a:rPr lang="en-IN" sz="20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over palms and soles over </a:t>
            </a:r>
            <a:r>
              <a:rPr lang="en-IN" sz="20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3 months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IN" sz="2000" b="1" dirty="0">
                <a:solidFill>
                  <a:srgbClr val="C00000"/>
                </a:solidFill>
              </a:rPr>
              <a:t>Intermittent Loose stools </a:t>
            </a:r>
            <a:r>
              <a:rPr lang="en-IN" sz="20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for </a:t>
            </a:r>
            <a:r>
              <a:rPr lang="en-IN" sz="20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2 months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IN" sz="2000" b="1" dirty="0">
                <a:solidFill>
                  <a:srgbClr val="C00000"/>
                </a:solidFill>
              </a:rPr>
              <a:t>Intermittent cough with expectoration </a:t>
            </a:r>
            <a:r>
              <a:rPr lang="en-IN" sz="20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for </a:t>
            </a:r>
            <a:r>
              <a:rPr lang="en-IN" sz="20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2months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IN" sz="20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No </a:t>
            </a:r>
            <a:r>
              <a:rPr lang="en-IN" sz="20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dysnea</a:t>
            </a:r>
            <a:r>
              <a:rPr lang="en-IN" sz="20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at rest/chest pain/palpitations/syncope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IN" sz="20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No bleeding manifestations/bruising of skin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IN" sz="20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No weight loss /night sweats/anorexia/bone pain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IN" sz="20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No fever/recurrent infections/mouth ulcer/urinary symptoms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IN" sz="20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No jaundice/dark urine/abdominal pain/abdominal fullness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IN" sz="20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No </a:t>
            </a:r>
            <a:r>
              <a:rPr lang="en-IN" sz="20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diarrhea</a:t>
            </a:r>
            <a:r>
              <a:rPr lang="en-IN" sz="20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/constipation/nausea/vomiting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IN" sz="20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No neck swellings &amp; swellings elsewhere</a:t>
            </a:r>
          </a:p>
          <a:p>
            <a:pPr algn="ctr"/>
            <a:endParaRPr lang="en-IN" dirty="0"/>
          </a:p>
        </p:txBody>
      </p:sp>
      <p:sp>
        <p:nvSpPr>
          <p:cNvPr id="11" name="Speech Bubble: Rectangle 10">
            <a:extLst>
              <a:ext uri="{FF2B5EF4-FFF2-40B4-BE49-F238E27FC236}">
                <a16:creationId xmlns:a16="http://schemas.microsoft.com/office/drawing/2014/main" id="{AB895D7B-48E1-4952-5C13-F0F156469F36}"/>
              </a:ext>
            </a:extLst>
          </p:cNvPr>
          <p:cNvSpPr/>
          <p:nvPr/>
        </p:nvSpPr>
        <p:spPr>
          <a:xfrm>
            <a:off x="522514" y="2098765"/>
            <a:ext cx="4423955" cy="2333897"/>
          </a:xfrm>
          <a:prstGeom prst="wedgeRectCallout">
            <a:avLst/>
          </a:prstGeom>
          <a:solidFill>
            <a:schemeClr val="bg1">
              <a:lumMod val="7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IN" sz="20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A </a:t>
            </a:r>
            <a:r>
              <a:rPr lang="en-IN" sz="20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65 Years </a:t>
            </a:r>
            <a:r>
              <a:rPr lang="en-IN" sz="20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old male, who is a </a:t>
            </a:r>
            <a:r>
              <a:rPr lang="en-IN" sz="20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Temple priest</a:t>
            </a:r>
            <a:r>
              <a:rPr lang="en-IN" sz="20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by occupation came to OPD with the complaints of </a:t>
            </a:r>
            <a:r>
              <a:rPr lang="en-IN" sz="2000" b="1" dirty="0">
                <a:solidFill>
                  <a:srgbClr val="C00000"/>
                </a:solidFill>
              </a:rPr>
              <a:t>Easy fatiguability </a:t>
            </a:r>
            <a:r>
              <a:rPr lang="en-IN" sz="20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FOR </a:t>
            </a:r>
            <a:r>
              <a:rPr lang="en-IN" sz="2000" b="1" dirty="0">
                <a:solidFill>
                  <a:srgbClr val="C00000"/>
                </a:solidFill>
              </a:rPr>
              <a:t>3 months</a:t>
            </a:r>
          </a:p>
        </p:txBody>
      </p:sp>
      <p:sp>
        <p:nvSpPr>
          <p:cNvPr id="12" name="Arrow: Chevron 11">
            <a:extLst>
              <a:ext uri="{FF2B5EF4-FFF2-40B4-BE49-F238E27FC236}">
                <a16:creationId xmlns:a16="http://schemas.microsoft.com/office/drawing/2014/main" id="{83084141-0602-8297-60B3-3B2595B75A2F}"/>
              </a:ext>
            </a:extLst>
          </p:cNvPr>
          <p:cNvSpPr/>
          <p:nvPr/>
        </p:nvSpPr>
        <p:spPr>
          <a:xfrm>
            <a:off x="422366" y="448494"/>
            <a:ext cx="4685211" cy="862148"/>
          </a:xfrm>
          <a:prstGeom prst="chevron">
            <a:avLst/>
          </a:prstGeom>
          <a:solidFill>
            <a:schemeClr val="tx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3600" dirty="0">
                <a:solidFill>
                  <a:schemeClr val="bg1">
                    <a:lumMod val="65000"/>
                  </a:schemeClr>
                </a:solidFill>
              </a:rPr>
              <a:t>CLINICAL VIGNETTE</a:t>
            </a:r>
          </a:p>
        </p:txBody>
      </p:sp>
      <p:sp>
        <p:nvSpPr>
          <p:cNvPr id="13" name="Arrow: Left-Right 12">
            <a:extLst>
              <a:ext uri="{FF2B5EF4-FFF2-40B4-BE49-F238E27FC236}">
                <a16:creationId xmlns:a16="http://schemas.microsoft.com/office/drawing/2014/main" id="{F3F590CD-9498-846F-2292-0E02A5C8D0DF}"/>
              </a:ext>
            </a:extLst>
          </p:cNvPr>
          <p:cNvSpPr/>
          <p:nvPr/>
        </p:nvSpPr>
        <p:spPr>
          <a:xfrm>
            <a:off x="6234057" y="268358"/>
            <a:ext cx="4737463" cy="836021"/>
          </a:xfrm>
          <a:prstGeom prst="leftRightArrow">
            <a:avLst/>
          </a:prstGeom>
          <a:solidFill>
            <a:schemeClr val="tx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2400" dirty="0">
                <a:solidFill>
                  <a:schemeClr val="bg1">
                    <a:lumMod val="75000"/>
                  </a:schemeClr>
                </a:solidFill>
              </a:rPr>
              <a:t>HISTORY OF PRESENTING ILLNESS</a:t>
            </a:r>
          </a:p>
        </p:txBody>
      </p:sp>
    </p:spTree>
    <p:extLst>
      <p:ext uri="{BB962C8B-B14F-4D97-AF65-F5344CB8AC3E}">
        <p14:creationId xmlns:p14="http://schemas.microsoft.com/office/powerpoint/2010/main" val="106129503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3">
                <a:lumMod val="0"/>
                <a:lumOff val="100000"/>
              </a:schemeClr>
            </a:gs>
            <a:gs pos="35000">
              <a:schemeClr val="accent3">
                <a:lumMod val="0"/>
                <a:lumOff val="100000"/>
              </a:schemeClr>
            </a:gs>
            <a:gs pos="100000">
              <a:schemeClr val="accent3">
                <a:lumMod val="100000"/>
              </a:schemeClr>
            </a:gs>
          </a:gsLst>
          <a:path path="circle">
            <a:fillToRect l="50000" t="-80000" r="50000" b="18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39FF5DE0-B9B2-B3BB-5C62-6AC374F67FDA}"/>
              </a:ext>
            </a:extLst>
          </p:cNvPr>
          <p:cNvSpPr/>
          <p:nvPr/>
        </p:nvSpPr>
        <p:spPr>
          <a:xfrm>
            <a:off x="287384" y="836023"/>
            <a:ext cx="6409509" cy="5550578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Wingdings" panose="05000000000000000000" pitchFamily="2" charset="2"/>
              <a:buChar char="§"/>
            </a:pPr>
            <a:endParaRPr lang="en-IN" sz="2000" dirty="0">
              <a:solidFill>
                <a:schemeClr val="tx1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en-IN" sz="2000" dirty="0">
              <a:solidFill>
                <a:schemeClr val="tx1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IN" sz="2000" dirty="0">
                <a:solidFill>
                  <a:schemeClr val="tx1"/>
                </a:solidFill>
              </a:rPr>
              <a:t>K/C/O </a:t>
            </a:r>
            <a:r>
              <a:rPr lang="en-IN" sz="2000" b="1" dirty="0">
                <a:solidFill>
                  <a:schemeClr val="tx1"/>
                </a:solidFill>
              </a:rPr>
              <a:t>Type 2 Diabetes mellitus </a:t>
            </a:r>
            <a:r>
              <a:rPr lang="en-IN" sz="2000" dirty="0">
                <a:solidFill>
                  <a:schemeClr val="tx1"/>
                </a:solidFill>
              </a:rPr>
              <a:t>for </a:t>
            </a:r>
            <a:r>
              <a:rPr lang="en-IN" sz="2000" b="1" dirty="0">
                <a:solidFill>
                  <a:schemeClr val="tx1"/>
                </a:solidFill>
              </a:rPr>
              <a:t>12 years </a:t>
            </a:r>
            <a:r>
              <a:rPr lang="en-IN" sz="2000" dirty="0">
                <a:solidFill>
                  <a:schemeClr val="tx1"/>
                </a:solidFill>
              </a:rPr>
              <a:t>on </a:t>
            </a:r>
            <a:r>
              <a:rPr lang="en-IN" sz="2000" b="1" dirty="0">
                <a:solidFill>
                  <a:schemeClr val="tx1"/>
                </a:solidFill>
              </a:rPr>
              <a:t>T.METFORMIN 500 mg TDS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IN" sz="2000" dirty="0">
                <a:solidFill>
                  <a:schemeClr val="tx1"/>
                </a:solidFill>
              </a:rPr>
              <a:t>K/C/O </a:t>
            </a:r>
            <a:r>
              <a:rPr lang="en-IN" sz="2000" b="1" dirty="0">
                <a:solidFill>
                  <a:schemeClr val="tx1"/>
                </a:solidFill>
              </a:rPr>
              <a:t>Systemic hypertension </a:t>
            </a:r>
            <a:r>
              <a:rPr lang="en-IN" sz="2000" dirty="0">
                <a:solidFill>
                  <a:schemeClr val="tx1"/>
                </a:solidFill>
              </a:rPr>
              <a:t>for </a:t>
            </a:r>
            <a:r>
              <a:rPr lang="en-IN" sz="2000" b="1" dirty="0">
                <a:solidFill>
                  <a:schemeClr val="tx1"/>
                </a:solidFill>
              </a:rPr>
              <a:t>10 years </a:t>
            </a:r>
            <a:r>
              <a:rPr lang="en-IN" sz="2000" dirty="0">
                <a:solidFill>
                  <a:schemeClr val="tx1"/>
                </a:solidFill>
              </a:rPr>
              <a:t>on </a:t>
            </a:r>
            <a:r>
              <a:rPr lang="en-IN" sz="2000" b="1" dirty="0">
                <a:solidFill>
                  <a:schemeClr val="tx1"/>
                </a:solidFill>
              </a:rPr>
              <a:t>T.TELMISARTAN 40 mg OD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IN" sz="2000" dirty="0">
                <a:solidFill>
                  <a:schemeClr val="tx1"/>
                </a:solidFill>
              </a:rPr>
              <a:t>Patient is on </a:t>
            </a:r>
            <a:r>
              <a:rPr lang="en-IN" sz="2000" b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Dyslipidemic</a:t>
            </a:r>
            <a:r>
              <a:rPr lang="en-IN" sz="2000" dirty="0">
                <a:solidFill>
                  <a:schemeClr val="tx1"/>
                </a:solidFill>
              </a:rPr>
              <a:t> medication </a:t>
            </a:r>
            <a:r>
              <a:rPr lang="en-IN" sz="2000" b="1" dirty="0">
                <a:solidFill>
                  <a:schemeClr val="tx1"/>
                </a:solidFill>
              </a:rPr>
              <a:t>T.ROSUVASTATIN 20mg HS </a:t>
            </a:r>
            <a:r>
              <a:rPr lang="en-IN" sz="2000" dirty="0">
                <a:solidFill>
                  <a:schemeClr val="tx1"/>
                </a:solidFill>
              </a:rPr>
              <a:t>&amp; </a:t>
            </a:r>
            <a:r>
              <a:rPr lang="en-IN" sz="2000" b="1" dirty="0">
                <a:solidFill>
                  <a:schemeClr val="tx1"/>
                </a:solidFill>
              </a:rPr>
              <a:t>PPI</a:t>
            </a:r>
            <a:r>
              <a:rPr lang="en-IN" sz="2000" dirty="0">
                <a:solidFill>
                  <a:schemeClr val="tx1"/>
                </a:solidFill>
              </a:rPr>
              <a:t> taken before food daily for </a:t>
            </a:r>
            <a:r>
              <a:rPr lang="en-IN" sz="2000" b="1" dirty="0">
                <a:solidFill>
                  <a:schemeClr val="tx1"/>
                </a:solidFill>
              </a:rPr>
              <a:t>5 years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IN" sz="2000" dirty="0">
                <a:solidFill>
                  <a:schemeClr val="tx1"/>
                </a:solidFill>
              </a:rPr>
              <a:t>H/O </a:t>
            </a:r>
            <a:r>
              <a:rPr lang="en-IN" sz="2000" b="1" dirty="0">
                <a:solidFill>
                  <a:schemeClr val="tx1"/>
                </a:solidFill>
              </a:rPr>
              <a:t>Antibiotic usage </a:t>
            </a:r>
            <a:r>
              <a:rPr lang="en-IN" sz="2000" dirty="0">
                <a:solidFill>
                  <a:schemeClr val="tx1"/>
                </a:solidFill>
              </a:rPr>
              <a:t>for cough (records NA)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IN" sz="2000" dirty="0">
                <a:solidFill>
                  <a:schemeClr val="tx1"/>
                </a:solidFill>
              </a:rPr>
              <a:t>Previous report of MRI BRAIN was taken in view of headache 2 years back s/o </a:t>
            </a:r>
            <a:r>
              <a:rPr lang="en-IN" sz="2000" b="1" dirty="0">
                <a:solidFill>
                  <a:schemeClr val="tx1"/>
                </a:solidFill>
              </a:rPr>
              <a:t>Partial empty </a:t>
            </a:r>
            <a:r>
              <a:rPr lang="en-IN" sz="2000" b="1" dirty="0" err="1">
                <a:solidFill>
                  <a:schemeClr val="tx1"/>
                </a:solidFill>
              </a:rPr>
              <a:t>sella</a:t>
            </a:r>
            <a:r>
              <a:rPr lang="en-IN" sz="2000" b="1" dirty="0">
                <a:solidFill>
                  <a:schemeClr val="tx1"/>
                </a:solidFill>
              </a:rPr>
              <a:t>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IN" sz="2000" dirty="0">
                <a:solidFill>
                  <a:schemeClr val="tx1"/>
                </a:solidFill>
              </a:rPr>
              <a:t>Previous history of </a:t>
            </a:r>
            <a:r>
              <a:rPr lang="en-IN" sz="2000" b="1" dirty="0">
                <a:solidFill>
                  <a:schemeClr val="tx1"/>
                </a:solidFill>
              </a:rPr>
              <a:t>Jaundice</a:t>
            </a:r>
            <a:r>
              <a:rPr lang="en-IN" sz="2000" dirty="0">
                <a:solidFill>
                  <a:schemeClr val="tx1"/>
                </a:solidFill>
              </a:rPr>
              <a:t> 15 years back ,recovered with native medications in 1 month(records NA)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IN" sz="2000" dirty="0">
                <a:solidFill>
                  <a:schemeClr val="tx1"/>
                </a:solidFill>
              </a:rPr>
              <a:t>No other comorbid illness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IN" sz="2000" dirty="0">
                <a:solidFill>
                  <a:schemeClr val="tx1"/>
                </a:solidFill>
              </a:rPr>
              <a:t>No radiation/toxin exposure before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IN" sz="2000" dirty="0">
                <a:solidFill>
                  <a:schemeClr val="tx1"/>
                </a:solidFill>
              </a:rPr>
              <a:t>No c/o similar illness in the </a:t>
            </a:r>
            <a:r>
              <a:rPr lang="en-IN" sz="2000" dirty="0" err="1">
                <a:solidFill>
                  <a:schemeClr val="tx1"/>
                </a:solidFill>
              </a:rPr>
              <a:t>past,previous</a:t>
            </a:r>
            <a:r>
              <a:rPr lang="en-IN" sz="2000" dirty="0">
                <a:solidFill>
                  <a:schemeClr val="tx1"/>
                </a:solidFill>
              </a:rPr>
              <a:t> hospital admission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IN" sz="2000" dirty="0">
                <a:solidFill>
                  <a:schemeClr val="tx1"/>
                </a:solidFill>
              </a:rPr>
              <a:t>No h/o blood transfusions in the past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IN" sz="2000" dirty="0">
                <a:solidFill>
                  <a:schemeClr val="tx1"/>
                </a:solidFill>
              </a:rPr>
              <a:t>No past history of fever/ abdominal pain</a:t>
            </a:r>
          </a:p>
          <a:p>
            <a:pPr algn="ctr"/>
            <a:endParaRPr lang="en-IN" dirty="0"/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3A4F3BBE-BB2B-9AE7-7BFA-A7619F0BA4CB}"/>
              </a:ext>
            </a:extLst>
          </p:cNvPr>
          <p:cNvSpPr/>
          <p:nvPr/>
        </p:nvSpPr>
        <p:spPr>
          <a:xfrm>
            <a:off x="7132319" y="836023"/>
            <a:ext cx="4772297" cy="3143793"/>
          </a:xfrm>
          <a:prstGeom prst="round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IN" u="sng" dirty="0">
              <a:solidFill>
                <a:schemeClr val="tx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IN" sz="2000" dirty="0">
                <a:solidFill>
                  <a:schemeClr val="tx1"/>
                </a:solidFill>
              </a:rPr>
              <a:t>Consumes strict </a:t>
            </a:r>
            <a:r>
              <a:rPr lang="en-IN" sz="2000" b="1" dirty="0" err="1">
                <a:solidFill>
                  <a:schemeClr val="tx1"/>
                </a:solidFill>
              </a:rPr>
              <a:t>vegeterian</a:t>
            </a:r>
            <a:r>
              <a:rPr lang="en-IN" sz="2000" b="1" dirty="0">
                <a:solidFill>
                  <a:schemeClr val="tx1"/>
                </a:solidFill>
              </a:rPr>
              <a:t> diet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IN" sz="2000" dirty="0">
                <a:solidFill>
                  <a:schemeClr val="tx1"/>
                </a:solidFill>
              </a:rPr>
              <a:t>Denies history of alcohol consumption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IN" sz="2000" dirty="0">
                <a:solidFill>
                  <a:schemeClr val="tx1"/>
                </a:solidFill>
              </a:rPr>
              <a:t>Non smoker and no other substance abuse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IN" sz="2000" b="1" dirty="0">
                <a:solidFill>
                  <a:schemeClr val="tx1"/>
                </a:solidFill>
              </a:rPr>
              <a:t>Decreased appetite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IN" sz="2000" dirty="0">
                <a:solidFill>
                  <a:schemeClr val="tx1"/>
                </a:solidFill>
              </a:rPr>
              <a:t>Normal sleep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IN" sz="2000" dirty="0">
                <a:solidFill>
                  <a:schemeClr val="tx1"/>
                </a:solidFill>
              </a:rPr>
              <a:t>Normal bowel and bladder habits</a:t>
            </a: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913BC046-3324-E80B-AAC1-E2C388985210}"/>
              </a:ext>
            </a:extLst>
          </p:cNvPr>
          <p:cNvSpPr/>
          <p:nvPr/>
        </p:nvSpPr>
        <p:spPr>
          <a:xfrm>
            <a:off x="7149737" y="4197532"/>
            <a:ext cx="4606834" cy="1672046"/>
          </a:xfrm>
          <a:prstGeom prst="round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IN" u="sng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IN" sz="20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No significant family history</a:t>
            </a:r>
          </a:p>
          <a:p>
            <a:endParaRPr lang="en-IN" u="sng" dirty="0"/>
          </a:p>
        </p:txBody>
      </p:sp>
      <p:sp>
        <p:nvSpPr>
          <p:cNvPr id="10" name="Arrow: Chevron 9">
            <a:extLst>
              <a:ext uri="{FF2B5EF4-FFF2-40B4-BE49-F238E27FC236}">
                <a16:creationId xmlns:a16="http://schemas.microsoft.com/office/drawing/2014/main" id="{3E23BBA9-CAC6-E68E-B2D3-9A30E860B330}"/>
              </a:ext>
            </a:extLst>
          </p:cNvPr>
          <p:cNvSpPr/>
          <p:nvPr/>
        </p:nvSpPr>
        <p:spPr>
          <a:xfrm>
            <a:off x="1704514" y="294955"/>
            <a:ext cx="2838994" cy="444137"/>
          </a:xfrm>
          <a:prstGeom prst="chevron">
            <a:avLst/>
          </a:prstGeom>
          <a:solidFill>
            <a:schemeClr val="tx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2800" dirty="0">
                <a:solidFill>
                  <a:schemeClr val="bg1">
                    <a:lumMod val="65000"/>
                  </a:schemeClr>
                </a:solidFill>
              </a:rPr>
              <a:t>PAST HISTORY</a:t>
            </a:r>
          </a:p>
        </p:txBody>
      </p:sp>
      <p:sp>
        <p:nvSpPr>
          <p:cNvPr id="11" name="Arrow: Chevron 10">
            <a:extLst>
              <a:ext uri="{FF2B5EF4-FFF2-40B4-BE49-F238E27FC236}">
                <a16:creationId xmlns:a16="http://schemas.microsoft.com/office/drawing/2014/main" id="{FD6142D0-02C7-7E16-5BCC-C963436C9AE6}"/>
              </a:ext>
            </a:extLst>
          </p:cNvPr>
          <p:cNvSpPr/>
          <p:nvPr/>
        </p:nvSpPr>
        <p:spPr>
          <a:xfrm>
            <a:off x="7889965" y="988422"/>
            <a:ext cx="3126377" cy="444137"/>
          </a:xfrm>
          <a:prstGeom prst="chevron">
            <a:avLst/>
          </a:prstGeom>
          <a:solidFill>
            <a:schemeClr val="tx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2400" dirty="0">
                <a:solidFill>
                  <a:schemeClr val="bg1">
                    <a:lumMod val="65000"/>
                  </a:schemeClr>
                </a:solidFill>
              </a:rPr>
              <a:t>PERSONAL HISTORY</a:t>
            </a:r>
          </a:p>
        </p:txBody>
      </p:sp>
      <p:sp>
        <p:nvSpPr>
          <p:cNvPr id="12" name="Arrow: Chevron 11">
            <a:extLst>
              <a:ext uri="{FF2B5EF4-FFF2-40B4-BE49-F238E27FC236}">
                <a16:creationId xmlns:a16="http://schemas.microsoft.com/office/drawing/2014/main" id="{DA1068B5-3837-4486-F590-DED65F2F1BCF}"/>
              </a:ext>
            </a:extLst>
          </p:cNvPr>
          <p:cNvSpPr/>
          <p:nvPr/>
        </p:nvSpPr>
        <p:spPr>
          <a:xfrm>
            <a:off x="8046720" y="4371703"/>
            <a:ext cx="2778034" cy="418011"/>
          </a:xfrm>
          <a:prstGeom prst="chevron">
            <a:avLst/>
          </a:prstGeom>
          <a:solidFill>
            <a:schemeClr val="tx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2400" dirty="0">
                <a:solidFill>
                  <a:schemeClr val="bg1">
                    <a:lumMod val="65000"/>
                  </a:schemeClr>
                </a:solidFill>
              </a:rPr>
              <a:t>FAMILY HISTORY</a:t>
            </a:r>
          </a:p>
        </p:txBody>
      </p:sp>
    </p:spTree>
    <p:extLst>
      <p:ext uri="{BB962C8B-B14F-4D97-AF65-F5344CB8AC3E}">
        <p14:creationId xmlns:p14="http://schemas.microsoft.com/office/powerpoint/2010/main" val="329565715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3">
                <a:lumMod val="0"/>
                <a:lumOff val="100000"/>
              </a:schemeClr>
            </a:gs>
            <a:gs pos="35000">
              <a:schemeClr val="accent3">
                <a:lumMod val="0"/>
                <a:lumOff val="100000"/>
              </a:schemeClr>
            </a:gs>
            <a:gs pos="100000">
              <a:schemeClr val="accent3">
                <a:lumMod val="100000"/>
              </a:schemeClr>
            </a:gs>
          </a:gsLst>
          <a:path path="circle">
            <a:fillToRect l="50000" t="-80000" r="50000" b="18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lowchart: Alternate Process 1">
            <a:extLst>
              <a:ext uri="{FF2B5EF4-FFF2-40B4-BE49-F238E27FC236}">
                <a16:creationId xmlns:a16="http://schemas.microsoft.com/office/drawing/2014/main" id="{2938C940-C084-66AD-3D55-B95B06B76AFB}"/>
              </a:ext>
            </a:extLst>
          </p:cNvPr>
          <p:cNvSpPr/>
          <p:nvPr/>
        </p:nvSpPr>
        <p:spPr>
          <a:xfrm>
            <a:off x="506896" y="1131356"/>
            <a:ext cx="5589104" cy="5040844"/>
          </a:xfrm>
          <a:prstGeom prst="flowChartAlternateProcess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IN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IN" sz="2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Alert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IN" sz="2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Comfortable at rest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IN" sz="2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Cooperative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IN" sz="2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Well built &amp; nourished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IN" sz="24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Pallor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IN" sz="24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Pedal </a:t>
            </a:r>
            <a:r>
              <a:rPr lang="en-IN" sz="2400" b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edema</a:t>
            </a:r>
            <a:r>
              <a:rPr lang="en-IN" sz="24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(Grade 1+)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IN" sz="2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No </a:t>
            </a:r>
            <a:r>
              <a:rPr lang="en-IN" sz="24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pallor,icterus,cyanosis,clubbing</a:t>
            </a:r>
            <a:endParaRPr lang="en-IN" sz="2400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IN" sz="24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Small,discrete,mobile,non</a:t>
            </a:r>
            <a:r>
              <a:rPr lang="en-IN" sz="2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tender inguinal nodes around 1cm bilaterally</a:t>
            </a:r>
          </a:p>
        </p:txBody>
      </p:sp>
      <p:sp>
        <p:nvSpPr>
          <p:cNvPr id="3" name="Arrow: Chevron 2">
            <a:extLst>
              <a:ext uri="{FF2B5EF4-FFF2-40B4-BE49-F238E27FC236}">
                <a16:creationId xmlns:a16="http://schemas.microsoft.com/office/drawing/2014/main" id="{4BCB5922-8144-5CDD-FECD-4C80FD65A784}"/>
              </a:ext>
            </a:extLst>
          </p:cNvPr>
          <p:cNvSpPr/>
          <p:nvPr/>
        </p:nvSpPr>
        <p:spPr>
          <a:xfrm>
            <a:off x="1097276" y="1246555"/>
            <a:ext cx="4737462" cy="721582"/>
          </a:xfrm>
          <a:prstGeom prst="chevron">
            <a:avLst/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2800" dirty="0">
                <a:solidFill>
                  <a:schemeClr val="bg1">
                    <a:lumMod val="85000"/>
                  </a:schemeClr>
                </a:solidFill>
              </a:rPr>
              <a:t>GENERAL EXAMINATION</a:t>
            </a:r>
          </a:p>
        </p:txBody>
      </p:sp>
      <p:sp>
        <p:nvSpPr>
          <p:cNvPr id="4" name="Flowchart: Alternate Process 3">
            <a:extLst>
              <a:ext uri="{FF2B5EF4-FFF2-40B4-BE49-F238E27FC236}">
                <a16:creationId xmlns:a16="http://schemas.microsoft.com/office/drawing/2014/main" id="{8BA009F2-D251-5968-2075-757B18ABD7F1}"/>
              </a:ext>
            </a:extLst>
          </p:cNvPr>
          <p:cNvSpPr/>
          <p:nvPr/>
        </p:nvSpPr>
        <p:spPr>
          <a:xfrm>
            <a:off x="6487889" y="1898469"/>
            <a:ext cx="4606835" cy="3204754"/>
          </a:xfrm>
          <a:prstGeom prst="flowChartAlternateProcess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>
              <a:buFont typeface="Wingdings" panose="05000000000000000000" pitchFamily="2" charset="2"/>
              <a:buChar char="§"/>
            </a:pPr>
            <a:r>
              <a:rPr lang="en-IN" sz="22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BP- 130/90 mm of Hg Right upper arm in sitting position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IN" sz="22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PR- 82/min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IN" sz="22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SpO2- 98% RA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IN" sz="22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RR- 16/min</a:t>
            </a:r>
          </a:p>
        </p:txBody>
      </p:sp>
      <p:sp>
        <p:nvSpPr>
          <p:cNvPr id="5" name="Arrow: Chevron 4">
            <a:extLst>
              <a:ext uri="{FF2B5EF4-FFF2-40B4-BE49-F238E27FC236}">
                <a16:creationId xmlns:a16="http://schemas.microsoft.com/office/drawing/2014/main" id="{B63CCD07-AA34-10E7-DA2E-99C3FB50A2D0}"/>
              </a:ext>
            </a:extLst>
          </p:cNvPr>
          <p:cNvSpPr/>
          <p:nvPr/>
        </p:nvSpPr>
        <p:spPr>
          <a:xfrm>
            <a:off x="7471957" y="1968137"/>
            <a:ext cx="2638697" cy="583474"/>
          </a:xfrm>
          <a:prstGeom prst="chevron">
            <a:avLst/>
          </a:prstGeom>
          <a:solidFill>
            <a:schemeClr val="tx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2800" dirty="0">
                <a:solidFill>
                  <a:schemeClr val="bg1">
                    <a:lumMod val="85000"/>
                  </a:schemeClr>
                </a:solidFill>
              </a:rPr>
              <a:t>VITALS</a:t>
            </a:r>
          </a:p>
        </p:txBody>
      </p:sp>
    </p:spTree>
    <p:extLst>
      <p:ext uri="{BB962C8B-B14F-4D97-AF65-F5344CB8AC3E}">
        <p14:creationId xmlns:p14="http://schemas.microsoft.com/office/powerpoint/2010/main" val="70454609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3">
                <a:lumMod val="0"/>
                <a:lumOff val="100000"/>
              </a:schemeClr>
            </a:gs>
            <a:gs pos="35000">
              <a:schemeClr val="accent3">
                <a:lumMod val="0"/>
                <a:lumOff val="100000"/>
              </a:schemeClr>
            </a:gs>
            <a:gs pos="100000">
              <a:schemeClr val="accent3">
                <a:lumMod val="100000"/>
              </a:schemeClr>
            </a:gs>
          </a:gsLst>
          <a:path path="circle">
            <a:fillToRect l="50000" t="-80000" r="50000" b="18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lowchart: Alternate Process 1">
            <a:extLst>
              <a:ext uri="{FF2B5EF4-FFF2-40B4-BE49-F238E27FC236}">
                <a16:creationId xmlns:a16="http://schemas.microsoft.com/office/drawing/2014/main" id="{67B2B782-7341-E597-0B5A-10D0669B4F47}"/>
              </a:ext>
            </a:extLst>
          </p:cNvPr>
          <p:cNvSpPr/>
          <p:nvPr/>
        </p:nvSpPr>
        <p:spPr>
          <a:xfrm>
            <a:off x="98886" y="1203257"/>
            <a:ext cx="6154431" cy="4451485"/>
          </a:xfrm>
          <a:prstGeom prst="flowChartAlternateProcess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IN" sz="2200" b="1" u="sng" dirty="0">
                <a:solidFill>
                  <a:schemeClr val="tx1">
                    <a:lumMod val="95000"/>
                    <a:lumOff val="5000"/>
                  </a:schemeClr>
                </a:solidFill>
              </a:rPr>
              <a:t>CARDIOVASCULAR SYSTEM</a:t>
            </a:r>
            <a:r>
              <a:rPr lang="en-IN" sz="2200" u="sng" dirty="0">
                <a:solidFill>
                  <a:schemeClr val="tx1">
                    <a:lumMod val="95000"/>
                    <a:lumOff val="5000"/>
                  </a:schemeClr>
                </a:solidFill>
              </a:rPr>
              <a:t>:</a:t>
            </a:r>
          </a:p>
          <a:p>
            <a:r>
              <a:rPr lang="en-IN" sz="22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S1, S2 HEARD</a:t>
            </a:r>
          </a:p>
          <a:p>
            <a:r>
              <a:rPr lang="en-IN" sz="22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ESM</a:t>
            </a:r>
            <a:r>
              <a:rPr lang="en-IN" sz="22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heard over </a:t>
            </a:r>
            <a:r>
              <a:rPr lang="en-IN" sz="22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Aortic area</a:t>
            </a:r>
          </a:p>
          <a:p>
            <a:r>
              <a:rPr lang="en-IN" sz="2200" b="1" u="sng" dirty="0">
                <a:solidFill>
                  <a:schemeClr val="tx1">
                    <a:lumMod val="95000"/>
                    <a:lumOff val="5000"/>
                  </a:schemeClr>
                </a:solidFill>
              </a:rPr>
              <a:t>RESPIRATORY SYSTEM</a:t>
            </a:r>
            <a:r>
              <a:rPr lang="en-IN" sz="2200" u="sng" dirty="0">
                <a:solidFill>
                  <a:schemeClr val="tx1">
                    <a:lumMod val="95000"/>
                    <a:lumOff val="5000"/>
                  </a:schemeClr>
                </a:solidFill>
              </a:rPr>
              <a:t>: </a:t>
            </a:r>
          </a:p>
          <a:p>
            <a:r>
              <a:rPr lang="en-IN" sz="22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Bilateral air entry </a:t>
            </a:r>
            <a:r>
              <a:rPr lang="en-IN" sz="22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equal,scattered</a:t>
            </a:r>
            <a:r>
              <a:rPr lang="en-IN" sz="22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crackles+</a:t>
            </a:r>
          </a:p>
          <a:p>
            <a:r>
              <a:rPr lang="en-IN" sz="2200" b="1" u="sng" dirty="0">
                <a:solidFill>
                  <a:schemeClr val="tx1">
                    <a:lumMod val="95000"/>
                    <a:lumOff val="5000"/>
                  </a:schemeClr>
                </a:solidFill>
              </a:rPr>
              <a:t>PER ABDOMEN:</a:t>
            </a:r>
          </a:p>
          <a:p>
            <a:r>
              <a:rPr lang="en-IN" sz="22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SOFT , BS+</a:t>
            </a:r>
          </a:p>
          <a:p>
            <a:r>
              <a:rPr lang="en-IN" sz="22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IN" sz="22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Liver palpable 2c</a:t>
            </a:r>
            <a:r>
              <a:rPr lang="en-IN" sz="22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m below the right costal margin in the </a:t>
            </a:r>
            <a:r>
              <a:rPr lang="en-IN" sz="22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MCL,with</a:t>
            </a:r>
            <a:r>
              <a:rPr lang="en-IN" sz="22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a smooth </a:t>
            </a:r>
            <a:r>
              <a:rPr lang="en-IN" sz="22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surface,regular</a:t>
            </a:r>
            <a:r>
              <a:rPr lang="en-IN" sz="22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IN" sz="22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margins,soft</a:t>
            </a:r>
            <a:r>
              <a:rPr lang="en-IN" sz="22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IN" sz="22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consistency,non</a:t>
            </a:r>
            <a:r>
              <a:rPr lang="en-IN" sz="22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tender and moving with respiration</a:t>
            </a:r>
          </a:p>
          <a:p>
            <a:endParaRPr lang="en-IN" sz="2200" u="sng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3" name="Arrow: Chevron 2">
            <a:extLst>
              <a:ext uri="{FF2B5EF4-FFF2-40B4-BE49-F238E27FC236}">
                <a16:creationId xmlns:a16="http://schemas.microsoft.com/office/drawing/2014/main" id="{14DF0A90-77D2-4BF5-060E-1523D0586143}"/>
              </a:ext>
            </a:extLst>
          </p:cNvPr>
          <p:cNvSpPr/>
          <p:nvPr/>
        </p:nvSpPr>
        <p:spPr>
          <a:xfrm>
            <a:off x="738824" y="465487"/>
            <a:ext cx="4659085" cy="583475"/>
          </a:xfrm>
          <a:prstGeom prst="chevron">
            <a:avLst/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2800" dirty="0">
                <a:solidFill>
                  <a:schemeClr val="bg1">
                    <a:lumMod val="85000"/>
                  </a:schemeClr>
                </a:solidFill>
              </a:rPr>
              <a:t>SYSTEMIC EXAMINATION</a:t>
            </a:r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02663C8D-B9B7-B85D-7943-EFBE9FC3C7E6}"/>
              </a:ext>
            </a:extLst>
          </p:cNvPr>
          <p:cNvSpPr/>
          <p:nvPr/>
        </p:nvSpPr>
        <p:spPr>
          <a:xfrm>
            <a:off x="6469625" y="377769"/>
            <a:ext cx="5623489" cy="6390779"/>
          </a:xfrm>
          <a:prstGeom prst="round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IN" sz="2400" u="sng" dirty="0">
              <a:solidFill>
                <a:schemeClr val="tx1"/>
              </a:solidFill>
            </a:endParaRPr>
          </a:p>
          <a:p>
            <a:r>
              <a:rPr lang="en-IN" sz="2400" b="1" u="sng" dirty="0">
                <a:solidFill>
                  <a:schemeClr val="tx1"/>
                </a:solidFill>
              </a:rPr>
              <a:t>CENTRAL NERVOUS SYSTEM</a:t>
            </a:r>
          </a:p>
          <a:p>
            <a:endParaRPr lang="en-IN" sz="2400" dirty="0">
              <a:solidFill>
                <a:schemeClr val="tx1"/>
              </a:solidFill>
            </a:endParaRPr>
          </a:p>
          <a:p>
            <a:endParaRPr lang="en-IN" sz="2400" dirty="0">
              <a:solidFill>
                <a:schemeClr val="tx1"/>
              </a:solidFill>
            </a:endParaRPr>
          </a:p>
          <a:p>
            <a:r>
              <a:rPr lang="en-IN" sz="2400" dirty="0">
                <a:solidFill>
                  <a:schemeClr val="tx1"/>
                </a:solidFill>
              </a:rPr>
              <a:t>Conscious</a:t>
            </a:r>
          </a:p>
          <a:p>
            <a:r>
              <a:rPr lang="en-IN" sz="2400" dirty="0">
                <a:solidFill>
                  <a:schemeClr val="tx1"/>
                </a:solidFill>
              </a:rPr>
              <a:t>Oriented to </a:t>
            </a:r>
            <a:r>
              <a:rPr lang="en-IN" sz="2400" dirty="0" err="1">
                <a:solidFill>
                  <a:schemeClr val="tx1"/>
                </a:solidFill>
              </a:rPr>
              <a:t>time,place,person</a:t>
            </a:r>
            <a:endParaRPr lang="en-IN" sz="2400" dirty="0">
              <a:solidFill>
                <a:schemeClr val="tx1"/>
              </a:solidFill>
            </a:endParaRPr>
          </a:p>
          <a:p>
            <a:r>
              <a:rPr lang="en-IN" sz="2400" dirty="0">
                <a:solidFill>
                  <a:schemeClr val="tx1"/>
                </a:solidFill>
              </a:rPr>
              <a:t>Right handed person</a:t>
            </a:r>
          </a:p>
          <a:p>
            <a:r>
              <a:rPr lang="en-IN" sz="2400" dirty="0">
                <a:solidFill>
                  <a:schemeClr val="tx1"/>
                </a:solidFill>
              </a:rPr>
              <a:t>Memory-</a:t>
            </a:r>
            <a:r>
              <a:rPr lang="en-IN" sz="2400" dirty="0" err="1">
                <a:solidFill>
                  <a:schemeClr val="tx1"/>
                </a:solidFill>
              </a:rPr>
              <a:t>Immediate,recent</a:t>
            </a:r>
            <a:r>
              <a:rPr lang="en-IN" sz="2400" dirty="0">
                <a:solidFill>
                  <a:schemeClr val="tx1"/>
                </a:solidFill>
              </a:rPr>
              <a:t> and remote memory intact</a:t>
            </a:r>
          </a:p>
          <a:p>
            <a:r>
              <a:rPr lang="en-IN" sz="2400" dirty="0">
                <a:solidFill>
                  <a:schemeClr val="tx1"/>
                </a:solidFill>
              </a:rPr>
              <a:t>Intelligence-Normal</a:t>
            </a:r>
          </a:p>
          <a:p>
            <a:r>
              <a:rPr lang="en-IN" sz="2400" dirty="0" err="1">
                <a:solidFill>
                  <a:schemeClr val="tx1"/>
                </a:solidFill>
              </a:rPr>
              <a:t>Speech&amp;Language-Comprehension,fluency,repetition</a:t>
            </a:r>
            <a:r>
              <a:rPr lang="en-IN" sz="2400" dirty="0">
                <a:solidFill>
                  <a:schemeClr val="tx1"/>
                </a:solidFill>
              </a:rPr>
              <a:t> all are intact</a:t>
            </a:r>
          </a:p>
          <a:p>
            <a:endParaRPr lang="en-IN" sz="2400" dirty="0">
              <a:solidFill>
                <a:schemeClr val="tx1"/>
              </a:solidFill>
            </a:endParaRPr>
          </a:p>
          <a:p>
            <a:endParaRPr lang="en-IN" sz="2400" u="sng" dirty="0">
              <a:solidFill>
                <a:schemeClr val="tx1"/>
              </a:solidFill>
            </a:endParaRPr>
          </a:p>
          <a:p>
            <a:r>
              <a:rPr lang="en-IN" sz="2400" dirty="0">
                <a:solidFill>
                  <a:schemeClr val="tx1"/>
                </a:solidFill>
              </a:rPr>
              <a:t>Normal</a:t>
            </a:r>
          </a:p>
        </p:txBody>
      </p:sp>
      <p:sp>
        <p:nvSpPr>
          <p:cNvPr id="6" name="Arrow: Right 5">
            <a:extLst>
              <a:ext uri="{FF2B5EF4-FFF2-40B4-BE49-F238E27FC236}">
                <a16:creationId xmlns:a16="http://schemas.microsoft.com/office/drawing/2014/main" id="{108E9A7E-FCCB-EC8B-EA35-35D7BD1E0862}"/>
              </a:ext>
            </a:extLst>
          </p:cNvPr>
          <p:cNvSpPr/>
          <p:nvPr/>
        </p:nvSpPr>
        <p:spPr>
          <a:xfrm>
            <a:off x="6778487" y="1503587"/>
            <a:ext cx="3955774" cy="720203"/>
          </a:xfrm>
          <a:prstGeom prst="rightArrow">
            <a:avLst/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2400" dirty="0"/>
              <a:t>HIGHER MENTAL FUNCTION</a:t>
            </a:r>
          </a:p>
        </p:txBody>
      </p:sp>
      <p:sp>
        <p:nvSpPr>
          <p:cNvPr id="7" name="Arrow: Right 6">
            <a:extLst>
              <a:ext uri="{FF2B5EF4-FFF2-40B4-BE49-F238E27FC236}">
                <a16:creationId xmlns:a16="http://schemas.microsoft.com/office/drawing/2014/main" id="{8E30554A-2CFA-AED3-1E1D-31B6C2FC11FE}"/>
              </a:ext>
            </a:extLst>
          </p:cNvPr>
          <p:cNvSpPr/>
          <p:nvPr/>
        </p:nvSpPr>
        <p:spPr>
          <a:xfrm>
            <a:off x="6778487" y="5329949"/>
            <a:ext cx="4343401" cy="720203"/>
          </a:xfrm>
          <a:prstGeom prst="rightArrow">
            <a:avLst/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2400" dirty="0"/>
              <a:t>CRANIAL NERVE EXAMINATION</a:t>
            </a:r>
          </a:p>
        </p:txBody>
      </p:sp>
    </p:spTree>
    <p:extLst>
      <p:ext uri="{BB962C8B-B14F-4D97-AF65-F5344CB8AC3E}">
        <p14:creationId xmlns:p14="http://schemas.microsoft.com/office/powerpoint/2010/main" val="198184243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3">
                <a:lumMod val="0"/>
                <a:lumOff val="100000"/>
              </a:schemeClr>
            </a:gs>
            <a:gs pos="35000">
              <a:schemeClr val="accent3">
                <a:lumMod val="0"/>
                <a:lumOff val="100000"/>
              </a:schemeClr>
            </a:gs>
            <a:gs pos="100000">
              <a:schemeClr val="accent3">
                <a:lumMod val="100000"/>
              </a:schemeClr>
            </a:gs>
          </a:gsLst>
          <a:path path="circle">
            <a:fillToRect l="50000" t="-80000" r="50000" b="18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67D9895D-16EB-1C14-1AA2-C23F681E1244}"/>
              </a:ext>
            </a:extLst>
          </p:cNvPr>
          <p:cNvSpPr/>
          <p:nvPr/>
        </p:nvSpPr>
        <p:spPr>
          <a:xfrm>
            <a:off x="167147" y="270386"/>
            <a:ext cx="5692878" cy="6418649"/>
          </a:xfrm>
          <a:prstGeom prst="round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>
              <a:solidFill>
                <a:schemeClr val="bg1">
                  <a:lumMod val="85000"/>
                </a:schemeClr>
              </a:solidFill>
            </a:endParaRPr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604BD445-4125-770B-CFE8-23A8E48855C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47799758"/>
              </p:ext>
            </p:extLst>
          </p:nvPr>
        </p:nvGraphicFramePr>
        <p:xfrm>
          <a:off x="414131" y="686537"/>
          <a:ext cx="5124093" cy="563069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1281023">
                  <a:extLst>
                    <a:ext uri="{9D8B030D-6E8A-4147-A177-3AD203B41FA5}">
                      <a16:colId xmlns:a16="http://schemas.microsoft.com/office/drawing/2014/main" val="4114593873"/>
                    </a:ext>
                  </a:extLst>
                </a:gridCol>
                <a:gridCol w="1799083">
                  <a:extLst>
                    <a:ext uri="{9D8B030D-6E8A-4147-A177-3AD203B41FA5}">
                      <a16:colId xmlns:a16="http://schemas.microsoft.com/office/drawing/2014/main" val="1649665143"/>
                    </a:ext>
                  </a:extLst>
                </a:gridCol>
                <a:gridCol w="1036122">
                  <a:extLst>
                    <a:ext uri="{9D8B030D-6E8A-4147-A177-3AD203B41FA5}">
                      <a16:colId xmlns:a16="http://schemas.microsoft.com/office/drawing/2014/main" val="3721279688"/>
                    </a:ext>
                  </a:extLst>
                </a:gridCol>
                <a:gridCol w="1007865">
                  <a:extLst>
                    <a:ext uri="{9D8B030D-6E8A-4147-A177-3AD203B41FA5}">
                      <a16:colId xmlns:a16="http://schemas.microsoft.com/office/drawing/2014/main" val="2841615657"/>
                    </a:ext>
                  </a:extLst>
                </a:gridCol>
              </a:tblGrid>
              <a:tr h="378534">
                <a:tc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/>
                        <a:t>RIGHT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/>
                        <a:t>LEFT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58671417"/>
                  </a:ext>
                </a:extLst>
              </a:tr>
              <a:tr h="662434">
                <a:tc>
                  <a:txBody>
                    <a:bodyPr/>
                    <a:lstStyle/>
                    <a:p>
                      <a:r>
                        <a:rPr lang="en-IN" dirty="0"/>
                        <a:t>SPINOTHALAMIC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/>
                        <a:t>PRESSURE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/>
                        <a:t>INTACT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/>
                        <a:t>INTACT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51848186"/>
                  </a:ext>
                </a:extLst>
              </a:tr>
              <a:tr h="378534">
                <a:tc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/>
                        <a:t>PAIN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/>
                        <a:t>INTACT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/>
                        <a:t>INTACT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94004557"/>
                  </a:ext>
                </a:extLst>
              </a:tr>
              <a:tr h="378534">
                <a:tc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/>
                        <a:t>TEMPERATURE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/>
                        <a:t>INTACT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/>
                        <a:t>INTACT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87770337"/>
                  </a:ext>
                </a:extLst>
              </a:tr>
              <a:tr h="662434">
                <a:tc>
                  <a:txBody>
                    <a:bodyPr/>
                    <a:lstStyle/>
                    <a:p>
                      <a:r>
                        <a:rPr lang="en-IN" dirty="0"/>
                        <a:t>POSTERIOR COLUMN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/>
                        <a:t>VIBRATION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N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4781830"/>
                  </a:ext>
                </a:extLst>
              </a:tr>
              <a:tr h="378534">
                <a:tc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/>
                        <a:t>FINE TOUCH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N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63309422"/>
                  </a:ext>
                </a:extLst>
              </a:tr>
              <a:tr h="425850">
                <a:tc>
                  <a:txBody>
                    <a:bodyPr/>
                    <a:lstStyle/>
                    <a:p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/>
                        <a:t>JPS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sz="1000" dirty="0"/>
                        <a:t>INCONCLUSIVE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sz="1050" dirty="0"/>
                        <a:t>INCONCLUSIVE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69302054"/>
                  </a:ext>
                </a:extLst>
              </a:tr>
              <a:tr h="662434">
                <a:tc>
                  <a:txBody>
                    <a:bodyPr/>
                    <a:lstStyle/>
                    <a:p>
                      <a:r>
                        <a:rPr lang="en-IN" dirty="0"/>
                        <a:t>CORTICAL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/>
                        <a:t>TACTILE LOCALIZATION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/>
                        <a:t>INTACT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/>
                        <a:t>INTACT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08301554"/>
                  </a:ext>
                </a:extLst>
              </a:tr>
              <a:tr h="946334">
                <a:tc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/>
                        <a:t>2 POINT DISCRIMINATION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/>
                        <a:t>INTACT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/>
                        <a:t>INTACT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08731988"/>
                  </a:ext>
                </a:extLst>
              </a:tr>
              <a:tr h="378534">
                <a:tc>
                  <a:txBody>
                    <a:bodyPr/>
                    <a:lstStyle/>
                    <a:p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/>
                        <a:t>STEREOGNOSIS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/>
                        <a:t>INTACT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/>
                        <a:t>INTACT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15620788"/>
                  </a:ext>
                </a:extLst>
              </a:tr>
              <a:tr h="378534">
                <a:tc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/>
                        <a:t>GRAPHASTHESIA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/>
                        <a:t>INTACT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/>
                        <a:t>INTACT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79645717"/>
                  </a:ext>
                </a:extLst>
              </a:tr>
            </a:tbl>
          </a:graphicData>
        </a:graphic>
      </p:graphicFrame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00D24C1B-09FC-CDDC-3E93-84AA5D476AA4}"/>
              </a:ext>
            </a:extLst>
          </p:cNvPr>
          <p:cNvCxnSpPr/>
          <p:nvPr/>
        </p:nvCxnSpPr>
        <p:spPr>
          <a:xfrm>
            <a:off x="4198374" y="2743200"/>
            <a:ext cx="0" cy="29496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DC2EC8BB-F195-E78B-5D4A-67D5E81E53DC}"/>
              </a:ext>
            </a:extLst>
          </p:cNvPr>
          <p:cNvCxnSpPr/>
          <p:nvPr/>
        </p:nvCxnSpPr>
        <p:spPr>
          <a:xfrm>
            <a:off x="5053781" y="2743200"/>
            <a:ext cx="0" cy="29496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C431E178-3B89-103B-E13E-8949B02376E8}"/>
              </a:ext>
            </a:extLst>
          </p:cNvPr>
          <p:cNvCxnSpPr/>
          <p:nvPr/>
        </p:nvCxnSpPr>
        <p:spPr>
          <a:xfrm>
            <a:off x="4198374" y="3293806"/>
            <a:ext cx="0" cy="22614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FF70BA67-7538-ECD5-80BD-4A365EFA62DF}"/>
              </a:ext>
            </a:extLst>
          </p:cNvPr>
          <p:cNvCxnSpPr/>
          <p:nvPr/>
        </p:nvCxnSpPr>
        <p:spPr>
          <a:xfrm>
            <a:off x="5053781" y="3293806"/>
            <a:ext cx="0" cy="22614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Arrow: Right 13">
            <a:extLst>
              <a:ext uri="{FF2B5EF4-FFF2-40B4-BE49-F238E27FC236}">
                <a16:creationId xmlns:a16="http://schemas.microsoft.com/office/drawing/2014/main" id="{E51FC3D1-71F4-3CA2-C243-0E713C8171E6}"/>
              </a:ext>
            </a:extLst>
          </p:cNvPr>
          <p:cNvSpPr/>
          <p:nvPr/>
        </p:nvSpPr>
        <p:spPr>
          <a:xfrm>
            <a:off x="1543256" y="210751"/>
            <a:ext cx="3097161" cy="538050"/>
          </a:xfrm>
          <a:prstGeom prst="rightArrow">
            <a:avLst/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dirty="0"/>
              <a:t>SENSORY SYSTEM</a:t>
            </a:r>
          </a:p>
        </p:txBody>
      </p: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34A694C2-D579-A878-07CB-FD77D9035264}"/>
              </a:ext>
            </a:extLst>
          </p:cNvPr>
          <p:cNvSpPr/>
          <p:nvPr/>
        </p:nvSpPr>
        <p:spPr>
          <a:xfrm>
            <a:off x="5974326" y="113070"/>
            <a:ext cx="5803543" cy="6903956"/>
          </a:xfrm>
          <a:prstGeom prst="round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>
              <a:solidFill>
                <a:schemeClr val="bg1">
                  <a:lumMod val="85000"/>
                </a:schemeClr>
              </a:solidFill>
            </a:endParaRPr>
          </a:p>
        </p:txBody>
      </p:sp>
      <p:graphicFrame>
        <p:nvGraphicFramePr>
          <p:cNvPr id="16" name="Table 15">
            <a:extLst>
              <a:ext uri="{FF2B5EF4-FFF2-40B4-BE49-F238E27FC236}">
                <a16:creationId xmlns:a16="http://schemas.microsoft.com/office/drawing/2014/main" id="{C848C313-C88F-4F16-2A01-968CDFD3F16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27921438"/>
              </p:ext>
            </p:extLst>
          </p:nvPr>
        </p:nvGraphicFramePr>
        <p:xfrm>
          <a:off x="6846531" y="539411"/>
          <a:ext cx="3948471" cy="111252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1316157">
                  <a:extLst>
                    <a:ext uri="{9D8B030D-6E8A-4147-A177-3AD203B41FA5}">
                      <a16:colId xmlns:a16="http://schemas.microsoft.com/office/drawing/2014/main" val="3014164172"/>
                    </a:ext>
                  </a:extLst>
                </a:gridCol>
                <a:gridCol w="1316157">
                  <a:extLst>
                    <a:ext uri="{9D8B030D-6E8A-4147-A177-3AD203B41FA5}">
                      <a16:colId xmlns:a16="http://schemas.microsoft.com/office/drawing/2014/main" val="3380605577"/>
                    </a:ext>
                  </a:extLst>
                </a:gridCol>
                <a:gridCol w="1316157">
                  <a:extLst>
                    <a:ext uri="{9D8B030D-6E8A-4147-A177-3AD203B41FA5}">
                      <a16:colId xmlns:a16="http://schemas.microsoft.com/office/drawing/2014/main" val="380855783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IN" dirty="0"/>
                        <a:t>TONE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/>
                        <a:t>RIGHT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/>
                        <a:t>LEFT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5738622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IN" dirty="0"/>
                        <a:t>UL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/>
                        <a:t>NORMAL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/>
                        <a:t>NORMAL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0278873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IN" dirty="0"/>
                        <a:t>LL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/>
                        <a:t>NORMAL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/>
                        <a:t>NORMAL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80826983"/>
                  </a:ext>
                </a:extLst>
              </a:tr>
            </a:tbl>
          </a:graphicData>
        </a:graphic>
      </p:graphicFrame>
      <p:graphicFrame>
        <p:nvGraphicFramePr>
          <p:cNvPr id="18" name="Table 17">
            <a:extLst>
              <a:ext uri="{FF2B5EF4-FFF2-40B4-BE49-F238E27FC236}">
                <a16:creationId xmlns:a16="http://schemas.microsoft.com/office/drawing/2014/main" id="{2433F201-81A1-55CC-C693-144345E450A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39162195"/>
              </p:ext>
            </p:extLst>
          </p:nvPr>
        </p:nvGraphicFramePr>
        <p:xfrm>
          <a:off x="6846530" y="1778164"/>
          <a:ext cx="4191816" cy="111252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1397272">
                  <a:extLst>
                    <a:ext uri="{9D8B030D-6E8A-4147-A177-3AD203B41FA5}">
                      <a16:colId xmlns:a16="http://schemas.microsoft.com/office/drawing/2014/main" val="600927128"/>
                    </a:ext>
                  </a:extLst>
                </a:gridCol>
                <a:gridCol w="1397272">
                  <a:extLst>
                    <a:ext uri="{9D8B030D-6E8A-4147-A177-3AD203B41FA5}">
                      <a16:colId xmlns:a16="http://schemas.microsoft.com/office/drawing/2014/main" val="129044851"/>
                    </a:ext>
                  </a:extLst>
                </a:gridCol>
                <a:gridCol w="1397272">
                  <a:extLst>
                    <a:ext uri="{9D8B030D-6E8A-4147-A177-3AD203B41FA5}">
                      <a16:colId xmlns:a16="http://schemas.microsoft.com/office/drawing/2014/main" val="3864987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IN" dirty="0"/>
                        <a:t>POWER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/>
                        <a:t>RIGHT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/>
                        <a:t>LEFT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4695145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IN" dirty="0"/>
                        <a:t>UL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/>
                        <a:t>5/5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/>
                        <a:t>5/5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611206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IN" dirty="0"/>
                        <a:t>LL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/>
                        <a:t>5/5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/>
                        <a:t>5/5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87289072"/>
                  </a:ext>
                </a:extLst>
              </a:tr>
            </a:tbl>
          </a:graphicData>
        </a:graphic>
      </p:graphicFrame>
      <p:graphicFrame>
        <p:nvGraphicFramePr>
          <p:cNvPr id="19" name="Table 18">
            <a:extLst>
              <a:ext uri="{FF2B5EF4-FFF2-40B4-BE49-F238E27FC236}">
                <a16:creationId xmlns:a16="http://schemas.microsoft.com/office/drawing/2014/main" id="{2629386F-DA77-AEFE-DA40-AF11FBCA8DA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26372125"/>
              </p:ext>
            </p:extLst>
          </p:nvPr>
        </p:nvGraphicFramePr>
        <p:xfrm>
          <a:off x="6846530" y="3016916"/>
          <a:ext cx="4295058" cy="219456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1431686">
                  <a:extLst>
                    <a:ext uri="{9D8B030D-6E8A-4147-A177-3AD203B41FA5}">
                      <a16:colId xmlns:a16="http://schemas.microsoft.com/office/drawing/2014/main" val="446981665"/>
                    </a:ext>
                  </a:extLst>
                </a:gridCol>
                <a:gridCol w="1431686">
                  <a:extLst>
                    <a:ext uri="{9D8B030D-6E8A-4147-A177-3AD203B41FA5}">
                      <a16:colId xmlns:a16="http://schemas.microsoft.com/office/drawing/2014/main" val="988513284"/>
                    </a:ext>
                  </a:extLst>
                </a:gridCol>
                <a:gridCol w="1431686">
                  <a:extLst>
                    <a:ext uri="{9D8B030D-6E8A-4147-A177-3AD203B41FA5}">
                      <a16:colId xmlns:a16="http://schemas.microsoft.com/office/drawing/2014/main" val="1991163920"/>
                    </a:ext>
                  </a:extLst>
                </a:gridCol>
              </a:tblGrid>
              <a:tr h="345768">
                <a:tc>
                  <a:txBody>
                    <a:bodyPr/>
                    <a:lstStyle/>
                    <a:p>
                      <a:r>
                        <a:rPr lang="en-IN" dirty="0"/>
                        <a:t>DTR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/>
                        <a:t>RIGHT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/>
                        <a:t>LEFT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69845329"/>
                  </a:ext>
                </a:extLst>
              </a:tr>
              <a:tr h="345768">
                <a:tc>
                  <a:txBody>
                    <a:bodyPr/>
                    <a:lstStyle/>
                    <a:p>
                      <a:r>
                        <a:rPr lang="en-IN" dirty="0"/>
                        <a:t>BICEPS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/>
                        <a:t>+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/>
                        <a:t>+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67282793"/>
                  </a:ext>
                </a:extLst>
              </a:tr>
              <a:tr h="345768">
                <a:tc>
                  <a:txBody>
                    <a:bodyPr/>
                    <a:lstStyle/>
                    <a:p>
                      <a:r>
                        <a:rPr lang="en-IN" dirty="0"/>
                        <a:t>TRICEPS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/>
                        <a:t>+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/>
                        <a:t>+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55356182"/>
                  </a:ext>
                </a:extLst>
              </a:tr>
              <a:tr h="345768">
                <a:tc>
                  <a:txBody>
                    <a:bodyPr/>
                    <a:lstStyle/>
                    <a:p>
                      <a:r>
                        <a:rPr lang="en-IN" dirty="0"/>
                        <a:t>SUPINATOR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/>
                        <a:t>+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/>
                        <a:t>+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22173408"/>
                  </a:ext>
                </a:extLst>
              </a:tr>
              <a:tr h="345768">
                <a:tc>
                  <a:txBody>
                    <a:bodyPr/>
                    <a:lstStyle/>
                    <a:p>
                      <a:r>
                        <a:rPr lang="en-IN" dirty="0"/>
                        <a:t>KNEE JERK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/>
                        <a:t>+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/>
                        <a:t>+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57578478"/>
                  </a:ext>
                </a:extLst>
              </a:tr>
              <a:tr h="345768">
                <a:tc>
                  <a:txBody>
                    <a:bodyPr/>
                    <a:lstStyle/>
                    <a:p>
                      <a:r>
                        <a:rPr lang="en-IN" dirty="0"/>
                        <a:t>ANKLE JERK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/>
                        <a:t>ABSENT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/>
                        <a:t>ABSENT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28665990"/>
                  </a:ext>
                </a:extLst>
              </a:tr>
            </a:tbl>
          </a:graphicData>
        </a:graphic>
      </p:graphicFrame>
      <p:graphicFrame>
        <p:nvGraphicFramePr>
          <p:cNvPr id="20" name="Table 19">
            <a:extLst>
              <a:ext uri="{FF2B5EF4-FFF2-40B4-BE49-F238E27FC236}">
                <a16:creationId xmlns:a16="http://schemas.microsoft.com/office/drawing/2014/main" id="{D4236891-BCC5-A8EC-BB79-5D19B77ECAD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45858948"/>
              </p:ext>
            </p:extLst>
          </p:nvPr>
        </p:nvGraphicFramePr>
        <p:xfrm>
          <a:off x="6846529" y="5293058"/>
          <a:ext cx="4302429" cy="148336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1434143">
                  <a:extLst>
                    <a:ext uri="{9D8B030D-6E8A-4147-A177-3AD203B41FA5}">
                      <a16:colId xmlns:a16="http://schemas.microsoft.com/office/drawing/2014/main" val="884228869"/>
                    </a:ext>
                  </a:extLst>
                </a:gridCol>
                <a:gridCol w="1434143">
                  <a:extLst>
                    <a:ext uri="{9D8B030D-6E8A-4147-A177-3AD203B41FA5}">
                      <a16:colId xmlns:a16="http://schemas.microsoft.com/office/drawing/2014/main" val="1044006949"/>
                    </a:ext>
                  </a:extLst>
                </a:gridCol>
                <a:gridCol w="1434143">
                  <a:extLst>
                    <a:ext uri="{9D8B030D-6E8A-4147-A177-3AD203B41FA5}">
                      <a16:colId xmlns:a16="http://schemas.microsoft.com/office/drawing/2014/main" val="395013274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IN" dirty="0"/>
                        <a:t>SUP.REFLEX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/>
                        <a:t>RIGHT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/>
                        <a:t>LEFT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662806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IN" dirty="0"/>
                        <a:t>ABDOMINAL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/>
                        <a:t>+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/>
                        <a:t>+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9081034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IN" dirty="0"/>
                        <a:t>CREMASTRIC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/>
                        <a:t>+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/>
                        <a:t>+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5610374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IN" dirty="0"/>
                        <a:t>PLANTAR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/>
                        <a:t>FLEXOR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/>
                        <a:t>FLEXOR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0131894"/>
                  </a:ext>
                </a:extLst>
              </a:tr>
            </a:tbl>
          </a:graphicData>
        </a:graphic>
      </p:graphicFrame>
      <p:sp>
        <p:nvSpPr>
          <p:cNvPr id="21" name="Arrow: Right 20">
            <a:extLst>
              <a:ext uri="{FF2B5EF4-FFF2-40B4-BE49-F238E27FC236}">
                <a16:creationId xmlns:a16="http://schemas.microsoft.com/office/drawing/2014/main" id="{DBCEEE6D-2F7A-4D9A-9CC0-9EA102005EEC}"/>
              </a:ext>
            </a:extLst>
          </p:cNvPr>
          <p:cNvSpPr/>
          <p:nvPr/>
        </p:nvSpPr>
        <p:spPr>
          <a:xfrm>
            <a:off x="7384026" y="113070"/>
            <a:ext cx="2753032" cy="426341"/>
          </a:xfrm>
          <a:prstGeom prst="rightArrow">
            <a:avLst/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dirty="0"/>
              <a:t>MOTOR SYSTEM</a:t>
            </a:r>
          </a:p>
        </p:txBody>
      </p:sp>
    </p:spTree>
    <p:extLst>
      <p:ext uri="{BB962C8B-B14F-4D97-AF65-F5344CB8AC3E}">
        <p14:creationId xmlns:p14="http://schemas.microsoft.com/office/powerpoint/2010/main" val="412738565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3">
                <a:lumMod val="0"/>
                <a:lumOff val="100000"/>
              </a:schemeClr>
            </a:gs>
            <a:gs pos="35000">
              <a:schemeClr val="accent3">
                <a:lumMod val="0"/>
                <a:lumOff val="100000"/>
              </a:schemeClr>
            </a:gs>
            <a:gs pos="100000">
              <a:schemeClr val="accent3">
                <a:lumMod val="100000"/>
              </a:schemeClr>
            </a:gs>
          </a:gsLst>
          <a:path path="circle">
            <a:fillToRect l="50000" t="-80000" r="50000" b="18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C1844513-3B11-C814-B871-7DBC89B5A1A7}"/>
              </a:ext>
            </a:extLst>
          </p:cNvPr>
          <p:cNvSpPr/>
          <p:nvPr/>
        </p:nvSpPr>
        <p:spPr>
          <a:xfrm>
            <a:off x="285135" y="845575"/>
            <a:ext cx="4513006" cy="4925961"/>
          </a:xfrm>
          <a:prstGeom prst="round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IN" sz="2400" u="sng" dirty="0">
              <a:solidFill>
                <a:schemeClr val="tx1"/>
              </a:solidFill>
            </a:endParaRPr>
          </a:p>
          <a:p>
            <a:r>
              <a:rPr lang="en-IN" sz="2400" dirty="0">
                <a:solidFill>
                  <a:schemeClr val="tx1"/>
                </a:solidFill>
              </a:rPr>
              <a:t>FNT/FNFT-Intact</a:t>
            </a:r>
          </a:p>
          <a:p>
            <a:r>
              <a:rPr lang="en-IN" sz="2400" dirty="0">
                <a:solidFill>
                  <a:schemeClr val="tx1"/>
                </a:solidFill>
              </a:rPr>
              <a:t>No dysmetria</a:t>
            </a:r>
          </a:p>
          <a:p>
            <a:r>
              <a:rPr lang="en-IN" sz="2400" dirty="0">
                <a:solidFill>
                  <a:schemeClr val="tx1"/>
                </a:solidFill>
              </a:rPr>
              <a:t>No ataxia</a:t>
            </a:r>
          </a:p>
          <a:p>
            <a:r>
              <a:rPr lang="en-IN" sz="2400" dirty="0">
                <a:solidFill>
                  <a:schemeClr val="tx1"/>
                </a:solidFill>
              </a:rPr>
              <a:t>No nystagmus</a:t>
            </a:r>
          </a:p>
          <a:p>
            <a:r>
              <a:rPr lang="en-IN" sz="2400" dirty="0">
                <a:solidFill>
                  <a:schemeClr val="tx1"/>
                </a:solidFill>
              </a:rPr>
              <a:t>No intentional tremor</a:t>
            </a:r>
          </a:p>
          <a:p>
            <a:r>
              <a:rPr lang="en-IN" sz="2400" dirty="0">
                <a:solidFill>
                  <a:schemeClr val="tx1"/>
                </a:solidFill>
              </a:rPr>
              <a:t>No staccato/scanning speech</a:t>
            </a:r>
          </a:p>
          <a:p>
            <a:r>
              <a:rPr lang="en-IN" sz="2400" dirty="0">
                <a:solidFill>
                  <a:schemeClr val="tx1"/>
                </a:solidFill>
              </a:rPr>
              <a:t>No hypotonia</a:t>
            </a:r>
          </a:p>
          <a:p>
            <a:r>
              <a:rPr lang="en-IN" sz="2400" dirty="0">
                <a:solidFill>
                  <a:schemeClr val="tx1"/>
                </a:solidFill>
              </a:rPr>
              <a:t>Pendular knee jerk-absent</a:t>
            </a:r>
          </a:p>
          <a:p>
            <a:r>
              <a:rPr lang="en-IN" sz="2400" dirty="0">
                <a:solidFill>
                  <a:schemeClr val="tx1"/>
                </a:solidFill>
              </a:rPr>
              <a:t>Rebound phenomenon-absent</a:t>
            </a:r>
          </a:p>
        </p:txBody>
      </p:sp>
      <p:sp>
        <p:nvSpPr>
          <p:cNvPr id="3" name="Arrow: Right 2">
            <a:extLst>
              <a:ext uri="{FF2B5EF4-FFF2-40B4-BE49-F238E27FC236}">
                <a16:creationId xmlns:a16="http://schemas.microsoft.com/office/drawing/2014/main" id="{F4866673-044E-53EC-5BA7-78B92E4F8E43}"/>
              </a:ext>
            </a:extLst>
          </p:cNvPr>
          <p:cNvSpPr/>
          <p:nvPr/>
        </p:nvSpPr>
        <p:spPr>
          <a:xfrm>
            <a:off x="609599" y="973394"/>
            <a:ext cx="3844413" cy="806245"/>
          </a:xfrm>
          <a:prstGeom prst="rightArrow">
            <a:avLst/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2200" dirty="0"/>
              <a:t>CEREBELLAR FUNCTION TEST</a:t>
            </a:r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83F5479C-A614-3B1B-2CD0-4417A1D96AC6}"/>
              </a:ext>
            </a:extLst>
          </p:cNvPr>
          <p:cNvSpPr/>
          <p:nvPr/>
        </p:nvSpPr>
        <p:spPr>
          <a:xfrm>
            <a:off x="5633883" y="1189703"/>
            <a:ext cx="5692877" cy="4237703"/>
          </a:xfrm>
          <a:prstGeom prst="round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IN" sz="2400" u="sng" dirty="0">
                <a:solidFill>
                  <a:schemeClr val="tx1"/>
                </a:solidFill>
              </a:rPr>
              <a:t>MENINGES:</a:t>
            </a:r>
          </a:p>
          <a:p>
            <a:r>
              <a:rPr lang="en-IN" sz="2400" dirty="0">
                <a:solidFill>
                  <a:schemeClr val="tx1"/>
                </a:solidFill>
              </a:rPr>
              <a:t>No neck </a:t>
            </a:r>
            <a:r>
              <a:rPr lang="en-IN" sz="2400" dirty="0" err="1">
                <a:solidFill>
                  <a:schemeClr val="tx1"/>
                </a:solidFill>
              </a:rPr>
              <a:t>rigidity,Kernigs,Brudzinski</a:t>
            </a:r>
            <a:r>
              <a:rPr lang="en-IN" sz="2400" dirty="0">
                <a:solidFill>
                  <a:schemeClr val="tx1"/>
                </a:solidFill>
              </a:rPr>
              <a:t> sign</a:t>
            </a:r>
          </a:p>
          <a:p>
            <a:endParaRPr lang="en-IN" sz="2400" dirty="0">
              <a:solidFill>
                <a:schemeClr val="tx1"/>
              </a:solidFill>
            </a:endParaRPr>
          </a:p>
          <a:p>
            <a:r>
              <a:rPr lang="en-IN" sz="2400" u="sng" dirty="0">
                <a:solidFill>
                  <a:schemeClr val="tx1"/>
                </a:solidFill>
              </a:rPr>
              <a:t>ROMBERG </a:t>
            </a:r>
            <a:r>
              <a:rPr lang="en-IN" sz="2400" u="sng" dirty="0" err="1">
                <a:solidFill>
                  <a:schemeClr val="tx1"/>
                </a:solidFill>
              </a:rPr>
              <a:t>SIGN</a:t>
            </a:r>
            <a:r>
              <a:rPr lang="en-IN" sz="2400" dirty="0" err="1">
                <a:solidFill>
                  <a:schemeClr val="tx1"/>
                </a:solidFill>
              </a:rPr>
              <a:t>:Negative</a:t>
            </a:r>
            <a:endParaRPr lang="en-IN" sz="2400" dirty="0">
              <a:solidFill>
                <a:schemeClr val="tx1"/>
              </a:solidFill>
            </a:endParaRPr>
          </a:p>
          <a:p>
            <a:endParaRPr lang="en-IN" sz="2400" dirty="0">
              <a:solidFill>
                <a:schemeClr val="tx1"/>
              </a:solidFill>
            </a:endParaRPr>
          </a:p>
          <a:p>
            <a:r>
              <a:rPr lang="en-IN" sz="2400" u="sng" dirty="0">
                <a:solidFill>
                  <a:schemeClr val="tx1"/>
                </a:solidFill>
              </a:rPr>
              <a:t>SPINE&amp;CRANIUM</a:t>
            </a:r>
            <a:r>
              <a:rPr lang="en-IN" sz="2400" dirty="0">
                <a:solidFill>
                  <a:schemeClr val="tx1"/>
                </a:solidFill>
              </a:rPr>
              <a:t>: No tenderness/defect</a:t>
            </a:r>
          </a:p>
          <a:p>
            <a:endParaRPr lang="en-IN" sz="2400" dirty="0">
              <a:solidFill>
                <a:schemeClr val="tx1"/>
              </a:solidFill>
            </a:endParaRPr>
          </a:p>
          <a:p>
            <a:r>
              <a:rPr lang="en-IN" sz="2400" u="sng" dirty="0">
                <a:solidFill>
                  <a:schemeClr val="tx1"/>
                </a:solidFill>
              </a:rPr>
              <a:t>PERIPHERAL </a:t>
            </a:r>
            <a:r>
              <a:rPr lang="en-IN" sz="2400" u="sng" dirty="0" err="1">
                <a:solidFill>
                  <a:schemeClr val="tx1"/>
                </a:solidFill>
              </a:rPr>
              <a:t>NERVE</a:t>
            </a:r>
            <a:r>
              <a:rPr lang="en-IN" sz="2400" dirty="0" err="1">
                <a:solidFill>
                  <a:schemeClr val="tx1"/>
                </a:solidFill>
              </a:rPr>
              <a:t>:No</a:t>
            </a:r>
            <a:r>
              <a:rPr lang="en-IN" sz="2400" dirty="0">
                <a:solidFill>
                  <a:schemeClr val="tx1"/>
                </a:solidFill>
              </a:rPr>
              <a:t> thickening/tenderness of peripheral nerve</a:t>
            </a:r>
          </a:p>
        </p:txBody>
      </p:sp>
    </p:spTree>
    <p:extLst>
      <p:ext uri="{BB962C8B-B14F-4D97-AF65-F5344CB8AC3E}">
        <p14:creationId xmlns:p14="http://schemas.microsoft.com/office/powerpoint/2010/main" val="166785370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3">
                <a:lumMod val="0"/>
                <a:lumOff val="100000"/>
              </a:schemeClr>
            </a:gs>
            <a:gs pos="35000">
              <a:schemeClr val="accent3">
                <a:lumMod val="0"/>
                <a:lumOff val="100000"/>
              </a:schemeClr>
            </a:gs>
            <a:gs pos="100000">
              <a:schemeClr val="accent3">
                <a:lumMod val="100000"/>
              </a:schemeClr>
            </a:gs>
          </a:gsLst>
          <a:path path="circle">
            <a:fillToRect l="50000" t="-80000" r="50000" b="18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B92BB4DA-84C9-EB3B-8A62-D10F04F83D7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72502060"/>
              </p:ext>
            </p:extLst>
          </p:nvPr>
        </p:nvGraphicFramePr>
        <p:xfrm>
          <a:off x="2377441" y="388850"/>
          <a:ext cx="4685212" cy="5805978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2333896">
                  <a:extLst>
                    <a:ext uri="{9D8B030D-6E8A-4147-A177-3AD203B41FA5}">
                      <a16:colId xmlns:a16="http://schemas.microsoft.com/office/drawing/2014/main" val="683911962"/>
                    </a:ext>
                  </a:extLst>
                </a:gridCol>
                <a:gridCol w="2351316">
                  <a:extLst>
                    <a:ext uri="{9D8B030D-6E8A-4147-A177-3AD203B41FA5}">
                      <a16:colId xmlns:a16="http://schemas.microsoft.com/office/drawing/2014/main" val="2880076416"/>
                    </a:ext>
                  </a:extLst>
                </a:gridCol>
              </a:tblGrid>
              <a:tr h="300314">
                <a:tc>
                  <a:txBody>
                    <a:bodyPr/>
                    <a:lstStyle/>
                    <a:p>
                      <a:r>
                        <a:rPr lang="en-IN" dirty="0"/>
                        <a:t>LAB PARAMETER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/>
                        <a:t>RESULT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04081537"/>
                  </a:ext>
                </a:extLst>
              </a:tr>
              <a:tr h="525549">
                <a:tc>
                  <a:txBody>
                    <a:bodyPr/>
                    <a:lstStyle/>
                    <a:p>
                      <a:r>
                        <a:rPr lang="en-IN" dirty="0"/>
                        <a:t>TOTAL WBC COUNT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/>
                        <a:t>4650 cells/cu.mm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17401459"/>
                  </a:ext>
                </a:extLst>
              </a:tr>
              <a:tr h="525549">
                <a:tc>
                  <a:txBody>
                    <a:bodyPr/>
                    <a:lstStyle/>
                    <a:p>
                      <a:r>
                        <a:rPr lang="en-IN" u="sng" dirty="0"/>
                        <a:t>DIFFERENTIAL COUNT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N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61809314"/>
                  </a:ext>
                </a:extLst>
              </a:tr>
              <a:tr h="300314">
                <a:tc>
                  <a:txBody>
                    <a:bodyPr/>
                    <a:lstStyle/>
                    <a:p>
                      <a:r>
                        <a:rPr lang="en-IN" dirty="0"/>
                        <a:t>NEUTROPHILS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/>
                        <a:t>58.7%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45568742"/>
                  </a:ext>
                </a:extLst>
              </a:tr>
              <a:tr h="300314">
                <a:tc>
                  <a:txBody>
                    <a:bodyPr/>
                    <a:lstStyle/>
                    <a:p>
                      <a:r>
                        <a:rPr lang="en-IN" dirty="0"/>
                        <a:t>LYMPHOCYTES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/>
                        <a:t>31.7%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99018843"/>
                  </a:ext>
                </a:extLst>
              </a:tr>
              <a:tr h="300314">
                <a:tc>
                  <a:txBody>
                    <a:bodyPr/>
                    <a:lstStyle/>
                    <a:p>
                      <a:r>
                        <a:rPr lang="en-IN" dirty="0"/>
                        <a:t>EOSINOPHILS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/>
                        <a:t>3.9%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65983396"/>
                  </a:ext>
                </a:extLst>
              </a:tr>
              <a:tr h="300314">
                <a:tc>
                  <a:txBody>
                    <a:bodyPr/>
                    <a:lstStyle/>
                    <a:p>
                      <a:r>
                        <a:rPr lang="en-IN" dirty="0"/>
                        <a:t>MONOCYTES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/>
                        <a:t>4.8%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67992778"/>
                  </a:ext>
                </a:extLst>
              </a:tr>
              <a:tr h="300314">
                <a:tc>
                  <a:txBody>
                    <a:bodyPr/>
                    <a:lstStyle/>
                    <a:p>
                      <a:r>
                        <a:rPr lang="en-IN" dirty="0"/>
                        <a:t>BASOPHILS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/>
                        <a:t>0.9%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34383937"/>
                  </a:ext>
                </a:extLst>
              </a:tr>
              <a:tr h="300314">
                <a:tc>
                  <a:txBody>
                    <a:bodyPr/>
                    <a:lstStyle/>
                    <a:p>
                      <a:r>
                        <a:rPr lang="en-IN" dirty="0"/>
                        <a:t>HEMOGLOBIN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b="1" dirty="0">
                          <a:solidFill>
                            <a:srgbClr val="FF0000"/>
                          </a:solidFill>
                        </a:rPr>
                        <a:t>6.3g/d</a:t>
                      </a:r>
                      <a:r>
                        <a:rPr lang="en-IN" dirty="0"/>
                        <a:t>l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97952328"/>
                  </a:ext>
                </a:extLst>
              </a:tr>
              <a:tr h="300314">
                <a:tc>
                  <a:txBody>
                    <a:bodyPr/>
                    <a:lstStyle/>
                    <a:p>
                      <a:r>
                        <a:rPr lang="en-IN" dirty="0"/>
                        <a:t>RBC COUNT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b="1" dirty="0">
                          <a:solidFill>
                            <a:srgbClr val="FF0000"/>
                          </a:solidFill>
                        </a:rPr>
                        <a:t>2.01mill/cu.mm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24003654"/>
                  </a:ext>
                </a:extLst>
              </a:tr>
              <a:tr h="300314">
                <a:tc>
                  <a:txBody>
                    <a:bodyPr/>
                    <a:lstStyle/>
                    <a:p>
                      <a:r>
                        <a:rPr lang="en-IN" dirty="0"/>
                        <a:t>MCV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b="1" dirty="0">
                          <a:solidFill>
                            <a:srgbClr val="FF0000"/>
                          </a:solidFill>
                        </a:rPr>
                        <a:t>108.5 </a:t>
                      </a:r>
                      <a:r>
                        <a:rPr lang="en-IN" b="1" dirty="0" err="1">
                          <a:solidFill>
                            <a:srgbClr val="FF0000"/>
                          </a:solidFill>
                        </a:rPr>
                        <a:t>fl</a:t>
                      </a:r>
                      <a:endParaRPr lang="en-IN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03065999"/>
                  </a:ext>
                </a:extLst>
              </a:tr>
              <a:tr h="300314">
                <a:tc>
                  <a:txBody>
                    <a:bodyPr/>
                    <a:lstStyle/>
                    <a:p>
                      <a:r>
                        <a:rPr lang="en-IN" dirty="0"/>
                        <a:t>MCH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/>
                        <a:t>31.3 </a:t>
                      </a:r>
                      <a:r>
                        <a:rPr lang="en-IN" dirty="0" err="1"/>
                        <a:t>pg</a:t>
                      </a:r>
                      <a:endParaRPr lang="en-IN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80349840"/>
                  </a:ext>
                </a:extLst>
              </a:tr>
              <a:tr h="300314">
                <a:tc>
                  <a:txBody>
                    <a:bodyPr/>
                    <a:lstStyle/>
                    <a:p>
                      <a:r>
                        <a:rPr lang="en-IN" dirty="0"/>
                        <a:t>MCHC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/>
                        <a:t>28.9%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5795227"/>
                  </a:ext>
                </a:extLst>
              </a:tr>
              <a:tr h="300314">
                <a:tc>
                  <a:txBody>
                    <a:bodyPr/>
                    <a:lstStyle/>
                    <a:p>
                      <a:r>
                        <a:rPr lang="en-IN" dirty="0"/>
                        <a:t>PLATELET COUNT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/>
                        <a:t>2.96Lcells/cu.mm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7967433"/>
                  </a:ext>
                </a:extLst>
              </a:tr>
              <a:tr h="300314">
                <a:tc>
                  <a:txBody>
                    <a:bodyPr/>
                    <a:lstStyle/>
                    <a:p>
                      <a:r>
                        <a:rPr lang="en-IN" dirty="0"/>
                        <a:t>RDW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b="1" dirty="0">
                          <a:solidFill>
                            <a:srgbClr val="FF0000"/>
                          </a:solidFill>
                        </a:rPr>
                        <a:t>28.4%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73167296"/>
                  </a:ext>
                </a:extLst>
              </a:tr>
            </a:tbl>
          </a:graphicData>
        </a:graphic>
      </p:graphicFrame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34BD60C6-4F5E-81D8-5F91-092B50D0487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69732932"/>
              </p:ext>
            </p:extLst>
          </p:nvPr>
        </p:nvGraphicFramePr>
        <p:xfrm>
          <a:off x="7193282" y="1631405"/>
          <a:ext cx="4554584" cy="276352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2277292">
                  <a:extLst>
                    <a:ext uri="{9D8B030D-6E8A-4147-A177-3AD203B41FA5}">
                      <a16:colId xmlns:a16="http://schemas.microsoft.com/office/drawing/2014/main" val="3073950515"/>
                    </a:ext>
                  </a:extLst>
                </a:gridCol>
                <a:gridCol w="2277292">
                  <a:extLst>
                    <a:ext uri="{9D8B030D-6E8A-4147-A177-3AD203B41FA5}">
                      <a16:colId xmlns:a16="http://schemas.microsoft.com/office/drawing/2014/main" val="423436063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5841587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IN" dirty="0"/>
                        <a:t>AEC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/>
                        <a:t>180cells/cu.mm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8579106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IN" dirty="0"/>
                        <a:t>RETIC COUNT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/>
                        <a:t>3.25%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2450944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IN" dirty="0"/>
                        <a:t>MEAN PLATELET VOLUME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/>
                        <a:t>9.9fl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0837836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IN" dirty="0"/>
                        <a:t>IMMATURE PLATELET FRACTION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/>
                        <a:t>3.5 %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0771488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N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49240693"/>
                  </a:ext>
                </a:extLst>
              </a:tr>
            </a:tbl>
          </a:graphicData>
        </a:graphic>
      </p:graphicFrame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0D057439-B829-3008-659E-FBE565BC8FA1}"/>
              </a:ext>
            </a:extLst>
          </p:cNvPr>
          <p:cNvSpPr/>
          <p:nvPr/>
        </p:nvSpPr>
        <p:spPr>
          <a:xfrm>
            <a:off x="444134" y="2734491"/>
            <a:ext cx="1628501" cy="557348"/>
          </a:xfrm>
          <a:prstGeom prst="roundRect">
            <a:avLst/>
          </a:prstGeom>
          <a:solidFill>
            <a:schemeClr val="tx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4000" dirty="0">
                <a:solidFill>
                  <a:schemeClr val="bg1">
                    <a:lumMod val="85000"/>
                  </a:schemeClr>
                </a:solidFill>
              </a:rPr>
              <a:t>CBC</a:t>
            </a:r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0EF6BFD4-5C5D-D444-21AA-2EA0E6906F2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19562802"/>
              </p:ext>
            </p:extLst>
          </p:nvPr>
        </p:nvGraphicFramePr>
        <p:xfrm>
          <a:off x="7209092" y="4764892"/>
          <a:ext cx="4685214" cy="101092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2342607">
                  <a:extLst>
                    <a:ext uri="{9D8B030D-6E8A-4147-A177-3AD203B41FA5}">
                      <a16:colId xmlns:a16="http://schemas.microsoft.com/office/drawing/2014/main" val="4224826769"/>
                    </a:ext>
                  </a:extLst>
                </a:gridCol>
                <a:gridCol w="2342607">
                  <a:extLst>
                    <a:ext uri="{9D8B030D-6E8A-4147-A177-3AD203B41FA5}">
                      <a16:colId xmlns:a16="http://schemas.microsoft.com/office/drawing/2014/main" val="226653238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06589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IN" dirty="0"/>
                        <a:t>EPO LEVEL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b="1" dirty="0">
                          <a:solidFill>
                            <a:srgbClr val="FF0000"/>
                          </a:solidFill>
                        </a:rPr>
                        <a:t>256.84mIU/ml</a:t>
                      </a:r>
                    </a:p>
                    <a:p>
                      <a:r>
                        <a:rPr lang="en-IN" dirty="0"/>
                        <a:t>(5.45-28.35)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3323603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7445511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3">
                <a:lumMod val="0"/>
                <a:lumOff val="100000"/>
              </a:schemeClr>
            </a:gs>
            <a:gs pos="35000">
              <a:schemeClr val="accent3">
                <a:lumMod val="0"/>
                <a:lumOff val="100000"/>
              </a:schemeClr>
            </a:gs>
            <a:gs pos="100000">
              <a:schemeClr val="accent3">
                <a:lumMod val="100000"/>
              </a:schemeClr>
            </a:gs>
          </a:gsLst>
          <a:path path="circle">
            <a:fillToRect l="50000" t="-80000" r="50000" b="18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9A1780E3-6D48-31F7-3732-DEFD4BE4C82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03349731"/>
              </p:ext>
            </p:extLst>
          </p:nvPr>
        </p:nvGraphicFramePr>
        <p:xfrm>
          <a:off x="673462" y="458407"/>
          <a:ext cx="4464596" cy="6205095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2232298">
                  <a:extLst>
                    <a:ext uri="{9D8B030D-6E8A-4147-A177-3AD203B41FA5}">
                      <a16:colId xmlns:a16="http://schemas.microsoft.com/office/drawing/2014/main" val="2320808616"/>
                    </a:ext>
                  </a:extLst>
                </a:gridCol>
                <a:gridCol w="2232298">
                  <a:extLst>
                    <a:ext uri="{9D8B030D-6E8A-4147-A177-3AD203B41FA5}">
                      <a16:colId xmlns:a16="http://schemas.microsoft.com/office/drawing/2014/main" val="3639750776"/>
                    </a:ext>
                  </a:extLst>
                </a:gridCol>
              </a:tblGrid>
              <a:tr h="413673">
                <a:tc>
                  <a:txBody>
                    <a:bodyPr/>
                    <a:lstStyle/>
                    <a:p>
                      <a:r>
                        <a:rPr lang="en-IN" dirty="0"/>
                        <a:t>LAB PARAMETERS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/>
                        <a:t>RESULTS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73776936"/>
                  </a:ext>
                </a:extLst>
              </a:tr>
              <a:tr h="413673">
                <a:tc>
                  <a:txBody>
                    <a:bodyPr/>
                    <a:lstStyle/>
                    <a:p>
                      <a:r>
                        <a:rPr lang="en-IN" dirty="0"/>
                        <a:t>UREA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/>
                        <a:t>38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4551968"/>
                  </a:ext>
                </a:extLst>
              </a:tr>
              <a:tr h="413673">
                <a:tc>
                  <a:txBody>
                    <a:bodyPr/>
                    <a:lstStyle/>
                    <a:p>
                      <a:r>
                        <a:rPr lang="en-IN" dirty="0"/>
                        <a:t>CREATITINE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/>
                        <a:t>0.8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60481676"/>
                  </a:ext>
                </a:extLst>
              </a:tr>
              <a:tr h="413673">
                <a:tc>
                  <a:txBody>
                    <a:bodyPr/>
                    <a:lstStyle/>
                    <a:p>
                      <a:r>
                        <a:rPr lang="en-IN" dirty="0"/>
                        <a:t>SODIUM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/>
                        <a:t>137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9770109"/>
                  </a:ext>
                </a:extLst>
              </a:tr>
              <a:tr h="413673">
                <a:tc>
                  <a:txBody>
                    <a:bodyPr/>
                    <a:lstStyle/>
                    <a:p>
                      <a:r>
                        <a:rPr lang="en-IN" dirty="0"/>
                        <a:t>POTASSIUM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/>
                        <a:t>4.3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81850994"/>
                  </a:ext>
                </a:extLst>
              </a:tr>
              <a:tr h="413673">
                <a:tc>
                  <a:txBody>
                    <a:bodyPr/>
                    <a:lstStyle/>
                    <a:p>
                      <a:r>
                        <a:rPr lang="en-IN" dirty="0"/>
                        <a:t>TOTAL BILIRUBIN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/>
                        <a:t>0.9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7406212"/>
                  </a:ext>
                </a:extLst>
              </a:tr>
              <a:tr h="413673">
                <a:tc>
                  <a:txBody>
                    <a:bodyPr/>
                    <a:lstStyle/>
                    <a:p>
                      <a:r>
                        <a:rPr lang="en-IN" dirty="0"/>
                        <a:t>SGOT/SGPT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/>
                        <a:t>25/23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72745424"/>
                  </a:ext>
                </a:extLst>
              </a:tr>
              <a:tr h="413673">
                <a:tc>
                  <a:txBody>
                    <a:bodyPr/>
                    <a:lstStyle/>
                    <a:p>
                      <a:r>
                        <a:rPr lang="en-IN" dirty="0"/>
                        <a:t>ALP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/>
                        <a:t>80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27876453"/>
                  </a:ext>
                </a:extLst>
              </a:tr>
              <a:tr h="413673">
                <a:tc>
                  <a:txBody>
                    <a:bodyPr/>
                    <a:lstStyle/>
                    <a:p>
                      <a:r>
                        <a:rPr lang="en-IN" dirty="0"/>
                        <a:t>LDH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/>
                        <a:t>458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52339031"/>
                  </a:ext>
                </a:extLst>
              </a:tr>
              <a:tr h="413673">
                <a:tc>
                  <a:txBody>
                    <a:bodyPr/>
                    <a:lstStyle/>
                    <a:p>
                      <a:r>
                        <a:rPr lang="en-IN" dirty="0"/>
                        <a:t>ESR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/>
                        <a:t>36 mm/hr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22817919"/>
                  </a:ext>
                </a:extLst>
              </a:tr>
              <a:tr h="413673">
                <a:tc>
                  <a:txBody>
                    <a:bodyPr/>
                    <a:lstStyle/>
                    <a:p>
                      <a:r>
                        <a:rPr lang="en-IN" dirty="0"/>
                        <a:t>CRP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/>
                        <a:t>10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91533689"/>
                  </a:ext>
                </a:extLst>
              </a:tr>
              <a:tr h="413673">
                <a:tc>
                  <a:txBody>
                    <a:bodyPr/>
                    <a:lstStyle/>
                    <a:p>
                      <a:r>
                        <a:rPr lang="en-IN" dirty="0"/>
                        <a:t>CALCIUM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/>
                        <a:t>10.1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57396235"/>
                  </a:ext>
                </a:extLst>
              </a:tr>
              <a:tr h="413673">
                <a:tc>
                  <a:txBody>
                    <a:bodyPr/>
                    <a:lstStyle/>
                    <a:p>
                      <a:r>
                        <a:rPr lang="en-IN" dirty="0"/>
                        <a:t>PHOSPHATE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/>
                        <a:t>3.3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37267825"/>
                  </a:ext>
                </a:extLst>
              </a:tr>
              <a:tr h="413673">
                <a:tc>
                  <a:txBody>
                    <a:bodyPr/>
                    <a:lstStyle/>
                    <a:p>
                      <a:r>
                        <a:rPr lang="en-IN" dirty="0"/>
                        <a:t>URIC ACID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/>
                        <a:t>6.2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08431352"/>
                  </a:ext>
                </a:extLst>
              </a:tr>
              <a:tr h="413673">
                <a:tc>
                  <a:txBody>
                    <a:bodyPr/>
                    <a:lstStyle/>
                    <a:p>
                      <a:r>
                        <a:rPr lang="en-IN" dirty="0"/>
                        <a:t>ALBUMIN/GLOBULIN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/>
                        <a:t>4.2/2.3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70609490"/>
                  </a:ext>
                </a:extLst>
              </a:tr>
            </a:tbl>
          </a:graphicData>
        </a:graphic>
      </p:graphicFrame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CE449B3A-5673-CE80-2BC7-2693EC2BC1E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91313243"/>
              </p:ext>
            </p:extLst>
          </p:nvPr>
        </p:nvGraphicFramePr>
        <p:xfrm>
          <a:off x="5376089" y="458408"/>
          <a:ext cx="3907246" cy="74168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1953623">
                  <a:extLst>
                    <a:ext uri="{9D8B030D-6E8A-4147-A177-3AD203B41FA5}">
                      <a16:colId xmlns:a16="http://schemas.microsoft.com/office/drawing/2014/main" val="2836160728"/>
                    </a:ext>
                  </a:extLst>
                </a:gridCol>
                <a:gridCol w="1953623">
                  <a:extLst>
                    <a:ext uri="{9D8B030D-6E8A-4147-A177-3AD203B41FA5}">
                      <a16:colId xmlns:a16="http://schemas.microsoft.com/office/drawing/2014/main" val="319634940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IN" dirty="0"/>
                        <a:t>VCTC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/>
                        <a:t>NEGATIVE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3400066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IN" dirty="0"/>
                        <a:t>VM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/>
                        <a:t>NEGATIVE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387917"/>
                  </a:ext>
                </a:extLst>
              </a:tr>
            </a:tbl>
          </a:graphicData>
        </a:graphic>
      </p:graphicFrame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50D60A37-E801-1538-D0CB-14C4A54BF8A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04423266"/>
              </p:ext>
            </p:extLst>
          </p:nvPr>
        </p:nvGraphicFramePr>
        <p:xfrm>
          <a:off x="5376089" y="1432477"/>
          <a:ext cx="5640254" cy="137160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2820127">
                  <a:extLst>
                    <a:ext uri="{9D8B030D-6E8A-4147-A177-3AD203B41FA5}">
                      <a16:colId xmlns:a16="http://schemas.microsoft.com/office/drawing/2014/main" val="2964332817"/>
                    </a:ext>
                  </a:extLst>
                </a:gridCol>
                <a:gridCol w="2820127">
                  <a:extLst>
                    <a:ext uri="{9D8B030D-6E8A-4147-A177-3AD203B41FA5}">
                      <a16:colId xmlns:a16="http://schemas.microsoft.com/office/drawing/2014/main" val="3359088199"/>
                    </a:ext>
                  </a:extLst>
                </a:gridCol>
              </a:tblGrid>
              <a:tr h="314692">
                <a:tc>
                  <a:txBody>
                    <a:bodyPr/>
                    <a:lstStyle/>
                    <a:p>
                      <a:r>
                        <a:rPr lang="en-IN" dirty="0"/>
                        <a:t>VITAMIN B12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/>
                        <a:t>225pg/ml(180-914)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86174621"/>
                  </a:ext>
                </a:extLst>
              </a:tr>
              <a:tr h="314692">
                <a:tc>
                  <a:txBody>
                    <a:bodyPr/>
                    <a:lstStyle/>
                    <a:p>
                      <a:r>
                        <a:rPr lang="en-IN" dirty="0"/>
                        <a:t>FOLATE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b="1" dirty="0">
                          <a:solidFill>
                            <a:srgbClr val="FF0000"/>
                          </a:solidFill>
                        </a:rPr>
                        <a:t>&gt;23.20ng/ml</a:t>
                      </a:r>
                      <a:r>
                        <a:rPr lang="en-IN" dirty="0"/>
                        <a:t>(4.00-19.90)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53729031"/>
                  </a:ext>
                </a:extLst>
              </a:tr>
              <a:tr h="550711">
                <a:tc>
                  <a:txBody>
                    <a:bodyPr/>
                    <a:lstStyle/>
                    <a:p>
                      <a:r>
                        <a:rPr lang="en-IN" dirty="0"/>
                        <a:t>HOMOCYSTEINE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N" b="1" dirty="0">
                          <a:solidFill>
                            <a:srgbClr val="FF0000"/>
                          </a:solidFill>
                        </a:rPr>
                        <a:t>28.39micmol/L</a:t>
                      </a:r>
                      <a:r>
                        <a:rPr lang="en-IN" dirty="0"/>
                        <a:t>(3.70-13.90)</a:t>
                      </a:r>
                    </a:p>
                    <a:p>
                      <a:endParaRPr lang="en-IN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12242882"/>
                  </a:ext>
                </a:extLst>
              </a:tr>
            </a:tbl>
          </a:graphicData>
        </a:graphic>
      </p:graphicFrame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0D0F1BB2-1A39-235F-52A1-58251AB8A26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16477693"/>
              </p:ext>
            </p:extLst>
          </p:nvPr>
        </p:nvGraphicFramePr>
        <p:xfrm>
          <a:off x="5376089" y="2879474"/>
          <a:ext cx="5640254" cy="769417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2820127">
                  <a:extLst>
                    <a:ext uri="{9D8B030D-6E8A-4147-A177-3AD203B41FA5}">
                      <a16:colId xmlns:a16="http://schemas.microsoft.com/office/drawing/2014/main" val="3939529103"/>
                    </a:ext>
                  </a:extLst>
                </a:gridCol>
                <a:gridCol w="2820127">
                  <a:extLst>
                    <a:ext uri="{9D8B030D-6E8A-4147-A177-3AD203B41FA5}">
                      <a16:colId xmlns:a16="http://schemas.microsoft.com/office/drawing/2014/main" val="3367270482"/>
                    </a:ext>
                  </a:extLst>
                </a:gridCol>
              </a:tblGrid>
              <a:tr h="392320">
                <a:tc>
                  <a:txBody>
                    <a:bodyPr/>
                    <a:lstStyle/>
                    <a:p>
                      <a:r>
                        <a:rPr lang="en-IN" dirty="0"/>
                        <a:t>S.FREE T4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/>
                        <a:t>0.80ng/ml(0.6-1.2)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95756620"/>
                  </a:ext>
                </a:extLst>
              </a:tr>
              <a:tr h="377097">
                <a:tc>
                  <a:txBody>
                    <a:bodyPr/>
                    <a:lstStyle/>
                    <a:p>
                      <a:r>
                        <a:rPr lang="en-IN" dirty="0"/>
                        <a:t>S.TSH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/>
                        <a:t>6.5 </a:t>
                      </a:r>
                      <a:r>
                        <a:rPr lang="en-IN" dirty="0" err="1"/>
                        <a:t>uIU</a:t>
                      </a:r>
                      <a:r>
                        <a:rPr lang="en-IN" dirty="0"/>
                        <a:t>/ml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95685106"/>
                  </a:ext>
                </a:extLst>
              </a:tr>
            </a:tbl>
          </a:graphicData>
        </a:graphic>
      </p:graphicFrame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67337491-4194-BCBB-731B-DC68A133EAC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94009033"/>
              </p:ext>
            </p:extLst>
          </p:nvPr>
        </p:nvGraphicFramePr>
        <p:xfrm>
          <a:off x="5376089" y="3830319"/>
          <a:ext cx="5640254" cy="64008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2820127">
                  <a:extLst>
                    <a:ext uri="{9D8B030D-6E8A-4147-A177-3AD203B41FA5}">
                      <a16:colId xmlns:a16="http://schemas.microsoft.com/office/drawing/2014/main" val="577600879"/>
                    </a:ext>
                  </a:extLst>
                </a:gridCol>
                <a:gridCol w="2820127">
                  <a:extLst>
                    <a:ext uri="{9D8B030D-6E8A-4147-A177-3AD203B41FA5}">
                      <a16:colId xmlns:a16="http://schemas.microsoft.com/office/drawing/2014/main" val="3566487125"/>
                    </a:ext>
                  </a:extLst>
                </a:gridCol>
              </a:tblGrid>
              <a:tr h="471715">
                <a:tc>
                  <a:txBody>
                    <a:bodyPr/>
                    <a:lstStyle/>
                    <a:p>
                      <a:r>
                        <a:rPr lang="en-IN" dirty="0"/>
                        <a:t>HBA1C(HPLC method)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b="1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7.10%</a:t>
                      </a:r>
                    </a:p>
                    <a:p>
                      <a:r>
                        <a:rPr lang="en-IN" dirty="0">
                          <a:solidFill>
                            <a:srgbClr val="C00000"/>
                          </a:solidFill>
                        </a:rPr>
                        <a:t>*</a:t>
                      </a:r>
                      <a:r>
                        <a:rPr lang="en-IN" b="1" dirty="0">
                          <a:solidFill>
                            <a:srgbClr val="C00000"/>
                          </a:solidFill>
                        </a:rPr>
                        <a:t>ABNORMAL </a:t>
                      </a:r>
                      <a:r>
                        <a:rPr lang="en-IN" b="1" dirty="0" err="1">
                          <a:solidFill>
                            <a:srgbClr val="C00000"/>
                          </a:solidFill>
                        </a:rPr>
                        <a:t>HbF</a:t>
                      </a:r>
                      <a:r>
                        <a:rPr lang="en-IN" b="1" dirty="0">
                          <a:solidFill>
                            <a:srgbClr val="C00000"/>
                          </a:solidFill>
                        </a:rPr>
                        <a:t> NOTED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98233700"/>
                  </a:ext>
                </a:extLst>
              </a:tr>
            </a:tbl>
          </a:graphicData>
        </a:graphic>
      </p:graphicFrame>
      <p:graphicFrame>
        <p:nvGraphicFramePr>
          <p:cNvPr id="9" name="Table 8">
            <a:extLst>
              <a:ext uri="{FF2B5EF4-FFF2-40B4-BE49-F238E27FC236}">
                <a16:creationId xmlns:a16="http://schemas.microsoft.com/office/drawing/2014/main" id="{BAA365E6-60BA-27A4-5043-D5A6A339F19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76082679"/>
              </p:ext>
            </p:extLst>
          </p:nvPr>
        </p:nvGraphicFramePr>
        <p:xfrm>
          <a:off x="5376089" y="4651827"/>
          <a:ext cx="5640254" cy="201168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2820127">
                  <a:extLst>
                    <a:ext uri="{9D8B030D-6E8A-4147-A177-3AD203B41FA5}">
                      <a16:colId xmlns:a16="http://schemas.microsoft.com/office/drawing/2014/main" val="423237640"/>
                    </a:ext>
                  </a:extLst>
                </a:gridCol>
                <a:gridCol w="2820127">
                  <a:extLst>
                    <a:ext uri="{9D8B030D-6E8A-4147-A177-3AD203B41FA5}">
                      <a16:colId xmlns:a16="http://schemas.microsoft.com/office/drawing/2014/main" val="3152743109"/>
                    </a:ext>
                  </a:extLst>
                </a:gridCol>
              </a:tblGrid>
              <a:tr h="334885">
                <a:tc>
                  <a:txBody>
                    <a:bodyPr/>
                    <a:lstStyle/>
                    <a:p>
                      <a:r>
                        <a:rPr lang="en-IN" dirty="0"/>
                        <a:t>URINE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71482815"/>
                  </a:ext>
                </a:extLst>
              </a:tr>
              <a:tr h="334885">
                <a:tc>
                  <a:txBody>
                    <a:bodyPr/>
                    <a:lstStyle/>
                    <a:p>
                      <a:r>
                        <a:rPr lang="en-IN" dirty="0"/>
                        <a:t>ALBUMIN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/>
                        <a:t>Faint Trace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53017777"/>
                  </a:ext>
                </a:extLst>
              </a:tr>
              <a:tr h="334885">
                <a:tc>
                  <a:txBody>
                    <a:bodyPr/>
                    <a:lstStyle/>
                    <a:p>
                      <a:r>
                        <a:rPr lang="en-IN" dirty="0"/>
                        <a:t>GLUCOSE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/>
                        <a:t>Nil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34133172"/>
                  </a:ext>
                </a:extLst>
              </a:tr>
              <a:tr h="837212">
                <a:tc>
                  <a:txBody>
                    <a:bodyPr/>
                    <a:lstStyle/>
                    <a:p>
                      <a:r>
                        <a:rPr lang="en-IN" dirty="0"/>
                        <a:t>DEPOSITS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>
                          <a:solidFill>
                            <a:srgbClr val="FF0000"/>
                          </a:solidFill>
                        </a:rPr>
                        <a:t>4-6 pus cells/HPF</a:t>
                      </a:r>
                    </a:p>
                    <a:p>
                      <a:r>
                        <a:rPr lang="en-IN" dirty="0"/>
                        <a:t>Epithelial cells+</a:t>
                      </a:r>
                    </a:p>
                    <a:p>
                      <a:r>
                        <a:rPr lang="en-IN" dirty="0"/>
                        <a:t>No </a:t>
                      </a:r>
                      <a:r>
                        <a:rPr lang="en-IN" dirty="0" err="1"/>
                        <a:t>RBCs,casts&amp;crystals</a:t>
                      </a:r>
                      <a:endParaRPr lang="en-IN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7725561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5523895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291</TotalTime>
  <Words>972</Words>
  <Application>Microsoft Office PowerPoint</Application>
  <PresentationFormat>Widescreen</PresentationFormat>
  <Paragraphs>308</Paragraphs>
  <Slides>13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Office Theme</vt:lpstr>
      <vt:lpstr>CLINICO-PATHOLOGICAL CONFERENCE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CLINICO-PATHOLOGICAL CONFERENCE</dc:title>
  <dc:creator>Dr.Ranjith Muralikrishna</dc:creator>
  <cp:lastModifiedBy>Dr.Ranjith Muralikrishna</cp:lastModifiedBy>
  <cp:revision>6</cp:revision>
  <dcterms:created xsi:type="dcterms:W3CDTF">2025-12-12T18:39:33Z</dcterms:created>
  <dcterms:modified xsi:type="dcterms:W3CDTF">2026-01-05T15:00:01Z</dcterms:modified>
</cp:coreProperties>
</file>