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79" r:id="rId6"/>
    <p:sldId id="261" r:id="rId7"/>
    <p:sldId id="281" r:id="rId8"/>
    <p:sldId id="262" r:id="rId9"/>
    <p:sldId id="263" r:id="rId10"/>
    <p:sldId id="264" r:id="rId11"/>
    <p:sldId id="282" r:id="rId12"/>
    <p:sldId id="269" r:id="rId13"/>
    <p:sldId id="270" r:id="rId14"/>
    <p:sldId id="268" r:id="rId15"/>
    <p:sldId id="274" r:id="rId16"/>
    <p:sldId id="266" r:id="rId17"/>
    <p:sldId id="271" r:id="rId18"/>
    <p:sldId id="273"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1AB1B-B398-FDDD-D333-998A1D80EE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499576-703A-CF82-87D0-93CD527D48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8DDD0B-AA2B-E380-FB81-36414B0E3EEF}"/>
              </a:ext>
            </a:extLst>
          </p:cNvPr>
          <p:cNvSpPr>
            <a:spLocks noGrp="1"/>
          </p:cNvSpPr>
          <p:nvPr>
            <p:ph type="dt" sz="half" idx="10"/>
          </p:nvPr>
        </p:nvSpPr>
        <p:spPr/>
        <p:txBody>
          <a:bodyPr/>
          <a:lstStyle/>
          <a:p>
            <a:fld id="{D00D94B9-CC43-9142-B0DF-76A344D02760}" type="datetimeFigureOut">
              <a:rPr lang="en-US" smtClean="0"/>
              <a:t>2/25/2024</a:t>
            </a:fld>
            <a:endParaRPr lang="en-US"/>
          </a:p>
        </p:txBody>
      </p:sp>
      <p:sp>
        <p:nvSpPr>
          <p:cNvPr id="5" name="Footer Placeholder 4">
            <a:extLst>
              <a:ext uri="{FF2B5EF4-FFF2-40B4-BE49-F238E27FC236}">
                <a16:creationId xmlns:a16="http://schemas.microsoft.com/office/drawing/2014/main" id="{C9B1D6B2-3626-525C-32B6-B8938D30E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0E4125-EFB2-933C-9EBE-64D2EA71CE2D}"/>
              </a:ext>
            </a:extLst>
          </p:cNvPr>
          <p:cNvSpPr>
            <a:spLocks noGrp="1"/>
          </p:cNvSpPr>
          <p:nvPr>
            <p:ph type="sldNum" sz="quarter" idx="12"/>
          </p:nvPr>
        </p:nvSpPr>
        <p:spPr/>
        <p:txBody>
          <a:bodyPr/>
          <a:lstStyle/>
          <a:p>
            <a:fld id="{1F92F062-489A-8443-99EE-2E7935F32883}" type="slidenum">
              <a:rPr lang="en-US" smtClean="0"/>
              <a:t>‹#›</a:t>
            </a:fld>
            <a:endParaRPr lang="en-US"/>
          </a:p>
        </p:txBody>
      </p:sp>
    </p:spTree>
    <p:extLst>
      <p:ext uri="{BB962C8B-B14F-4D97-AF65-F5344CB8AC3E}">
        <p14:creationId xmlns:p14="http://schemas.microsoft.com/office/powerpoint/2010/main" val="2467591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1409F-7617-4AFA-D04A-CF4CB86036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CE418-6BDA-82BF-7154-8FB5A4612C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516D7-FF40-063A-2FB7-F89A3FA1ABAC}"/>
              </a:ext>
            </a:extLst>
          </p:cNvPr>
          <p:cNvSpPr>
            <a:spLocks noGrp="1"/>
          </p:cNvSpPr>
          <p:nvPr>
            <p:ph type="dt" sz="half" idx="10"/>
          </p:nvPr>
        </p:nvSpPr>
        <p:spPr/>
        <p:txBody>
          <a:bodyPr/>
          <a:lstStyle/>
          <a:p>
            <a:fld id="{D00D94B9-CC43-9142-B0DF-76A344D02760}" type="datetimeFigureOut">
              <a:rPr lang="en-US" smtClean="0"/>
              <a:t>2/25/2024</a:t>
            </a:fld>
            <a:endParaRPr lang="en-US"/>
          </a:p>
        </p:txBody>
      </p:sp>
      <p:sp>
        <p:nvSpPr>
          <p:cNvPr id="5" name="Footer Placeholder 4">
            <a:extLst>
              <a:ext uri="{FF2B5EF4-FFF2-40B4-BE49-F238E27FC236}">
                <a16:creationId xmlns:a16="http://schemas.microsoft.com/office/drawing/2014/main" id="{7088AD29-121A-DA4A-EDEB-19D54CB29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E55A7-6983-55DA-3514-3F66BDBD124C}"/>
              </a:ext>
            </a:extLst>
          </p:cNvPr>
          <p:cNvSpPr>
            <a:spLocks noGrp="1"/>
          </p:cNvSpPr>
          <p:nvPr>
            <p:ph type="sldNum" sz="quarter" idx="12"/>
          </p:nvPr>
        </p:nvSpPr>
        <p:spPr/>
        <p:txBody>
          <a:bodyPr/>
          <a:lstStyle/>
          <a:p>
            <a:fld id="{1F92F062-489A-8443-99EE-2E7935F32883}" type="slidenum">
              <a:rPr lang="en-US" smtClean="0"/>
              <a:t>‹#›</a:t>
            </a:fld>
            <a:endParaRPr lang="en-US"/>
          </a:p>
        </p:txBody>
      </p:sp>
    </p:spTree>
    <p:extLst>
      <p:ext uri="{BB962C8B-B14F-4D97-AF65-F5344CB8AC3E}">
        <p14:creationId xmlns:p14="http://schemas.microsoft.com/office/powerpoint/2010/main" val="2226935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2CBE4-E9AC-1625-7F7A-7BFCC1B9DC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963596-F0EB-1D75-7326-F718258455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08136-4C5B-F464-0847-896FD4AEA803}"/>
              </a:ext>
            </a:extLst>
          </p:cNvPr>
          <p:cNvSpPr>
            <a:spLocks noGrp="1"/>
          </p:cNvSpPr>
          <p:nvPr>
            <p:ph type="dt" sz="half" idx="10"/>
          </p:nvPr>
        </p:nvSpPr>
        <p:spPr/>
        <p:txBody>
          <a:bodyPr/>
          <a:lstStyle/>
          <a:p>
            <a:fld id="{D00D94B9-CC43-9142-B0DF-76A344D02760}" type="datetimeFigureOut">
              <a:rPr lang="en-US" smtClean="0"/>
              <a:t>2/25/2024</a:t>
            </a:fld>
            <a:endParaRPr lang="en-US"/>
          </a:p>
        </p:txBody>
      </p:sp>
      <p:sp>
        <p:nvSpPr>
          <p:cNvPr id="5" name="Footer Placeholder 4">
            <a:extLst>
              <a:ext uri="{FF2B5EF4-FFF2-40B4-BE49-F238E27FC236}">
                <a16:creationId xmlns:a16="http://schemas.microsoft.com/office/drawing/2014/main" id="{114FF545-B6FE-7AEF-DB4A-575B190B6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2CE3A-1C0B-A7E2-89F1-2BBC28CA0923}"/>
              </a:ext>
            </a:extLst>
          </p:cNvPr>
          <p:cNvSpPr>
            <a:spLocks noGrp="1"/>
          </p:cNvSpPr>
          <p:nvPr>
            <p:ph type="sldNum" sz="quarter" idx="12"/>
          </p:nvPr>
        </p:nvSpPr>
        <p:spPr/>
        <p:txBody>
          <a:bodyPr/>
          <a:lstStyle/>
          <a:p>
            <a:fld id="{1F92F062-489A-8443-99EE-2E7935F32883}" type="slidenum">
              <a:rPr lang="en-US" smtClean="0"/>
              <a:t>‹#›</a:t>
            </a:fld>
            <a:endParaRPr lang="en-US"/>
          </a:p>
        </p:txBody>
      </p:sp>
    </p:spTree>
    <p:extLst>
      <p:ext uri="{BB962C8B-B14F-4D97-AF65-F5344CB8AC3E}">
        <p14:creationId xmlns:p14="http://schemas.microsoft.com/office/powerpoint/2010/main" val="371533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44B48-7D9F-814B-BAB5-7AD619EF37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96C93-79E6-B9DE-11D3-9A4D1D2263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EDFF4-5CD0-23A8-25CD-0EEF90214A5A}"/>
              </a:ext>
            </a:extLst>
          </p:cNvPr>
          <p:cNvSpPr>
            <a:spLocks noGrp="1"/>
          </p:cNvSpPr>
          <p:nvPr>
            <p:ph type="dt" sz="half" idx="10"/>
          </p:nvPr>
        </p:nvSpPr>
        <p:spPr/>
        <p:txBody>
          <a:bodyPr/>
          <a:lstStyle/>
          <a:p>
            <a:fld id="{D00D94B9-CC43-9142-B0DF-76A344D02760}" type="datetimeFigureOut">
              <a:rPr lang="en-US" smtClean="0"/>
              <a:t>2/25/2024</a:t>
            </a:fld>
            <a:endParaRPr lang="en-US"/>
          </a:p>
        </p:txBody>
      </p:sp>
      <p:sp>
        <p:nvSpPr>
          <p:cNvPr id="5" name="Footer Placeholder 4">
            <a:extLst>
              <a:ext uri="{FF2B5EF4-FFF2-40B4-BE49-F238E27FC236}">
                <a16:creationId xmlns:a16="http://schemas.microsoft.com/office/drawing/2014/main" id="{54B28685-2545-F1BF-0F60-2FD263D3B5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F4BE6-AF04-6347-7B87-92DD3F42F390}"/>
              </a:ext>
            </a:extLst>
          </p:cNvPr>
          <p:cNvSpPr>
            <a:spLocks noGrp="1"/>
          </p:cNvSpPr>
          <p:nvPr>
            <p:ph type="sldNum" sz="quarter" idx="12"/>
          </p:nvPr>
        </p:nvSpPr>
        <p:spPr/>
        <p:txBody>
          <a:bodyPr/>
          <a:lstStyle/>
          <a:p>
            <a:fld id="{1F92F062-489A-8443-99EE-2E7935F32883}" type="slidenum">
              <a:rPr lang="en-US" smtClean="0"/>
              <a:t>‹#›</a:t>
            </a:fld>
            <a:endParaRPr lang="en-US"/>
          </a:p>
        </p:txBody>
      </p:sp>
    </p:spTree>
    <p:extLst>
      <p:ext uri="{BB962C8B-B14F-4D97-AF65-F5344CB8AC3E}">
        <p14:creationId xmlns:p14="http://schemas.microsoft.com/office/powerpoint/2010/main" val="415621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2D5F-43D1-92C9-3EF7-F6689FD7AE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23CC6E-637E-5B4D-BCD3-676FA169C8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939F3E-E9B9-CB99-886B-1AF4E2C01025}"/>
              </a:ext>
            </a:extLst>
          </p:cNvPr>
          <p:cNvSpPr>
            <a:spLocks noGrp="1"/>
          </p:cNvSpPr>
          <p:nvPr>
            <p:ph type="dt" sz="half" idx="10"/>
          </p:nvPr>
        </p:nvSpPr>
        <p:spPr/>
        <p:txBody>
          <a:bodyPr/>
          <a:lstStyle/>
          <a:p>
            <a:fld id="{D00D94B9-CC43-9142-B0DF-76A344D02760}" type="datetimeFigureOut">
              <a:rPr lang="en-US" smtClean="0"/>
              <a:t>2/25/2024</a:t>
            </a:fld>
            <a:endParaRPr lang="en-US"/>
          </a:p>
        </p:txBody>
      </p:sp>
      <p:sp>
        <p:nvSpPr>
          <p:cNvPr id="5" name="Footer Placeholder 4">
            <a:extLst>
              <a:ext uri="{FF2B5EF4-FFF2-40B4-BE49-F238E27FC236}">
                <a16:creationId xmlns:a16="http://schemas.microsoft.com/office/drawing/2014/main" id="{E4CECE6C-1E99-4683-B753-08D7C422A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FFAC7C-2522-59EF-2C54-346043B4F5EE}"/>
              </a:ext>
            </a:extLst>
          </p:cNvPr>
          <p:cNvSpPr>
            <a:spLocks noGrp="1"/>
          </p:cNvSpPr>
          <p:nvPr>
            <p:ph type="sldNum" sz="quarter" idx="12"/>
          </p:nvPr>
        </p:nvSpPr>
        <p:spPr/>
        <p:txBody>
          <a:bodyPr/>
          <a:lstStyle/>
          <a:p>
            <a:fld id="{1F92F062-489A-8443-99EE-2E7935F32883}" type="slidenum">
              <a:rPr lang="en-US" smtClean="0"/>
              <a:t>‹#›</a:t>
            </a:fld>
            <a:endParaRPr lang="en-US"/>
          </a:p>
        </p:txBody>
      </p:sp>
    </p:spTree>
    <p:extLst>
      <p:ext uri="{BB962C8B-B14F-4D97-AF65-F5344CB8AC3E}">
        <p14:creationId xmlns:p14="http://schemas.microsoft.com/office/powerpoint/2010/main" val="502530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A9094-78E6-0E64-B41E-461BEA3447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045F1A-DAA7-16DF-293F-7488204F99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99B0A5-DAB9-12B1-1D0F-E05E343548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6B7632-CEF7-8C81-7F7A-4711354C7E49}"/>
              </a:ext>
            </a:extLst>
          </p:cNvPr>
          <p:cNvSpPr>
            <a:spLocks noGrp="1"/>
          </p:cNvSpPr>
          <p:nvPr>
            <p:ph type="dt" sz="half" idx="10"/>
          </p:nvPr>
        </p:nvSpPr>
        <p:spPr/>
        <p:txBody>
          <a:bodyPr/>
          <a:lstStyle/>
          <a:p>
            <a:fld id="{D00D94B9-CC43-9142-B0DF-76A344D02760}" type="datetimeFigureOut">
              <a:rPr lang="en-US" smtClean="0"/>
              <a:t>2/25/2024</a:t>
            </a:fld>
            <a:endParaRPr lang="en-US"/>
          </a:p>
        </p:txBody>
      </p:sp>
      <p:sp>
        <p:nvSpPr>
          <p:cNvPr id="6" name="Footer Placeholder 5">
            <a:extLst>
              <a:ext uri="{FF2B5EF4-FFF2-40B4-BE49-F238E27FC236}">
                <a16:creationId xmlns:a16="http://schemas.microsoft.com/office/drawing/2014/main" id="{684FB286-A83A-61DF-6AA2-CDF39E3FA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14DF8-3A08-A1E3-3A55-1C6EB00C64D8}"/>
              </a:ext>
            </a:extLst>
          </p:cNvPr>
          <p:cNvSpPr>
            <a:spLocks noGrp="1"/>
          </p:cNvSpPr>
          <p:nvPr>
            <p:ph type="sldNum" sz="quarter" idx="12"/>
          </p:nvPr>
        </p:nvSpPr>
        <p:spPr/>
        <p:txBody>
          <a:bodyPr/>
          <a:lstStyle/>
          <a:p>
            <a:fld id="{1F92F062-489A-8443-99EE-2E7935F32883}" type="slidenum">
              <a:rPr lang="en-US" smtClean="0"/>
              <a:t>‹#›</a:t>
            </a:fld>
            <a:endParaRPr lang="en-US"/>
          </a:p>
        </p:txBody>
      </p:sp>
    </p:spTree>
    <p:extLst>
      <p:ext uri="{BB962C8B-B14F-4D97-AF65-F5344CB8AC3E}">
        <p14:creationId xmlns:p14="http://schemas.microsoft.com/office/powerpoint/2010/main" val="4027712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377B3-03A5-6831-B8A2-1147CC0194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21A1E6-BA07-9FA8-37E0-C601B8461A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06AF10-A7C6-9EB7-42BB-AB84C44E9D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2EBF2E-427C-5CF5-8D4F-B18A55BAE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EEB613-3B6A-0CB1-A3C4-D404A28A3D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52FECB-F334-3D2E-2D75-5D82FC787AE5}"/>
              </a:ext>
            </a:extLst>
          </p:cNvPr>
          <p:cNvSpPr>
            <a:spLocks noGrp="1"/>
          </p:cNvSpPr>
          <p:nvPr>
            <p:ph type="dt" sz="half" idx="10"/>
          </p:nvPr>
        </p:nvSpPr>
        <p:spPr/>
        <p:txBody>
          <a:bodyPr/>
          <a:lstStyle/>
          <a:p>
            <a:fld id="{D00D94B9-CC43-9142-B0DF-76A344D02760}" type="datetimeFigureOut">
              <a:rPr lang="en-US" smtClean="0"/>
              <a:t>2/25/2024</a:t>
            </a:fld>
            <a:endParaRPr lang="en-US"/>
          </a:p>
        </p:txBody>
      </p:sp>
      <p:sp>
        <p:nvSpPr>
          <p:cNvPr id="8" name="Footer Placeholder 7">
            <a:extLst>
              <a:ext uri="{FF2B5EF4-FFF2-40B4-BE49-F238E27FC236}">
                <a16:creationId xmlns:a16="http://schemas.microsoft.com/office/drawing/2014/main" id="{97AF1BAA-75DC-2EDD-FF71-0943A554B3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73BEBBA-9499-29C8-42F8-DFCF16FDDE27}"/>
              </a:ext>
            </a:extLst>
          </p:cNvPr>
          <p:cNvSpPr>
            <a:spLocks noGrp="1"/>
          </p:cNvSpPr>
          <p:nvPr>
            <p:ph type="sldNum" sz="quarter" idx="12"/>
          </p:nvPr>
        </p:nvSpPr>
        <p:spPr/>
        <p:txBody>
          <a:bodyPr/>
          <a:lstStyle/>
          <a:p>
            <a:fld id="{1F92F062-489A-8443-99EE-2E7935F32883}" type="slidenum">
              <a:rPr lang="en-US" smtClean="0"/>
              <a:t>‹#›</a:t>
            </a:fld>
            <a:endParaRPr lang="en-US"/>
          </a:p>
        </p:txBody>
      </p:sp>
    </p:spTree>
    <p:extLst>
      <p:ext uri="{BB962C8B-B14F-4D97-AF65-F5344CB8AC3E}">
        <p14:creationId xmlns:p14="http://schemas.microsoft.com/office/powerpoint/2010/main" val="875157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1E102-1865-13DA-7DEB-A9B20B377C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FA419-3B4F-EFBD-EE78-059253A11619}"/>
              </a:ext>
            </a:extLst>
          </p:cNvPr>
          <p:cNvSpPr>
            <a:spLocks noGrp="1"/>
          </p:cNvSpPr>
          <p:nvPr>
            <p:ph type="dt" sz="half" idx="10"/>
          </p:nvPr>
        </p:nvSpPr>
        <p:spPr/>
        <p:txBody>
          <a:bodyPr/>
          <a:lstStyle/>
          <a:p>
            <a:fld id="{D00D94B9-CC43-9142-B0DF-76A344D02760}" type="datetimeFigureOut">
              <a:rPr lang="en-US" smtClean="0"/>
              <a:t>2/25/2024</a:t>
            </a:fld>
            <a:endParaRPr lang="en-US"/>
          </a:p>
        </p:txBody>
      </p:sp>
      <p:sp>
        <p:nvSpPr>
          <p:cNvPr id="4" name="Footer Placeholder 3">
            <a:extLst>
              <a:ext uri="{FF2B5EF4-FFF2-40B4-BE49-F238E27FC236}">
                <a16:creationId xmlns:a16="http://schemas.microsoft.com/office/drawing/2014/main" id="{B51588D3-3738-B324-D1DA-C4E33A104D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313347-BE7C-7A23-7212-BD71E6F1ADF3}"/>
              </a:ext>
            </a:extLst>
          </p:cNvPr>
          <p:cNvSpPr>
            <a:spLocks noGrp="1"/>
          </p:cNvSpPr>
          <p:nvPr>
            <p:ph type="sldNum" sz="quarter" idx="12"/>
          </p:nvPr>
        </p:nvSpPr>
        <p:spPr/>
        <p:txBody>
          <a:bodyPr/>
          <a:lstStyle/>
          <a:p>
            <a:fld id="{1F92F062-489A-8443-99EE-2E7935F32883}" type="slidenum">
              <a:rPr lang="en-US" smtClean="0"/>
              <a:t>‹#›</a:t>
            </a:fld>
            <a:endParaRPr lang="en-US"/>
          </a:p>
        </p:txBody>
      </p:sp>
    </p:spTree>
    <p:extLst>
      <p:ext uri="{BB962C8B-B14F-4D97-AF65-F5344CB8AC3E}">
        <p14:creationId xmlns:p14="http://schemas.microsoft.com/office/powerpoint/2010/main" val="2086510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C24E35-879F-218A-8B65-3274C638B110}"/>
              </a:ext>
            </a:extLst>
          </p:cNvPr>
          <p:cNvSpPr>
            <a:spLocks noGrp="1"/>
          </p:cNvSpPr>
          <p:nvPr>
            <p:ph type="dt" sz="half" idx="10"/>
          </p:nvPr>
        </p:nvSpPr>
        <p:spPr/>
        <p:txBody>
          <a:bodyPr/>
          <a:lstStyle/>
          <a:p>
            <a:fld id="{D00D94B9-CC43-9142-B0DF-76A344D02760}" type="datetimeFigureOut">
              <a:rPr lang="en-US" smtClean="0"/>
              <a:t>2/25/2024</a:t>
            </a:fld>
            <a:endParaRPr lang="en-US"/>
          </a:p>
        </p:txBody>
      </p:sp>
      <p:sp>
        <p:nvSpPr>
          <p:cNvPr id="3" name="Footer Placeholder 2">
            <a:extLst>
              <a:ext uri="{FF2B5EF4-FFF2-40B4-BE49-F238E27FC236}">
                <a16:creationId xmlns:a16="http://schemas.microsoft.com/office/drawing/2014/main" id="{A1798067-5D7E-40AF-96B3-666F21E6B3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AA5A34-9592-BF27-BCF8-AE9A7934868E}"/>
              </a:ext>
            </a:extLst>
          </p:cNvPr>
          <p:cNvSpPr>
            <a:spLocks noGrp="1"/>
          </p:cNvSpPr>
          <p:nvPr>
            <p:ph type="sldNum" sz="quarter" idx="12"/>
          </p:nvPr>
        </p:nvSpPr>
        <p:spPr/>
        <p:txBody>
          <a:bodyPr/>
          <a:lstStyle/>
          <a:p>
            <a:fld id="{1F92F062-489A-8443-99EE-2E7935F32883}" type="slidenum">
              <a:rPr lang="en-US" smtClean="0"/>
              <a:t>‹#›</a:t>
            </a:fld>
            <a:endParaRPr lang="en-US"/>
          </a:p>
        </p:txBody>
      </p:sp>
    </p:spTree>
    <p:extLst>
      <p:ext uri="{BB962C8B-B14F-4D97-AF65-F5344CB8AC3E}">
        <p14:creationId xmlns:p14="http://schemas.microsoft.com/office/powerpoint/2010/main" val="414134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29E4F-2ED4-A353-E57C-FF05F362A3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4B2ABA-F077-FE70-535D-D8393FB711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34F207-4C8F-F900-21B5-57608AC572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86DCB4-720E-C3D3-1384-494AFC76174A}"/>
              </a:ext>
            </a:extLst>
          </p:cNvPr>
          <p:cNvSpPr>
            <a:spLocks noGrp="1"/>
          </p:cNvSpPr>
          <p:nvPr>
            <p:ph type="dt" sz="half" idx="10"/>
          </p:nvPr>
        </p:nvSpPr>
        <p:spPr/>
        <p:txBody>
          <a:bodyPr/>
          <a:lstStyle/>
          <a:p>
            <a:fld id="{D00D94B9-CC43-9142-B0DF-76A344D02760}" type="datetimeFigureOut">
              <a:rPr lang="en-US" smtClean="0"/>
              <a:t>2/25/2024</a:t>
            </a:fld>
            <a:endParaRPr lang="en-US"/>
          </a:p>
        </p:txBody>
      </p:sp>
      <p:sp>
        <p:nvSpPr>
          <p:cNvPr id="6" name="Footer Placeholder 5">
            <a:extLst>
              <a:ext uri="{FF2B5EF4-FFF2-40B4-BE49-F238E27FC236}">
                <a16:creationId xmlns:a16="http://schemas.microsoft.com/office/drawing/2014/main" id="{EC783554-1C1A-B643-1D7A-D5A66336C4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FE1089-6BA6-5DA2-4AA6-DA4FD24A6763}"/>
              </a:ext>
            </a:extLst>
          </p:cNvPr>
          <p:cNvSpPr>
            <a:spLocks noGrp="1"/>
          </p:cNvSpPr>
          <p:nvPr>
            <p:ph type="sldNum" sz="quarter" idx="12"/>
          </p:nvPr>
        </p:nvSpPr>
        <p:spPr/>
        <p:txBody>
          <a:bodyPr/>
          <a:lstStyle/>
          <a:p>
            <a:fld id="{1F92F062-489A-8443-99EE-2E7935F32883}" type="slidenum">
              <a:rPr lang="en-US" smtClean="0"/>
              <a:t>‹#›</a:t>
            </a:fld>
            <a:endParaRPr lang="en-US"/>
          </a:p>
        </p:txBody>
      </p:sp>
    </p:spTree>
    <p:extLst>
      <p:ext uri="{BB962C8B-B14F-4D97-AF65-F5344CB8AC3E}">
        <p14:creationId xmlns:p14="http://schemas.microsoft.com/office/powerpoint/2010/main" val="232603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EEDB1-9790-1A6D-F951-1DE491AD89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3B2EC1-CCED-C177-8208-D2134B38F2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033400-371B-B387-33CB-E4C604BC1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9BE157-349F-FA15-1CD2-359F0404BD14}"/>
              </a:ext>
            </a:extLst>
          </p:cNvPr>
          <p:cNvSpPr>
            <a:spLocks noGrp="1"/>
          </p:cNvSpPr>
          <p:nvPr>
            <p:ph type="dt" sz="half" idx="10"/>
          </p:nvPr>
        </p:nvSpPr>
        <p:spPr/>
        <p:txBody>
          <a:bodyPr/>
          <a:lstStyle/>
          <a:p>
            <a:fld id="{D00D94B9-CC43-9142-B0DF-76A344D02760}" type="datetimeFigureOut">
              <a:rPr lang="en-US" smtClean="0"/>
              <a:t>2/25/2024</a:t>
            </a:fld>
            <a:endParaRPr lang="en-US"/>
          </a:p>
        </p:txBody>
      </p:sp>
      <p:sp>
        <p:nvSpPr>
          <p:cNvPr id="6" name="Footer Placeholder 5">
            <a:extLst>
              <a:ext uri="{FF2B5EF4-FFF2-40B4-BE49-F238E27FC236}">
                <a16:creationId xmlns:a16="http://schemas.microsoft.com/office/drawing/2014/main" id="{FBA9A83C-7172-96E7-A1DC-6730F48645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42198-8DC8-6376-27C6-753F177DF730}"/>
              </a:ext>
            </a:extLst>
          </p:cNvPr>
          <p:cNvSpPr>
            <a:spLocks noGrp="1"/>
          </p:cNvSpPr>
          <p:nvPr>
            <p:ph type="sldNum" sz="quarter" idx="12"/>
          </p:nvPr>
        </p:nvSpPr>
        <p:spPr/>
        <p:txBody>
          <a:bodyPr/>
          <a:lstStyle/>
          <a:p>
            <a:fld id="{1F92F062-489A-8443-99EE-2E7935F32883}" type="slidenum">
              <a:rPr lang="en-US" smtClean="0"/>
              <a:t>‹#›</a:t>
            </a:fld>
            <a:endParaRPr lang="en-US"/>
          </a:p>
        </p:txBody>
      </p:sp>
    </p:spTree>
    <p:extLst>
      <p:ext uri="{BB962C8B-B14F-4D97-AF65-F5344CB8AC3E}">
        <p14:creationId xmlns:p14="http://schemas.microsoft.com/office/powerpoint/2010/main" val="2441037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A9083B-A7DE-04E3-A002-AEECF0C1A5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10A68D-D2AB-0165-0177-A201F8DCBD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0C04B6-F883-34F9-08D1-A8D34B7EF8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D94B9-CC43-9142-B0DF-76A344D02760}" type="datetimeFigureOut">
              <a:rPr lang="en-US" smtClean="0"/>
              <a:t>2/25/2024</a:t>
            </a:fld>
            <a:endParaRPr lang="en-US"/>
          </a:p>
        </p:txBody>
      </p:sp>
      <p:sp>
        <p:nvSpPr>
          <p:cNvPr id="5" name="Footer Placeholder 4">
            <a:extLst>
              <a:ext uri="{FF2B5EF4-FFF2-40B4-BE49-F238E27FC236}">
                <a16:creationId xmlns:a16="http://schemas.microsoft.com/office/drawing/2014/main" id="{7FE9B93E-E58F-3AB7-825B-04D5B3AC23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588D52-ABE2-B4F2-E300-9DB0FD769A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92F062-489A-8443-99EE-2E7935F32883}" type="slidenum">
              <a:rPr lang="en-US" smtClean="0"/>
              <a:t>‹#›</a:t>
            </a:fld>
            <a:endParaRPr lang="en-US"/>
          </a:p>
        </p:txBody>
      </p:sp>
    </p:spTree>
    <p:extLst>
      <p:ext uri="{BB962C8B-B14F-4D97-AF65-F5344CB8AC3E}">
        <p14:creationId xmlns:p14="http://schemas.microsoft.com/office/powerpoint/2010/main" val="3014758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3566-B846-5906-5EDB-066D88F1FBD8}"/>
              </a:ext>
            </a:extLst>
          </p:cNvPr>
          <p:cNvSpPr>
            <a:spLocks noGrp="1"/>
          </p:cNvSpPr>
          <p:nvPr>
            <p:ph type="ctrTitle"/>
          </p:nvPr>
        </p:nvSpPr>
        <p:spPr>
          <a:xfrm>
            <a:off x="-584301" y="285926"/>
            <a:ext cx="9144000" cy="2387600"/>
          </a:xfrm>
        </p:spPr>
        <p:txBody>
          <a:bodyPr/>
          <a:lstStyle/>
          <a:p>
            <a:r>
              <a:rPr lang="en-IN" dirty="0"/>
              <a:t>JOURNAL</a:t>
            </a:r>
            <a:br>
              <a:rPr lang="en-IN" dirty="0"/>
            </a:br>
            <a:r>
              <a:rPr lang="en-IN" dirty="0"/>
              <a:t> PRESENTATION</a:t>
            </a:r>
            <a:endParaRPr lang="en-US" dirty="0"/>
          </a:p>
        </p:txBody>
      </p:sp>
      <p:sp>
        <p:nvSpPr>
          <p:cNvPr id="3" name="Subtitle 2">
            <a:extLst>
              <a:ext uri="{FF2B5EF4-FFF2-40B4-BE49-F238E27FC236}">
                <a16:creationId xmlns:a16="http://schemas.microsoft.com/office/drawing/2014/main" id="{81646119-9723-8C01-E135-6B93C38418B8}"/>
              </a:ext>
            </a:extLst>
          </p:cNvPr>
          <p:cNvSpPr>
            <a:spLocks noGrp="1"/>
          </p:cNvSpPr>
          <p:nvPr>
            <p:ph type="subTitle" idx="1"/>
          </p:nvPr>
        </p:nvSpPr>
        <p:spPr>
          <a:xfrm>
            <a:off x="2608269" y="2673526"/>
            <a:ext cx="8366940" cy="2711675"/>
          </a:xfrm>
        </p:spPr>
        <p:txBody>
          <a:bodyPr>
            <a:normAutofit fontScale="92500" lnSpcReduction="20000"/>
          </a:bodyPr>
          <a:lstStyle/>
          <a:p>
            <a:r>
              <a:rPr lang="en-IN" dirty="0"/>
              <a:t>                CHIEF       : </a:t>
            </a:r>
            <a:r>
              <a:rPr lang="en-IN" dirty="0" err="1"/>
              <a:t>Dr.</a:t>
            </a:r>
            <a:r>
              <a:rPr lang="en-IN" dirty="0"/>
              <a:t> </a:t>
            </a:r>
            <a:r>
              <a:rPr lang="en-IN" dirty="0" err="1"/>
              <a:t>Dharmaraj</a:t>
            </a:r>
            <a:r>
              <a:rPr lang="en-IN" dirty="0"/>
              <a:t> MD</a:t>
            </a:r>
          </a:p>
          <a:p>
            <a:endParaRPr lang="en-IN" dirty="0"/>
          </a:p>
          <a:p>
            <a:r>
              <a:rPr lang="en-IN" dirty="0"/>
              <a:t>         </a:t>
            </a:r>
            <a:r>
              <a:rPr lang="en-IN" dirty="0" err="1"/>
              <a:t>Asst</a:t>
            </a:r>
            <a:r>
              <a:rPr lang="en-IN" dirty="0"/>
              <a:t> Prof : Dr </a:t>
            </a:r>
            <a:r>
              <a:rPr lang="en-IN" dirty="0" err="1"/>
              <a:t>Prabhu</a:t>
            </a:r>
            <a:r>
              <a:rPr lang="en-IN" dirty="0"/>
              <a:t> MD</a:t>
            </a:r>
          </a:p>
          <a:p>
            <a:r>
              <a:rPr lang="en-IN" dirty="0"/>
              <a:t>                                      Dr Arul Prakash MD</a:t>
            </a:r>
          </a:p>
          <a:p>
            <a:r>
              <a:rPr lang="en-IN" dirty="0"/>
              <a:t>                                          Dr </a:t>
            </a:r>
            <a:r>
              <a:rPr lang="en-IN" dirty="0" err="1"/>
              <a:t>Vinoth</a:t>
            </a:r>
            <a:r>
              <a:rPr lang="en-IN" dirty="0"/>
              <a:t> Kannan MD</a:t>
            </a:r>
          </a:p>
          <a:p>
            <a:endParaRPr lang="en-IN" dirty="0"/>
          </a:p>
          <a:p>
            <a:r>
              <a:rPr lang="en-IN" dirty="0"/>
              <a:t>         </a:t>
            </a:r>
            <a:r>
              <a:rPr lang="en-IN" dirty="0" err="1"/>
              <a:t>Presentor</a:t>
            </a:r>
            <a:r>
              <a:rPr lang="en-IN" dirty="0"/>
              <a:t> : Dr </a:t>
            </a:r>
            <a:r>
              <a:rPr lang="en-IN" dirty="0" err="1"/>
              <a:t>Rajeswaran</a:t>
            </a:r>
            <a:endParaRPr lang="en-IN" dirty="0"/>
          </a:p>
          <a:p>
            <a:endParaRPr lang="en-IN" dirty="0"/>
          </a:p>
          <a:p>
            <a:endParaRPr lang="en-IN" dirty="0"/>
          </a:p>
          <a:p>
            <a:endParaRPr lang="en-IN" dirty="0"/>
          </a:p>
          <a:p>
            <a:endParaRPr lang="en-US" dirty="0"/>
          </a:p>
        </p:txBody>
      </p:sp>
    </p:spTree>
    <p:extLst>
      <p:ext uri="{BB962C8B-B14F-4D97-AF65-F5344CB8AC3E}">
        <p14:creationId xmlns:p14="http://schemas.microsoft.com/office/powerpoint/2010/main" val="3802971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1CA460-7357-46DC-BCC2-A6F4BA5C6D32}"/>
              </a:ext>
            </a:extLst>
          </p:cNvPr>
          <p:cNvSpPr>
            <a:spLocks noGrp="1"/>
          </p:cNvSpPr>
          <p:nvPr>
            <p:ph idx="1"/>
          </p:nvPr>
        </p:nvSpPr>
        <p:spPr>
          <a:xfrm>
            <a:off x="561109" y="927653"/>
            <a:ext cx="10515600" cy="5731208"/>
          </a:xfrm>
        </p:spPr>
        <p:txBody>
          <a:bodyPr>
            <a:normAutofit/>
          </a:bodyPr>
          <a:lstStyle/>
          <a:p>
            <a:r>
              <a:rPr lang="en-US" dirty="0"/>
              <a:t>Patients were reviewed initially after 2 weeks and thereafter monthly for 6 months or earlier if necessary, and symptoms, need and frequency of hospitalizations, blood</a:t>
            </a:r>
            <a:r>
              <a:rPr lang="en-IN" dirty="0"/>
              <a:t> pressure, serum creatinine and potassium, 24-hour urine protein, NT-</a:t>
            </a:r>
            <a:r>
              <a:rPr lang="en-IN" dirty="0" err="1"/>
              <a:t>proBNP</a:t>
            </a:r>
            <a:r>
              <a:rPr lang="en-IN" dirty="0"/>
              <a:t> levels were noted, and </a:t>
            </a:r>
            <a:r>
              <a:rPr lang="en-IN" dirty="0" err="1"/>
              <a:t>eGFR</a:t>
            </a:r>
            <a:r>
              <a:rPr lang="en-IN" dirty="0"/>
              <a:t> was estimated. </a:t>
            </a:r>
          </a:p>
          <a:p>
            <a:endParaRPr lang="en-IN" dirty="0"/>
          </a:p>
          <a:p>
            <a:r>
              <a:rPr lang="en-IN" dirty="0" err="1"/>
              <a:t>ARNi</a:t>
            </a:r>
            <a:r>
              <a:rPr lang="en-IN" dirty="0"/>
              <a:t> was stopped if the patient had intolerance, hypotension, serum potassium levels &gt;5.8 </a:t>
            </a:r>
            <a:r>
              <a:rPr lang="en-IN" dirty="0" err="1"/>
              <a:t>meq</a:t>
            </a:r>
            <a:r>
              <a:rPr lang="en-IN" dirty="0"/>
              <a:t>/L (due to ethical concerns of increased risk of arrhythmias with </a:t>
            </a:r>
            <a:r>
              <a:rPr lang="en-IN" dirty="0" err="1"/>
              <a:t>hyperkalemia</a:t>
            </a:r>
            <a:r>
              <a:rPr lang="en-IN" dirty="0"/>
              <a:t>) or a decline in </a:t>
            </a:r>
            <a:r>
              <a:rPr lang="en-IN" dirty="0" err="1"/>
              <a:t>eGFR</a:t>
            </a:r>
            <a:r>
              <a:rPr lang="en-IN" dirty="0"/>
              <a:t> &gt;30% from baseline by 1 month in patients not on dialysis. </a:t>
            </a:r>
          </a:p>
          <a:p>
            <a:endParaRPr lang="en-US" dirty="0"/>
          </a:p>
        </p:txBody>
      </p:sp>
    </p:spTree>
    <p:extLst>
      <p:ext uri="{BB962C8B-B14F-4D97-AF65-F5344CB8AC3E}">
        <p14:creationId xmlns:p14="http://schemas.microsoft.com/office/powerpoint/2010/main" val="303737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B911B4-F184-6CBC-087A-672E116EE795}"/>
              </a:ext>
            </a:extLst>
          </p:cNvPr>
          <p:cNvSpPr>
            <a:spLocks noGrp="1"/>
          </p:cNvSpPr>
          <p:nvPr>
            <p:ph idx="1"/>
          </p:nvPr>
        </p:nvSpPr>
        <p:spPr>
          <a:xfrm>
            <a:off x="838200" y="1505929"/>
            <a:ext cx="10515600" cy="4671033"/>
          </a:xfrm>
        </p:spPr>
        <p:txBody>
          <a:bodyPr/>
          <a:lstStyle/>
          <a:p>
            <a:r>
              <a:rPr lang="en-IN" dirty="0"/>
              <a:t>Patients who had serum potassium levels &gt;5.5 </a:t>
            </a:r>
            <a:r>
              <a:rPr lang="en-IN" dirty="0" err="1"/>
              <a:t>meq</a:t>
            </a:r>
            <a:r>
              <a:rPr lang="en-IN" dirty="0"/>
              <a:t>/L were emphasized dietary potassium modification with leeching of vegetables and continued on </a:t>
            </a:r>
            <a:r>
              <a:rPr lang="en-IN" dirty="0" err="1"/>
              <a:t>ARNi</a:t>
            </a:r>
            <a:r>
              <a:rPr lang="en-IN" dirty="0"/>
              <a:t>.</a:t>
            </a:r>
          </a:p>
          <a:p>
            <a:endParaRPr lang="en-IN" dirty="0"/>
          </a:p>
          <a:p>
            <a:r>
              <a:rPr lang="en-IN" dirty="0"/>
              <a:t> Symptoms of HF were assessed using the KCCQ clinical summary score scale, 0–100, with higher scores indicating fewer symptoms and physical limitations and NYHA at recruitment and at the end of 6 months.</a:t>
            </a:r>
            <a:endParaRPr lang="en-US" dirty="0"/>
          </a:p>
        </p:txBody>
      </p:sp>
    </p:spTree>
    <p:extLst>
      <p:ext uri="{BB962C8B-B14F-4D97-AF65-F5344CB8AC3E}">
        <p14:creationId xmlns:p14="http://schemas.microsoft.com/office/powerpoint/2010/main" val="213193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B1C8F1E-4102-C560-7815-BC63A859D5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51621" y="638514"/>
            <a:ext cx="6120094" cy="5538449"/>
          </a:xfrm>
        </p:spPr>
      </p:pic>
    </p:spTree>
    <p:extLst>
      <p:ext uri="{BB962C8B-B14F-4D97-AF65-F5344CB8AC3E}">
        <p14:creationId xmlns:p14="http://schemas.microsoft.com/office/powerpoint/2010/main" val="2543979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5E83A93-0E1F-7804-0B39-909F4AC399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4375" y="1825625"/>
            <a:ext cx="7543250" cy="4351338"/>
          </a:xfrm>
        </p:spPr>
      </p:pic>
      <p:sp>
        <p:nvSpPr>
          <p:cNvPr id="5" name="Title 1">
            <a:extLst>
              <a:ext uri="{FF2B5EF4-FFF2-40B4-BE49-F238E27FC236}">
                <a16:creationId xmlns:a16="http://schemas.microsoft.com/office/drawing/2014/main" id="{D912C1BD-1562-1846-4163-D7094B592EF1}"/>
              </a:ext>
            </a:extLst>
          </p:cNvPr>
          <p:cNvSpPr txBox="1">
            <a:spLocks noGrp="1"/>
          </p:cNvSpPr>
          <p:nvPr>
            <p:ph type="title"/>
          </p:nvPr>
        </p:nvSpPr>
        <p:spPr>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b="1" dirty="0"/>
              <a:t>RESULTS ANALYSIS</a:t>
            </a:r>
            <a:endParaRPr lang="en-US" b="1" dirty="0"/>
          </a:p>
        </p:txBody>
      </p:sp>
    </p:spTree>
    <p:extLst>
      <p:ext uri="{BB962C8B-B14F-4D97-AF65-F5344CB8AC3E}">
        <p14:creationId xmlns:p14="http://schemas.microsoft.com/office/powerpoint/2010/main" val="680256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9B1A6-A589-8C35-962E-89BFA663FB2F}"/>
              </a:ext>
            </a:extLst>
          </p:cNvPr>
          <p:cNvSpPr>
            <a:spLocks noGrp="1"/>
          </p:cNvSpPr>
          <p:nvPr>
            <p:ph type="title"/>
          </p:nvPr>
        </p:nvSpPr>
        <p:spPr/>
        <p:txBody>
          <a:bodyPr/>
          <a:lstStyle/>
          <a:p>
            <a:r>
              <a:rPr lang="en-IN" b="1" dirty="0"/>
              <a:t>CONCLUSION</a:t>
            </a:r>
            <a:endParaRPr lang="en-US" b="1" dirty="0"/>
          </a:p>
        </p:txBody>
      </p:sp>
      <p:sp>
        <p:nvSpPr>
          <p:cNvPr id="3" name="Content Placeholder 2">
            <a:extLst>
              <a:ext uri="{FF2B5EF4-FFF2-40B4-BE49-F238E27FC236}">
                <a16:creationId xmlns:a16="http://schemas.microsoft.com/office/drawing/2014/main" id="{13BB0D31-8AF6-0760-B741-DAD1FB1667B9}"/>
              </a:ext>
            </a:extLst>
          </p:cNvPr>
          <p:cNvSpPr>
            <a:spLocks noGrp="1"/>
          </p:cNvSpPr>
          <p:nvPr>
            <p:ph idx="1"/>
          </p:nvPr>
        </p:nvSpPr>
        <p:spPr/>
        <p:txBody>
          <a:bodyPr/>
          <a:lstStyle/>
          <a:p>
            <a:r>
              <a:rPr lang="en-US" dirty="0" err="1"/>
              <a:t>Neprilysin</a:t>
            </a:r>
            <a:r>
              <a:rPr lang="en-US" dirty="0"/>
              <a:t> inhibitor (</a:t>
            </a:r>
            <a:r>
              <a:rPr lang="en-US" dirty="0" err="1"/>
              <a:t>ARNi</a:t>
            </a:r>
            <a:r>
              <a:rPr lang="en-US" dirty="0"/>
              <a:t>) is effective and can be used with care even in patients with CKD stages 4 and 5 having </a:t>
            </a:r>
            <a:r>
              <a:rPr lang="en-US" dirty="0" err="1"/>
              <a:t>HFrEF</a:t>
            </a:r>
            <a:r>
              <a:rPr lang="en-US" dirty="0"/>
              <a:t> with monitoring of </a:t>
            </a:r>
            <a:r>
              <a:rPr lang="en-US" dirty="0" err="1"/>
              <a:t>eGFR</a:t>
            </a:r>
            <a:r>
              <a:rPr lang="en-US" dirty="0"/>
              <a:t> and potassium</a:t>
            </a:r>
          </a:p>
        </p:txBody>
      </p:sp>
    </p:spTree>
    <p:extLst>
      <p:ext uri="{BB962C8B-B14F-4D97-AF65-F5344CB8AC3E}">
        <p14:creationId xmlns:p14="http://schemas.microsoft.com/office/powerpoint/2010/main" val="4280426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6C6FCC9E-F4AC-569A-2FBE-754E4F497A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1724" y="1825625"/>
            <a:ext cx="6828552" cy="4351338"/>
          </a:xfrm>
          <a:prstGeom prst="rect">
            <a:avLst/>
          </a:prstGeom>
        </p:spPr>
      </p:pic>
    </p:spTree>
    <p:extLst>
      <p:ext uri="{BB962C8B-B14F-4D97-AF65-F5344CB8AC3E}">
        <p14:creationId xmlns:p14="http://schemas.microsoft.com/office/powerpoint/2010/main" val="954920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A42A-B28E-78AA-FEF6-D8D493AFB33E}"/>
              </a:ext>
            </a:extLst>
          </p:cNvPr>
          <p:cNvSpPr>
            <a:spLocks noGrp="1"/>
          </p:cNvSpPr>
          <p:nvPr>
            <p:ph type="title"/>
          </p:nvPr>
        </p:nvSpPr>
        <p:spPr>
          <a:xfrm>
            <a:off x="838200" y="365125"/>
            <a:ext cx="8763602" cy="1164899"/>
          </a:xfrm>
        </p:spPr>
        <p:txBody>
          <a:bodyPr>
            <a:normAutofit/>
          </a:bodyPr>
          <a:lstStyle/>
          <a:p>
            <a:r>
              <a:rPr lang="en-IN" sz="3200" b="1" dirty="0"/>
              <a:t> Comparison of </a:t>
            </a:r>
            <a:r>
              <a:rPr lang="en-IN" sz="3200" b="1" dirty="0" err="1"/>
              <a:t>ARNi</a:t>
            </a:r>
            <a:r>
              <a:rPr lang="en-IN" sz="3200" b="1" dirty="0"/>
              <a:t> in stages 4 and 5 CKD</a:t>
            </a:r>
            <a:endParaRPr lang="en-US" sz="3200" b="1" dirty="0"/>
          </a:p>
        </p:txBody>
      </p:sp>
      <p:pic>
        <p:nvPicPr>
          <p:cNvPr id="6" name="Content Placeholder 5">
            <a:extLst>
              <a:ext uri="{FF2B5EF4-FFF2-40B4-BE49-F238E27FC236}">
                <a16:creationId xmlns:a16="http://schemas.microsoft.com/office/drawing/2014/main" id="{33349015-2FBF-7863-D825-024B89B48A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2653" y="1825625"/>
            <a:ext cx="6366694" cy="4351338"/>
          </a:xfrm>
        </p:spPr>
      </p:pic>
    </p:spTree>
    <p:extLst>
      <p:ext uri="{BB962C8B-B14F-4D97-AF65-F5344CB8AC3E}">
        <p14:creationId xmlns:p14="http://schemas.microsoft.com/office/powerpoint/2010/main" val="4293722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3ACE7-CF89-8C1B-EED6-A321F32383A9}"/>
              </a:ext>
            </a:extLst>
          </p:cNvPr>
          <p:cNvSpPr>
            <a:spLocks noGrp="1"/>
          </p:cNvSpPr>
          <p:nvPr>
            <p:ph type="title"/>
          </p:nvPr>
        </p:nvSpPr>
        <p:spPr/>
        <p:txBody>
          <a:bodyPr/>
          <a:lstStyle/>
          <a:p>
            <a:r>
              <a:rPr lang="en-IN" b="1" dirty="0"/>
              <a:t>DISCUSSION</a:t>
            </a:r>
            <a:endParaRPr lang="en-US" b="1" dirty="0"/>
          </a:p>
        </p:txBody>
      </p:sp>
      <p:sp>
        <p:nvSpPr>
          <p:cNvPr id="5" name="Content Placeholder 4">
            <a:extLst>
              <a:ext uri="{FF2B5EF4-FFF2-40B4-BE49-F238E27FC236}">
                <a16:creationId xmlns:a16="http://schemas.microsoft.com/office/drawing/2014/main" id="{902331A9-24DB-0D08-0D1C-D916B09A0433}"/>
              </a:ext>
            </a:extLst>
          </p:cNvPr>
          <p:cNvSpPr>
            <a:spLocks noGrp="1"/>
          </p:cNvSpPr>
          <p:nvPr>
            <p:ph idx="1"/>
          </p:nvPr>
        </p:nvSpPr>
        <p:spPr>
          <a:xfrm>
            <a:off x="838200" y="1690688"/>
            <a:ext cx="10515600" cy="4779461"/>
          </a:xfrm>
        </p:spPr>
        <p:txBody>
          <a:bodyPr>
            <a:normAutofit/>
          </a:bodyPr>
          <a:lstStyle/>
          <a:p>
            <a:r>
              <a:rPr lang="en-IN" dirty="0"/>
              <a:t>Renin-angiotensin-aldosterone blockers (</a:t>
            </a:r>
            <a:r>
              <a:rPr lang="en-IN" dirty="0" err="1"/>
              <a:t>RAASb</a:t>
            </a:r>
            <a:r>
              <a:rPr lang="en-IN" dirty="0"/>
              <a:t>) have been shown to decline the progression of CKD due to DKD17 and nondiabetic renal disease.</a:t>
            </a:r>
          </a:p>
          <a:p>
            <a:r>
              <a:rPr lang="en-IN" dirty="0"/>
              <a:t> This could be due to the reversal of the protective glomerular efferent arteriolar vasoconstriction preserving GFR by </a:t>
            </a:r>
            <a:r>
              <a:rPr lang="en-IN" dirty="0" err="1"/>
              <a:t>RAASb</a:t>
            </a:r>
            <a:r>
              <a:rPr lang="en-IN" dirty="0"/>
              <a:t> in the setting of reduced glomerular perfusion pressure.</a:t>
            </a:r>
          </a:p>
          <a:p>
            <a:r>
              <a:rPr lang="en-IN" dirty="0"/>
              <a:t>As early withdrawal often restores the </a:t>
            </a:r>
            <a:r>
              <a:rPr lang="en-IN" dirty="0" err="1"/>
              <a:t>eGFR</a:t>
            </a:r>
            <a:r>
              <a:rPr lang="en-IN" dirty="0"/>
              <a:t> to previous levels, this emphasizes the need for monitoring </a:t>
            </a:r>
            <a:r>
              <a:rPr lang="en-IN" dirty="0" err="1"/>
              <a:t>eGFR</a:t>
            </a:r>
            <a:r>
              <a:rPr lang="en-IN" dirty="0"/>
              <a:t> in the initial few weeks after starting </a:t>
            </a:r>
            <a:r>
              <a:rPr lang="en-IN" dirty="0" err="1"/>
              <a:t>ARNi</a:t>
            </a:r>
            <a:r>
              <a:rPr lang="en-IN" dirty="0"/>
              <a:t>. </a:t>
            </a:r>
          </a:p>
          <a:p>
            <a:r>
              <a:rPr lang="en-IN" dirty="0"/>
              <a:t>However, if the fall in </a:t>
            </a:r>
            <a:r>
              <a:rPr lang="en-IN" dirty="0" err="1"/>
              <a:t>eGFR</a:t>
            </a:r>
            <a:r>
              <a:rPr lang="en-IN" dirty="0"/>
              <a:t> is &lt;30%, RAAS blockers can preserve or attenuate the progression of CKD.</a:t>
            </a:r>
            <a:endParaRPr lang="en-US" dirty="0"/>
          </a:p>
        </p:txBody>
      </p:sp>
    </p:spTree>
    <p:extLst>
      <p:ext uri="{BB962C8B-B14F-4D97-AF65-F5344CB8AC3E}">
        <p14:creationId xmlns:p14="http://schemas.microsoft.com/office/powerpoint/2010/main" val="308112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0C97D-8F03-DCEA-99F3-AF3084CB7ABF}"/>
              </a:ext>
            </a:extLst>
          </p:cNvPr>
          <p:cNvSpPr>
            <a:spLocks noGrp="1"/>
          </p:cNvSpPr>
          <p:nvPr>
            <p:ph idx="1"/>
          </p:nvPr>
        </p:nvSpPr>
        <p:spPr>
          <a:xfrm>
            <a:off x="838200" y="445755"/>
            <a:ext cx="10515600" cy="5731208"/>
          </a:xfrm>
        </p:spPr>
        <p:txBody>
          <a:bodyPr>
            <a:normAutofit lnSpcReduction="10000"/>
          </a:bodyPr>
          <a:lstStyle/>
          <a:p>
            <a:r>
              <a:rPr lang="en-US" dirty="0"/>
              <a:t>Even </a:t>
            </a:r>
            <a:r>
              <a:rPr lang="en-US" dirty="0" err="1"/>
              <a:t>af</a:t>
            </a:r>
            <a:r>
              <a:rPr lang="en-IN" dirty="0"/>
              <a:t>t</a:t>
            </a:r>
            <a:r>
              <a:rPr lang="en-US" dirty="0" err="1"/>
              <a:t>er</a:t>
            </a:r>
            <a:r>
              <a:rPr lang="en-US" dirty="0"/>
              <a:t> 36 week s of treatment,</a:t>
            </a:r>
            <a:r>
              <a:rPr lang="en-IN" dirty="0"/>
              <a:t>ARN</a:t>
            </a:r>
            <a:r>
              <a:rPr lang="en-US" dirty="0" err="1"/>
              <a:t>i</a:t>
            </a:r>
            <a:r>
              <a:rPr lang="en-US" dirty="0"/>
              <a:t> has shown a reduction in the fall of </a:t>
            </a:r>
            <a:r>
              <a:rPr lang="en-US" dirty="0" err="1"/>
              <a:t>eGFR</a:t>
            </a:r>
            <a:r>
              <a:rPr lang="en-US" dirty="0"/>
              <a:t>, suggesting long-term benefits.</a:t>
            </a:r>
            <a:endParaRPr lang="en-IN" dirty="0"/>
          </a:p>
          <a:p>
            <a:endParaRPr lang="en-IN" dirty="0"/>
          </a:p>
          <a:p>
            <a:r>
              <a:rPr lang="en-US" dirty="0"/>
              <a:t>A comparison of </a:t>
            </a:r>
            <a:r>
              <a:rPr lang="en-US" dirty="0" err="1"/>
              <a:t>ARNi</a:t>
            </a:r>
            <a:r>
              <a:rPr lang="en-US" dirty="0"/>
              <a:t> and </a:t>
            </a:r>
            <a:r>
              <a:rPr lang="en-US" dirty="0" err="1"/>
              <a:t>Enalapril</a:t>
            </a:r>
            <a:r>
              <a:rPr lang="en-US" dirty="0"/>
              <a:t> has shown better renal protection with the former.</a:t>
            </a:r>
            <a:endParaRPr lang="en-IN" dirty="0"/>
          </a:p>
          <a:p>
            <a:endParaRPr lang="en-IN" dirty="0"/>
          </a:p>
          <a:p>
            <a:r>
              <a:rPr lang="en-US" dirty="0"/>
              <a:t>It is possible that the afferent arteriolar dilatation that can occur with</a:t>
            </a:r>
            <a:r>
              <a:rPr lang="en-IN" dirty="0"/>
              <a:t> </a:t>
            </a:r>
            <a:r>
              <a:rPr lang="en-IN" dirty="0" err="1"/>
              <a:t>neprilysin</a:t>
            </a:r>
            <a:r>
              <a:rPr lang="en-IN" dirty="0"/>
              <a:t> inhibition may have a role. </a:t>
            </a:r>
          </a:p>
          <a:p>
            <a:endParaRPr lang="en-IN" dirty="0"/>
          </a:p>
          <a:p>
            <a:r>
              <a:rPr lang="en-IN" dirty="0"/>
              <a:t>This could suggest better renal protection with </a:t>
            </a:r>
            <a:r>
              <a:rPr lang="en-IN" dirty="0" err="1"/>
              <a:t>ARNi</a:t>
            </a:r>
            <a:r>
              <a:rPr lang="en-IN" dirty="0"/>
              <a:t> in CKD when the reduction of </a:t>
            </a:r>
            <a:r>
              <a:rPr lang="en-IN" dirty="0" err="1"/>
              <a:t>eGFR</a:t>
            </a:r>
            <a:r>
              <a:rPr lang="en-IN" dirty="0"/>
              <a:t> is &lt;30 mL/minute/1.73 m2. </a:t>
            </a:r>
          </a:p>
          <a:p>
            <a:pPr marL="0" indent="0">
              <a:buNone/>
            </a:pPr>
            <a:r>
              <a:rPr lang="en-IN" dirty="0"/>
              <a:t>
</a:t>
            </a:r>
            <a:endParaRPr lang="en-US" dirty="0"/>
          </a:p>
        </p:txBody>
      </p:sp>
    </p:spTree>
    <p:extLst>
      <p:ext uri="{BB962C8B-B14F-4D97-AF65-F5344CB8AC3E}">
        <p14:creationId xmlns:p14="http://schemas.microsoft.com/office/powerpoint/2010/main" val="2094749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E7A18E-37D3-A103-98CA-AE023304D2DD}"/>
              </a:ext>
            </a:extLst>
          </p:cNvPr>
          <p:cNvSpPr>
            <a:spLocks noGrp="1"/>
          </p:cNvSpPr>
          <p:nvPr>
            <p:ph idx="1"/>
          </p:nvPr>
        </p:nvSpPr>
        <p:spPr/>
        <p:txBody>
          <a:bodyPr>
            <a:normAutofit/>
          </a:bodyPr>
          <a:lstStyle/>
          <a:p>
            <a:pPr marL="0" indent="0">
              <a:buNone/>
            </a:pPr>
            <a:r>
              <a:rPr lang="en-IN" sz="8000" dirty="0"/>
              <a:t>THANK YOU</a:t>
            </a:r>
            <a:endParaRPr lang="en-US" sz="8000" dirty="0"/>
          </a:p>
        </p:txBody>
      </p:sp>
    </p:spTree>
    <p:extLst>
      <p:ext uri="{BB962C8B-B14F-4D97-AF65-F5344CB8AC3E}">
        <p14:creationId xmlns:p14="http://schemas.microsoft.com/office/powerpoint/2010/main" val="1451924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0E915FF-179F-C97F-5A3E-FD442857D0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1196" y="316936"/>
            <a:ext cx="9553613" cy="5858063"/>
          </a:xfrm>
        </p:spPr>
      </p:pic>
    </p:spTree>
    <p:extLst>
      <p:ext uri="{BB962C8B-B14F-4D97-AF65-F5344CB8AC3E}">
        <p14:creationId xmlns:p14="http://schemas.microsoft.com/office/powerpoint/2010/main" val="1799031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A054F-13EB-1E86-2505-8D719356005E}"/>
              </a:ext>
            </a:extLst>
          </p:cNvPr>
          <p:cNvSpPr>
            <a:spLocks noGrp="1"/>
          </p:cNvSpPr>
          <p:nvPr>
            <p:ph type="title"/>
          </p:nvPr>
        </p:nvSpPr>
        <p:spPr>
          <a:xfrm>
            <a:off x="838200" y="365126"/>
            <a:ext cx="10515600" cy="755286"/>
          </a:xfrm>
        </p:spPr>
        <p:txBody>
          <a:bodyPr/>
          <a:lstStyle/>
          <a:p>
            <a:r>
              <a:rPr lang="en-IN" b="1" dirty="0"/>
              <a:t>BACKGROUND OF STUDY</a:t>
            </a:r>
            <a:endParaRPr lang="en-US" b="1" dirty="0"/>
          </a:p>
        </p:txBody>
      </p:sp>
      <p:sp>
        <p:nvSpPr>
          <p:cNvPr id="3" name="Content Placeholder 2">
            <a:extLst>
              <a:ext uri="{FF2B5EF4-FFF2-40B4-BE49-F238E27FC236}">
                <a16:creationId xmlns:a16="http://schemas.microsoft.com/office/drawing/2014/main" id="{004A3E97-B1EE-16D3-6901-81A94794B893}"/>
              </a:ext>
            </a:extLst>
          </p:cNvPr>
          <p:cNvSpPr>
            <a:spLocks noGrp="1"/>
          </p:cNvSpPr>
          <p:nvPr>
            <p:ph idx="1"/>
          </p:nvPr>
        </p:nvSpPr>
        <p:spPr>
          <a:xfrm>
            <a:off x="1301122" y="2096253"/>
            <a:ext cx="10052677" cy="3996378"/>
          </a:xfrm>
        </p:spPr>
        <p:txBody>
          <a:bodyPr>
            <a:normAutofit/>
          </a:bodyPr>
          <a:lstStyle/>
          <a:p>
            <a:pPr marL="0" indent="0">
              <a:buNone/>
            </a:pPr>
            <a:r>
              <a:rPr lang="en-IN" dirty="0"/>
              <a:t>Though the combination of an angiotensin receptor blocker (ARB) and a </a:t>
            </a:r>
            <a:r>
              <a:rPr lang="en-IN" dirty="0" err="1"/>
              <a:t>neprilysin</a:t>
            </a:r>
            <a:r>
              <a:rPr lang="en-IN" dirty="0"/>
              <a:t> inhibitor (</a:t>
            </a:r>
            <a:r>
              <a:rPr lang="en-IN" dirty="0" err="1"/>
              <a:t>ARNi</a:t>
            </a:r>
            <a:r>
              <a:rPr lang="en-IN" dirty="0"/>
              <a:t>) has been shown to be useful in heart failure with reduced ejection fraction EF), its use has mostly been restricted to chronic kidney disease (CKD) patients with an estimated glomerular filtration rate (</a:t>
            </a:r>
            <a:r>
              <a:rPr lang="en-IN" dirty="0" err="1"/>
              <a:t>eGFR</a:t>
            </a:r>
            <a:r>
              <a:rPr lang="en-IN" dirty="0"/>
              <a:t>) &gt;30 mL/minute/1.73 m2. We studied the role of </a:t>
            </a:r>
            <a:r>
              <a:rPr lang="en-IN" dirty="0" err="1"/>
              <a:t>ARNi</a:t>
            </a:r>
            <a:r>
              <a:rPr lang="en-IN" dirty="0"/>
              <a:t> in advanced CKD.</a:t>
            </a:r>
            <a:endParaRPr lang="en-US" dirty="0"/>
          </a:p>
        </p:txBody>
      </p:sp>
    </p:spTree>
    <p:extLst>
      <p:ext uri="{BB962C8B-B14F-4D97-AF65-F5344CB8AC3E}">
        <p14:creationId xmlns:p14="http://schemas.microsoft.com/office/powerpoint/2010/main" val="1733899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2682A-219D-E794-9927-3CCC7000374C}"/>
              </a:ext>
            </a:extLst>
          </p:cNvPr>
          <p:cNvSpPr>
            <a:spLocks noGrp="1"/>
          </p:cNvSpPr>
          <p:nvPr>
            <p:ph type="title"/>
          </p:nvPr>
        </p:nvSpPr>
        <p:spPr/>
        <p:txBody>
          <a:bodyPr/>
          <a:lstStyle/>
          <a:p>
            <a:r>
              <a:rPr lang="en-IN" b="1" dirty="0"/>
              <a:t>MATERIALS AND METHODS</a:t>
            </a:r>
            <a:endParaRPr lang="en-US" b="1" dirty="0"/>
          </a:p>
        </p:txBody>
      </p:sp>
      <p:sp>
        <p:nvSpPr>
          <p:cNvPr id="3" name="Content Placeholder 2">
            <a:extLst>
              <a:ext uri="{FF2B5EF4-FFF2-40B4-BE49-F238E27FC236}">
                <a16:creationId xmlns:a16="http://schemas.microsoft.com/office/drawing/2014/main" id="{E9296088-6D6E-3128-70A1-D9B936FC1D44}"/>
              </a:ext>
            </a:extLst>
          </p:cNvPr>
          <p:cNvSpPr>
            <a:spLocks noGrp="1"/>
          </p:cNvSpPr>
          <p:nvPr>
            <p:ph idx="1"/>
          </p:nvPr>
        </p:nvSpPr>
        <p:spPr/>
        <p:txBody>
          <a:bodyPr anchor="t">
            <a:normAutofit/>
          </a:bodyPr>
          <a:lstStyle/>
          <a:p>
            <a:pPr marL="0" indent="0" algn="l" rtl="1">
              <a:buNone/>
            </a:pPr>
            <a:r>
              <a:rPr lang="en-IN" dirty="0"/>
              <a:t>Patients with </a:t>
            </a:r>
            <a:r>
              <a:rPr lang="en-IN" dirty="0" err="1"/>
              <a:t>HFrEF</a:t>
            </a:r>
            <a:r>
              <a:rPr lang="en-IN" dirty="0"/>
              <a:t> and advanced CKD with an </a:t>
            </a:r>
            <a:r>
              <a:rPr lang="en-IN" dirty="0" err="1"/>
              <a:t>eGFR</a:t>
            </a:r>
            <a:r>
              <a:rPr lang="en-IN" dirty="0"/>
              <a:t> of &lt;30 mL/ minute/1.73 m2 were given </a:t>
            </a:r>
            <a:r>
              <a:rPr lang="en-IN" dirty="0" err="1"/>
              <a:t>ARNi</a:t>
            </a:r>
            <a:r>
              <a:rPr lang="en-IN" dirty="0"/>
              <a:t> (</a:t>
            </a:r>
            <a:r>
              <a:rPr lang="en-IN" dirty="0" err="1"/>
              <a:t>sacubitril</a:t>
            </a:r>
            <a:r>
              <a:rPr lang="en-IN" dirty="0"/>
              <a:t> with valsartan) and prospectively studied for changes in hospitalization rate for HF, clinical symptoms, levels of N-terminal prohormone of brain natriuretic  peptide (NT-</a:t>
            </a:r>
            <a:r>
              <a:rPr lang="en-IN" dirty="0" err="1"/>
              <a:t>proBNP</a:t>
            </a:r>
            <a:r>
              <a:rPr lang="en-IN" dirty="0"/>
              <a:t>), </a:t>
            </a:r>
            <a:r>
              <a:rPr lang="en-IN" dirty="0" err="1"/>
              <a:t>eGF</a:t>
            </a:r>
            <a:r>
              <a:rPr lang="en-IN" dirty="0"/>
              <a:t>, and potassium. </a:t>
            </a:r>
            <a:endParaRPr lang="en-US" dirty="0"/>
          </a:p>
        </p:txBody>
      </p:sp>
    </p:spTree>
    <p:extLst>
      <p:ext uri="{BB962C8B-B14F-4D97-AF65-F5344CB8AC3E}">
        <p14:creationId xmlns:p14="http://schemas.microsoft.com/office/powerpoint/2010/main" val="3748200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591A5B6-92C9-AF1F-4150-BC640BEE490D}"/>
              </a:ext>
            </a:extLst>
          </p:cNvPr>
          <p:cNvSpPr txBox="1">
            <a:spLocks/>
          </p:cNvSpPr>
          <p:nvPr/>
        </p:nvSpPr>
        <p:spPr>
          <a:xfrm>
            <a:off x="838200" y="1566166"/>
            <a:ext cx="9932203" cy="418113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b="1" dirty="0"/>
              <a:t>INCLUSION CRITERIA:</a:t>
            </a:r>
          </a:p>
          <a:p>
            <a:endParaRPr lang="en-IN" dirty="0"/>
          </a:p>
          <a:p>
            <a:r>
              <a:rPr lang="en-IN" dirty="0"/>
              <a:t>Inclusion</a:t>
            </a:r>
            <a:r>
              <a:rPr lang="en-US" dirty="0"/>
              <a:t> criteria were age between 18 and 80 years, mean sitting systolic blood pressure ≥120 mm Hg, and NT-</a:t>
            </a:r>
            <a:r>
              <a:rPr lang="en-US" dirty="0" err="1"/>
              <a:t>proBNP</a:t>
            </a:r>
            <a:r>
              <a:rPr lang="en-US" dirty="0"/>
              <a:t> levels &gt;600 </a:t>
            </a:r>
            <a:r>
              <a:rPr lang="en-US" dirty="0" err="1"/>
              <a:t>pg</a:t>
            </a:r>
            <a:r>
              <a:rPr lang="en-US" dirty="0"/>
              <a:t>/</a:t>
            </a:r>
            <a:r>
              <a:rPr lang="en-US" dirty="0" err="1"/>
              <a:t>mL.</a:t>
            </a:r>
            <a:r>
              <a:rPr lang="en-US" dirty="0"/>
              <a:t> </a:t>
            </a:r>
            <a:endParaRPr lang="en-IN" dirty="0"/>
          </a:p>
          <a:p>
            <a:r>
              <a:rPr lang="en-US" dirty="0"/>
              <a:t>The NT-</a:t>
            </a:r>
            <a:r>
              <a:rPr lang="en-US" dirty="0" err="1"/>
              <a:t>proBNP</a:t>
            </a:r>
            <a:r>
              <a:rPr lang="en-US" dirty="0"/>
              <a:t> level was chosen as it was shown that </a:t>
            </a:r>
            <a:r>
              <a:rPr lang="en-US" dirty="0" err="1"/>
              <a:t>ARNi</a:t>
            </a:r>
            <a:r>
              <a:rPr lang="en-US" dirty="0"/>
              <a:t> was beneficial in such patients.</a:t>
            </a:r>
            <a:r>
              <a:rPr lang="en-IN" dirty="0"/>
              <a:t> </a:t>
            </a:r>
          </a:p>
          <a:p>
            <a:pPr marL="0" indent="0">
              <a:buFont typeface="Arial" panose="020B0604020202020204" pitchFamily="34" charset="0"/>
              <a:buNone/>
            </a:pPr>
            <a:endParaRPr lang="en-IN" b="1" dirty="0"/>
          </a:p>
          <a:p>
            <a:pPr marL="0" indent="0">
              <a:buFont typeface="Arial" panose="020B0604020202020204" pitchFamily="34" charset="0"/>
              <a:buNone/>
            </a:pPr>
            <a:r>
              <a:rPr lang="en-IN" b="1" dirty="0"/>
              <a:t>EXCLUSION</a:t>
            </a:r>
            <a:r>
              <a:rPr lang="en-IN" dirty="0"/>
              <a:t> </a:t>
            </a:r>
            <a:r>
              <a:rPr lang="en-IN" b="1" dirty="0"/>
              <a:t>CRITERIA:</a:t>
            </a:r>
          </a:p>
          <a:p>
            <a:pPr marL="0" indent="0">
              <a:buFont typeface="Arial" panose="020B0604020202020204" pitchFamily="34" charset="0"/>
              <a:buNone/>
            </a:pPr>
            <a:endParaRPr lang="en-IN" dirty="0"/>
          </a:p>
          <a:p>
            <a:r>
              <a:rPr lang="en-IN" dirty="0"/>
              <a:t>T</a:t>
            </a:r>
            <a:r>
              <a:rPr lang="en-US" dirty="0"/>
              <a:t>hose with serum potassium &gt;5.5 </a:t>
            </a:r>
            <a:r>
              <a:rPr lang="en-US" dirty="0" err="1"/>
              <a:t>mmol</a:t>
            </a:r>
            <a:r>
              <a:rPr lang="en-US" dirty="0"/>
              <a:t>/L at baseline (due to ethical concerns of increased risk of hyperkalemia), hepatic involvement based on</a:t>
            </a:r>
            <a:r>
              <a:rPr lang="en-IN" dirty="0"/>
              <a:t> </a:t>
            </a:r>
            <a:r>
              <a:rPr lang="en-US" dirty="0"/>
              <a:t>elevated transaminase levels, and history of angioedema and pregnancy were excluded.</a:t>
            </a:r>
          </a:p>
        </p:txBody>
      </p:sp>
    </p:spTree>
    <p:extLst>
      <p:ext uri="{BB962C8B-B14F-4D97-AF65-F5344CB8AC3E}">
        <p14:creationId xmlns:p14="http://schemas.microsoft.com/office/powerpoint/2010/main" val="670505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0663D-E5F7-A970-4C72-8F469DE8B52D}"/>
              </a:ext>
            </a:extLst>
          </p:cNvPr>
          <p:cNvSpPr>
            <a:spLocks noGrp="1"/>
          </p:cNvSpPr>
          <p:nvPr>
            <p:ph type="title"/>
          </p:nvPr>
        </p:nvSpPr>
        <p:spPr/>
        <p:txBody>
          <a:bodyPr/>
          <a:lstStyle/>
          <a:p>
            <a:r>
              <a:rPr lang="en-IN" b="1" dirty="0"/>
              <a:t>OBJECTIVE OF STUDY</a:t>
            </a:r>
            <a:endParaRPr lang="en-US" b="1" dirty="0"/>
          </a:p>
        </p:txBody>
      </p:sp>
      <p:sp>
        <p:nvSpPr>
          <p:cNvPr id="5" name="TextBox 4">
            <a:extLst>
              <a:ext uri="{FF2B5EF4-FFF2-40B4-BE49-F238E27FC236}">
                <a16:creationId xmlns:a16="http://schemas.microsoft.com/office/drawing/2014/main" id="{E18BB464-E5B6-11EE-5C4D-00BFE2ED7A54}"/>
              </a:ext>
            </a:extLst>
          </p:cNvPr>
          <p:cNvSpPr txBox="1"/>
          <p:nvPr/>
        </p:nvSpPr>
        <p:spPr>
          <a:xfrm>
            <a:off x="638515" y="2137247"/>
            <a:ext cx="9754052" cy="1754326"/>
          </a:xfrm>
          <a:prstGeom prst="rect">
            <a:avLst/>
          </a:prstGeom>
          <a:noFill/>
        </p:spPr>
        <p:txBody>
          <a:bodyPr wrap="square">
            <a:spAutoFit/>
          </a:bodyPr>
          <a:lstStyle/>
          <a:p>
            <a:pPr marL="285750" indent="-285750">
              <a:buFont typeface="Arial" panose="020B0604020202020204" pitchFamily="34" charset="0"/>
              <a:buChar char="•"/>
            </a:pPr>
            <a:r>
              <a:rPr lang="en-US" dirty="0"/>
              <a:t>The primary objectives were to study the effect of </a:t>
            </a:r>
            <a:r>
              <a:rPr lang="en-US" dirty="0" err="1"/>
              <a:t>ARNi</a:t>
            </a:r>
            <a:r>
              <a:rPr lang="en-US" dirty="0"/>
              <a:t> on the rate of hospitalizations and symptoms and to note the change in concentration of NT-</a:t>
            </a:r>
            <a:r>
              <a:rPr lang="en-US" dirty="0" err="1"/>
              <a:t>proBNP</a:t>
            </a:r>
            <a:r>
              <a:rPr lang="en-US" dirty="0"/>
              <a:t> levels from baseline 6 months after </a:t>
            </a:r>
            <a:r>
              <a:rPr lang="en-US" dirty="0" err="1"/>
              <a:t>ARNi</a:t>
            </a:r>
            <a:r>
              <a:rPr lang="en-US" dirty="0"/>
              <a:t>. </a:t>
            </a:r>
            <a:endParaRPr lang="en-IN" dirty="0"/>
          </a:p>
          <a:p>
            <a:endParaRPr lang="en-IN" dirty="0"/>
          </a:p>
          <a:p>
            <a:pPr marL="285750" indent="-285750">
              <a:buFont typeface="Arial" panose="020B0604020202020204" pitchFamily="34" charset="0"/>
              <a:buChar char="•"/>
            </a:pPr>
            <a:r>
              <a:rPr lang="en-US" dirty="0"/>
              <a:t>The secondary objectives were the incidence of hyperkalemia (defined as serum potassium &gt;6 </a:t>
            </a:r>
            <a:r>
              <a:rPr lang="en-US" dirty="0" err="1"/>
              <a:t>meq</a:t>
            </a:r>
            <a:r>
              <a:rPr lang="en-US" dirty="0"/>
              <a:t>/L) during the study decline in </a:t>
            </a:r>
            <a:r>
              <a:rPr lang="en-US" dirty="0" err="1"/>
              <a:t>eGFR</a:t>
            </a:r>
            <a:r>
              <a:rPr lang="en-US" dirty="0"/>
              <a:t> by &gt;30% from baseline after treatment at 6 months.</a:t>
            </a:r>
          </a:p>
        </p:txBody>
      </p:sp>
    </p:spTree>
    <p:extLst>
      <p:ext uri="{BB962C8B-B14F-4D97-AF65-F5344CB8AC3E}">
        <p14:creationId xmlns:p14="http://schemas.microsoft.com/office/powerpoint/2010/main" val="235653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DF961-F551-D732-B2B4-2CBC8D4D7CD2}"/>
              </a:ext>
            </a:extLst>
          </p:cNvPr>
          <p:cNvSpPr>
            <a:spLocks noGrp="1"/>
          </p:cNvSpPr>
          <p:nvPr>
            <p:ph type="title"/>
          </p:nvPr>
        </p:nvSpPr>
        <p:spPr/>
        <p:txBody>
          <a:bodyPr/>
          <a:lstStyle/>
          <a:p>
            <a:r>
              <a:rPr lang="en-IN" b="1" dirty="0"/>
              <a:t>STUDY DESIGN</a:t>
            </a:r>
            <a:endParaRPr lang="en-US" b="1" dirty="0"/>
          </a:p>
        </p:txBody>
      </p:sp>
      <p:sp>
        <p:nvSpPr>
          <p:cNvPr id="3" name="Content Placeholder 2">
            <a:extLst>
              <a:ext uri="{FF2B5EF4-FFF2-40B4-BE49-F238E27FC236}">
                <a16:creationId xmlns:a16="http://schemas.microsoft.com/office/drawing/2014/main" id="{3CF823FC-FC2F-C7F5-3697-DFCCC45DA373}"/>
              </a:ext>
            </a:extLst>
          </p:cNvPr>
          <p:cNvSpPr>
            <a:spLocks noGrp="1"/>
          </p:cNvSpPr>
          <p:nvPr>
            <p:ph idx="1"/>
          </p:nvPr>
        </p:nvSpPr>
        <p:spPr/>
        <p:txBody>
          <a:bodyPr/>
          <a:lstStyle/>
          <a:p>
            <a:r>
              <a:rPr lang="en-IN" dirty="0"/>
              <a:t> Single group interventional prospective study. </a:t>
            </a:r>
            <a:endParaRPr lang="en-US" dirty="0"/>
          </a:p>
        </p:txBody>
      </p:sp>
    </p:spTree>
    <p:extLst>
      <p:ext uri="{BB962C8B-B14F-4D97-AF65-F5344CB8AC3E}">
        <p14:creationId xmlns:p14="http://schemas.microsoft.com/office/powerpoint/2010/main" val="4172343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57632-4CE3-5FD4-F8B4-A791E9B29EB3}"/>
              </a:ext>
            </a:extLst>
          </p:cNvPr>
          <p:cNvSpPr>
            <a:spLocks noGrp="1"/>
          </p:cNvSpPr>
          <p:nvPr>
            <p:ph type="title"/>
          </p:nvPr>
        </p:nvSpPr>
        <p:spPr/>
        <p:txBody>
          <a:bodyPr/>
          <a:lstStyle/>
          <a:p>
            <a:r>
              <a:rPr lang="en-IN" b="1" dirty="0"/>
              <a:t>METHOD OF STUDY</a:t>
            </a:r>
            <a:endParaRPr lang="en-US" b="1" dirty="0"/>
          </a:p>
        </p:txBody>
      </p:sp>
      <p:sp>
        <p:nvSpPr>
          <p:cNvPr id="13" name="Content Placeholder 12">
            <a:extLst>
              <a:ext uri="{FF2B5EF4-FFF2-40B4-BE49-F238E27FC236}">
                <a16:creationId xmlns:a16="http://schemas.microsoft.com/office/drawing/2014/main" id="{87B6C721-3B9B-F200-270E-E0BBD19FAF65}"/>
              </a:ext>
            </a:extLst>
          </p:cNvPr>
          <p:cNvSpPr>
            <a:spLocks noGrp="1"/>
          </p:cNvSpPr>
          <p:nvPr>
            <p:ph idx="1"/>
          </p:nvPr>
        </p:nvSpPr>
        <p:spPr/>
        <p:txBody>
          <a:bodyPr>
            <a:normAutofit/>
          </a:bodyPr>
          <a:lstStyle/>
          <a:p>
            <a:pPr lvl="1"/>
            <a:r>
              <a:rPr lang="en-US" dirty="0"/>
              <a:t>At the time of enrolment, blood pressure, clinical symptoms and details of previous hospitalization, hemoglobin, blood urea, serum creatinine, 24-hour urine protein, serum potassium, NT-</a:t>
            </a:r>
            <a:r>
              <a:rPr lang="en-US" dirty="0" err="1"/>
              <a:t>proBNP</a:t>
            </a:r>
            <a:r>
              <a:rPr lang="en-US" dirty="0"/>
              <a:t> levels, echocardiogram, and </a:t>
            </a:r>
            <a:r>
              <a:rPr lang="en-US" dirty="0" err="1"/>
              <a:t>eGFR</a:t>
            </a:r>
            <a:r>
              <a:rPr lang="en-US" dirty="0"/>
              <a:t> using CKD epidemiology collaboration (CKD-EPI) </a:t>
            </a:r>
            <a:r>
              <a:rPr lang="en-IN" dirty="0"/>
              <a:t>formula </a:t>
            </a:r>
            <a:r>
              <a:rPr lang="en-US" dirty="0"/>
              <a:t>were estimated. </a:t>
            </a:r>
            <a:endParaRPr lang="en-IN" dirty="0"/>
          </a:p>
          <a:p>
            <a:pPr marL="457200" lvl="1" indent="0">
              <a:buNone/>
            </a:pPr>
            <a:endParaRPr lang="en-IN" dirty="0"/>
          </a:p>
          <a:p>
            <a:pPr lvl="1"/>
            <a:r>
              <a:rPr lang="en-US" dirty="0"/>
              <a:t>Patients were then started on </a:t>
            </a:r>
            <a:r>
              <a:rPr lang="en-US" dirty="0" err="1"/>
              <a:t>ARNi</a:t>
            </a:r>
            <a:r>
              <a:rPr lang="en-US" dirty="0"/>
              <a:t> with an initial dose of 50 mg (</a:t>
            </a:r>
            <a:r>
              <a:rPr lang="en-US" dirty="0" err="1"/>
              <a:t>sacubitril</a:t>
            </a:r>
            <a:r>
              <a:rPr lang="en-US" dirty="0"/>
              <a:t> 24 mg with valsartan 26 mg) twice daily (</a:t>
            </a:r>
            <a:r>
              <a:rPr lang="en-US" dirty="0" err="1"/>
              <a:t>novartis</a:t>
            </a:r>
            <a:r>
              <a:rPr lang="en-US" dirty="0"/>
              <a:t> AG) and, if tolerated, increased to 100 mg twice daily (</a:t>
            </a:r>
            <a:r>
              <a:rPr lang="en-US" dirty="0" err="1"/>
              <a:t>sacubitril</a:t>
            </a:r>
            <a:r>
              <a:rPr lang="en-US" dirty="0"/>
              <a:t> 49 mg with valsartan 51 mg) after 1 month.</a:t>
            </a:r>
          </a:p>
        </p:txBody>
      </p:sp>
    </p:spTree>
    <p:extLst>
      <p:ext uri="{BB962C8B-B14F-4D97-AF65-F5344CB8AC3E}">
        <p14:creationId xmlns:p14="http://schemas.microsoft.com/office/powerpoint/2010/main" val="2266685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76D2B55-BCA2-84BB-BD80-EEB4C7C86786}"/>
              </a:ext>
            </a:extLst>
          </p:cNvPr>
          <p:cNvSpPr>
            <a:spLocks noGrp="1"/>
          </p:cNvSpPr>
          <p:nvPr>
            <p:ph idx="1"/>
          </p:nvPr>
        </p:nvSpPr>
        <p:spPr>
          <a:xfrm>
            <a:off x="838200" y="1650497"/>
            <a:ext cx="10515600" cy="4996315"/>
          </a:xfrm>
        </p:spPr>
        <p:txBody>
          <a:bodyPr/>
          <a:lstStyle/>
          <a:p>
            <a:r>
              <a:rPr lang="en-US" dirty="0"/>
              <a:t>They were advised low potassium diet, leaching of vegetables prior to cooking, continuing salt and fluid restriction, and were continued on diuretics and other </a:t>
            </a:r>
            <a:r>
              <a:rPr lang="en-US" dirty="0" err="1"/>
              <a:t>antihypertensives</a:t>
            </a:r>
            <a:r>
              <a:rPr lang="en-US" dirty="0"/>
              <a:t>. </a:t>
            </a:r>
            <a:endParaRPr lang="en-IN" dirty="0"/>
          </a:p>
          <a:p>
            <a:endParaRPr lang="en-IN" dirty="0"/>
          </a:p>
          <a:p>
            <a:r>
              <a:rPr lang="en-US" dirty="0"/>
              <a:t>The dose of antihypertensive medication was adjusted to keep blood pressure &lt;140/90 mm Hg and &lt;130/80 in </a:t>
            </a:r>
            <a:r>
              <a:rPr lang="en-US" dirty="0" err="1"/>
              <a:t>proteinuric</a:t>
            </a:r>
            <a:r>
              <a:rPr lang="en-US" dirty="0"/>
              <a:t> patients.</a:t>
            </a:r>
          </a:p>
        </p:txBody>
      </p:sp>
    </p:spTree>
    <p:extLst>
      <p:ext uri="{BB962C8B-B14F-4D97-AF65-F5344CB8AC3E}">
        <p14:creationId xmlns:p14="http://schemas.microsoft.com/office/powerpoint/2010/main" val="3712147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JOURNAL  PRESENTATION</vt:lpstr>
      <vt:lpstr>PowerPoint Presentation</vt:lpstr>
      <vt:lpstr>BACKGROUND OF STUDY</vt:lpstr>
      <vt:lpstr>MATERIALS AND METHODS</vt:lpstr>
      <vt:lpstr>PowerPoint Presentation</vt:lpstr>
      <vt:lpstr>OBJECTIVE OF STUDY</vt:lpstr>
      <vt:lpstr>STUDY DESIGN</vt:lpstr>
      <vt:lpstr>METHOD OF STUDY</vt:lpstr>
      <vt:lpstr>PowerPoint Presentation</vt:lpstr>
      <vt:lpstr>PowerPoint Presentation</vt:lpstr>
      <vt:lpstr>PowerPoint Presentation</vt:lpstr>
      <vt:lpstr>PowerPoint Presentation</vt:lpstr>
      <vt:lpstr>RESULTS ANALYSIS</vt:lpstr>
      <vt:lpstr>CONCLUSION</vt:lpstr>
      <vt:lpstr>PowerPoint Presentation</vt:lpstr>
      <vt:lpstr> Comparison of ARNi in stages 4 and 5 CKD</vt:lpstr>
      <vt:lpstr>DISCUSSION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msanthinidevi@gmail.com</dc:creator>
  <cp:lastModifiedBy>msanthinidevi@gmail.com</cp:lastModifiedBy>
  <cp:revision>9</cp:revision>
  <dcterms:created xsi:type="dcterms:W3CDTF">2024-02-23T10:20:06Z</dcterms:created>
  <dcterms:modified xsi:type="dcterms:W3CDTF">2024-02-25T09:38:23Z</dcterms:modified>
</cp:coreProperties>
</file>