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8"/>
  </p:notesMasterIdLst>
  <p:sldIdLst>
    <p:sldId id="256" r:id="rId2"/>
    <p:sldId id="258" r:id="rId3"/>
    <p:sldId id="298" r:id="rId4"/>
    <p:sldId id="279" r:id="rId5"/>
    <p:sldId id="265" r:id="rId6"/>
    <p:sldId id="271" r:id="rId7"/>
    <p:sldId id="266" r:id="rId8"/>
    <p:sldId id="280" r:id="rId9"/>
    <p:sldId id="287" r:id="rId10"/>
    <p:sldId id="269" r:id="rId11"/>
    <p:sldId id="267" r:id="rId12"/>
    <p:sldId id="262" r:id="rId13"/>
    <p:sldId id="272" r:id="rId14"/>
    <p:sldId id="283" r:id="rId15"/>
    <p:sldId id="273" r:id="rId16"/>
    <p:sldId id="281" r:id="rId17"/>
    <p:sldId id="289" r:id="rId18"/>
    <p:sldId id="282" r:id="rId19"/>
    <p:sldId id="290" r:id="rId20"/>
    <p:sldId id="285" r:id="rId21"/>
    <p:sldId id="293" r:id="rId22"/>
    <p:sldId id="286" r:id="rId23"/>
    <p:sldId id="292" r:id="rId24"/>
    <p:sldId id="299" r:id="rId25"/>
    <p:sldId id="276" r:id="rId26"/>
    <p:sldId id="29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7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1FE18D-5433-4A4E-9D69-7D1DDF8897D3}" type="datetimeFigureOut">
              <a:rPr lang="en-US" smtClean="0"/>
              <a:t>5/3/2022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3B41D5-5F4A-40AE-AC41-10C21607BE46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B41D5-5F4A-40AE-AC41-10C21607BE46}" type="slidenum">
              <a:rPr lang="en-IN" smtClean="0"/>
              <a:t>22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641CCC-12DF-4028-B7B1-156A336A09CF}" type="datetimeFigureOut">
              <a:rPr lang="en-US" smtClean="0"/>
              <a:pPr/>
              <a:t>5/3/2022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AD7D0A-8B93-450D-99F7-8F32AD2D29E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641CCC-12DF-4028-B7B1-156A336A09CF}" type="datetimeFigureOut">
              <a:rPr lang="en-US" smtClean="0"/>
              <a:pPr/>
              <a:t>5/3/2022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D7D0A-8B93-450D-99F7-8F32AD2D29E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641CCC-12DF-4028-B7B1-156A336A09CF}" type="datetimeFigureOut">
              <a:rPr lang="en-US" smtClean="0"/>
              <a:pPr/>
              <a:t>5/3/2022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D7D0A-8B93-450D-99F7-8F32AD2D29E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641CCC-12DF-4028-B7B1-156A336A09CF}" type="datetimeFigureOut">
              <a:rPr lang="en-US" smtClean="0"/>
              <a:pPr/>
              <a:t>5/3/2022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D7D0A-8B93-450D-99F7-8F32AD2D29E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641CCC-12DF-4028-B7B1-156A336A09CF}" type="datetimeFigureOut">
              <a:rPr lang="en-US" smtClean="0"/>
              <a:pPr/>
              <a:t>5/3/2022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D7D0A-8B93-450D-99F7-8F32AD2D29E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641CCC-12DF-4028-B7B1-156A336A09CF}" type="datetimeFigureOut">
              <a:rPr lang="en-US" smtClean="0"/>
              <a:pPr/>
              <a:t>5/3/2022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D7D0A-8B93-450D-99F7-8F32AD2D29E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641CCC-12DF-4028-B7B1-156A336A09CF}" type="datetimeFigureOut">
              <a:rPr lang="en-US" smtClean="0"/>
              <a:pPr/>
              <a:t>5/3/2022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D7D0A-8B93-450D-99F7-8F32AD2D29E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641CCC-12DF-4028-B7B1-156A336A09CF}" type="datetimeFigureOut">
              <a:rPr lang="en-US" smtClean="0"/>
              <a:pPr/>
              <a:t>5/3/2022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D7D0A-8B93-450D-99F7-8F32AD2D29E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641CCC-12DF-4028-B7B1-156A336A09CF}" type="datetimeFigureOut">
              <a:rPr lang="en-US" smtClean="0"/>
              <a:pPr/>
              <a:t>5/3/2022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D7D0A-8B93-450D-99F7-8F32AD2D29E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D641CCC-12DF-4028-B7B1-156A336A09CF}" type="datetimeFigureOut">
              <a:rPr lang="en-US" smtClean="0"/>
              <a:pPr/>
              <a:t>5/3/2022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D7D0A-8B93-450D-99F7-8F32AD2D29E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641CCC-12DF-4028-B7B1-156A336A09CF}" type="datetimeFigureOut">
              <a:rPr lang="en-US" smtClean="0"/>
              <a:pPr/>
              <a:t>5/3/2022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AD7D0A-8B93-450D-99F7-8F32AD2D29E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D641CCC-12DF-4028-B7B1-156A336A09CF}" type="datetimeFigureOut">
              <a:rPr lang="en-US" smtClean="0"/>
              <a:pPr/>
              <a:t>5/3/2022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5AD7D0A-8B93-450D-99F7-8F32AD2D29E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PIGMENTED EYES</a:t>
            </a:r>
            <a:br>
              <a:rPr lang="en-US" dirty="0" smtClean="0"/>
            </a:br>
            <a:r>
              <a:rPr lang="en-US" dirty="0" smtClean="0"/>
              <a:t>&amp;</a:t>
            </a:r>
            <a:br>
              <a:rPr lang="en-US" dirty="0" smtClean="0"/>
            </a:br>
            <a:r>
              <a:rPr lang="en-US" dirty="0" smtClean="0"/>
              <a:t> PLUGGED EARS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43314"/>
            <a:ext cx="9144000" cy="3000396"/>
          </a:xfrm>
        </p:spPr>
        <p:txBody>
          <a:bodyPr/>
          <a:lstStyle/>
          <a:p>
            <a:r>
              <a:rPr lang="en-US" dirty="0" smtClean="0"/>
              <a:t>I MEDICAL UNIT</a:t>
            </a:r>
          </a:p>
          <a:p>
            <a:r>
              <a:rPr lang="en-US" b="1" dirty="0" smtClean="0"/>
              <a:t>CHIEF</a:t>
            </a:r>
            <a:r>
              <a:rPr lang="en-US" dirty="0" smtClean="0"/>
              <a:t>: </a:t>
            </a:r>
            <a:r>
              <a:rPr lang="en-US" dirty="0" err="1" smtClean="0"/>
              <a:t>Dr.M.Natarajan</a:t>
            </a:r>
            <a:r>
              <a:rPr lang="en-US" dirty="0" smtClean="0"/>
              <a:t> M.D.   </a:t>
            </a:r>
          </a:p>
          <a:p>
            <a:r>
              <a:rPr lang="en-US" b="1" dirty="0" smtClean="0"/>
              <a:t>Asst Professors</a:t>
            </a:r>
            <a:r>
              <a:rPr lang="en-US" dirty="0" smtClean="0"/>
              <a:t>: </a:t>
            </a:r>
            <a:r>
              <a:rPr lang="en-US" dirty="0" err="1" smtClean="0"/>
              <a:t>Dr.V.Palanikumaran</a:t>
            </a:r>
            <a:r>
              <a:rPr lang="en-US" dirty="0" smtClean="0"/>
              <a:t> M.D ,D.DIAB</a:t>
            </a:r>
          </a:p>
          <a:p>
            <a:r>
              <a:rPr lang="en-US" dirty="0" err="1" smtClean="0"/>
              <a:t>Dr.D.Vasantha</a:t>
            </a:r>
            <a:r>
              <a:rPr lang="en-US" dirty="0" smtClean="0"/>
              <a:t> </a:t>
            </a:r>
            <a:r>
              <a:rPr lang="en-US" dirty="0" err="1" smtClean="0"/>
              <a:t>kalyani</a:t>
            </a:r>
            <a:r>
              <a:rPr lang="en-US" dirty="0" smtClean="0"/>
              <a:t> M.D.,DCP</a:t>
            </a:r>
          </a:p>
          <a:p>
            <a:r>
              <a:rPr lang="en-US" dirty="0" err="1" smtClean="0"/>
              <a:t>Dr.M.Suresh</a:t>
            </a:r>
            <a:r>
              <a:rPr lang="en-US" dirty="0" smtClean="0"/>
              <a:t> </a:t>
            </a:r>
            <a:r>
              <a:rPr lang="en-US" dirty="0" err="1" smtClean="0"/>
              <a:t>kumar</a:t>
            </a:r>
            <a:r>
              <a:rPr lang="en-US" dirty="0" smtClean="0"/>
              <a:t> M.D.</a:t>
            </a:r>
          </a:p>
          <a:p>
            <a:r>
              <a:rPr lang="en-US" b="1" dirty="0" smtClean="0"/>
              <a:t>PRESENTOR</a:t>
            </a:r>
            <a:r>
              <a:rPr lang="en-US" dirty="0" smtClean="0"/>
              <a:t>:J.NAVEENKUMAR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BP: 90/60 mmHg</a:t>
            </a:r>
          </a:p>
          <a:p>
            <a:r>
              <a:rPr lang="en-US" dirty="0" smtClean="0"/>
              <a:t>PR: 134/min</a:t>
            </a:r>
          </a:p>
          <a:p>
            <a:r>
              <a:rPr lang="en-US" dirty="0" smtClean="0"/>
              <a:t>SpO2: 98% on Room air</a:t>
            </a:r>
          </a:p>
          <a:p>
            <a:r>
              <a:rPr lang="en-US" dirty="0" smtClean="0"/>
              <a:t>Temperature: 102 F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VITALS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CVS: S1S2</a:t>
            </a:r>
            <a:r>
              <a:rPr lang="en-US" b="1" dirty="0" smtClean="0"/>
              <a:t>+ </a:t>
            </a:r>
            <a:r>
              <a:rPr lang="en-IN" dirty="0" smtClean="0"/>
              <a:t>,No murmur</a:t>
            </a:r>
          </a:p>
          <a:p>
            <a:r>
              <a:rPr lang="en-US" dirty="0" smtClean="0"/>
              <a:t>RS: B/L NVBS </a:t>
            </a:r>
            <a:r>
              <a:rPr lang="en-US" b="1" dirty="0" smtClean="0"/>
              <a:t>+,</a:t>
            </a:r>
            <a:r>
              <a:rPr lang="en-US" dirty="0" smtClean="0"/>
              <a:t>No added sounds</a:t>
            </a:r>
          </a:p>
          <a:p>
            <a:r>
              <a:rPr lang="en-US" dirty="0" smtClean="0"/>
              <a:t>P/A: soft, BS+</a:t>
            </a:r>
          </a:p>
          <a:p>
            <a:r>
              <a:rPr lang="en-US" dirty="0" smtClean="0"/>
              <a:t>CNS: Pt </a:t>
            </a:r>
            <a:r>
              <a:rPr lang="en-US" dirty="0" err="1" smtClean="0"/>
              <a:t>drowsy,irritable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smtClean="0"/>
              <a:t>Moves all 4 limbs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smtClean="0"/>
              <a:t>No neck stiffness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smtClean="0"/>
              <a:t>No </a:t>
            </a:r>
            <a:r>
              <a:rPr lang="en-US" dirty="0" err="1" smtClean="0"/>
              <a:t>meningeal</a:t>
            </a:r>
            <a:r>
              <a:rPr lang="en-US" dirty="0" smtClean="0"/>
              <a:t> signs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smtClean="0"/>
              <a:t>B/L Pupil 3mm RTL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/>
              <a:t>       </a:t>
            </a:r>
            <a:r>
              <a:rPr lang="en-US" dirty="0" smtClean="0"/>
              <a:t>DEM </a:t>
            </a:r>
            <a:r>
              <a:rPr lang="en-US" dirty="0" smtClean="0"/>
              <a:t>+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       </a:t>
            </a:r>
            <a:r>
              <a:rPr lang="en-US" dirty="0" smtClean="0"/>
              <a:t>B/L plantar </a:t>
            </a:r>
            <a:r>
              <a:rPr lang="en-US" dirty="0" err="1" smtClean="0"/>
              <a:t>withdrawl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SYSTEMIC EXAMINATION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357454"/>
                <a:gridCol w="1757346"/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18/4/22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19/4/22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22/4/22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count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7,800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6,700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9,900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73/15/12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75/13/12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50/34/16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HB G%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11.4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PCV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PLT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82,000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1.01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2.06</a:t>
                      </a:r>
                      <a:endParaRPr lang="en-IN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</a:t>
            </a:r>
            <a:endParaRPr lang="en-IN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071538" y="4214818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RFT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18/4/22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22/4/22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UREA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CREATININE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ESR: </a:t>
            </a:r>
            <a:r>
              <a:rPr lang="en-US" b="1" dirty="0" smtClean="0"/>
              <a:t>36</a:t>
            </a:r>
            <a:r>
              <a:rPr lang="en-US" dirty="0" smtClean="0"/>
              <a:t>mm/Hr</a:t>
            </a:r>
          </a:p>
          <a:p>
            <a:r>
              <a:rPr lang="en-US" dirty="0" err="1" smtClean="0"/>
              <a:t>qCRP</a:t>
            </a:r>
            <a:r>
              <a:rPr lang="en-US" dirty="0" smtClean="0"/>
              <a:t>: </a:t>
            </a:r>
            <a:r>
              <a:rPr lang="en-US" b="1" dirty="0" smtClean="0"/>
              <a:t>64 </a:t>
            </a:r>
            <a:r>
              <a:rPr lang="en-US" dirty="0" smtClean="0"/>
              <a:t>mg/l</a:t>
            </a:r>
          </a:p>
          <a:p>
            <a:r>
              <a:rPr lang="en-US" dirty="0" smtClean="0"/>
              <a:t>LFT: normal</a:t>
            </a:r>
          </a:p>
          <a:p>
            <a:r>
              <a:rPr lang="en-US" dirty="0" err="1" smtClean="0"/>
              <a:t>HbSAg</a:t>
            </a:r>
            <a:r>
              <a:rPr lang="en-US" dirty="0" smtClean="0"/>
              <a:t>:  Non reactive</a:t>
            </a:r>
          </a:p>
          <a:p>
            <a:r>
              <a:rPr lang="en-US" dirty="0" smtClean="0"/>
              <a:t>HCV: Non reactive</a:t>
            </a:r>
          </a:p>
          <a:p>
            <a:pPr>
              <a:buNone/>
            </a:pPr>
            <a:r>
              <a:rPr lang="en-US" dirty="0" smtClean="0"/>
              <a:t>USG abdomen: </a:t>
            </a:r>
          </a:p>
          <a:p>
            <a:pPr>
              <a:buNone/>
            </a:pPr>
            <a:r>
              <a:rPr lang="en-US" dirty="0" smtClean="0"/>
              <a:t>                      no </a:t>
            </a:r>
            <a:r>
              <a:rPr lang="en-US" dirty="0" err="1" smtClean="0"/>
              <a:t>hepatosplenomegaly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No pleural effusion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</a:t>
            </a:r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IGM Dengue- Negative</a:t>
            </a:r>
          </a:p>
          <a:p>
            <a:r>
              <a:rPr lang="en-US" dirty="0" smtClean="0"/>
              <a:t>IGM Scrub -Negative</a:t>
            </a:r>
          </a:p>
          <a:p>
            <a:r>
              <a:rPr lang="en-US" dirty="0" smtClean="0"/>
              <a:t>IGM </a:t>
            </a:r>
            <a:r>
              <a:rPr lang="en-US" dirty="0" err="1" smtClean="0"/>
              <a:t>Leptospirosis</a:t>
            </a:r>
            <a:r>
              <a:rPr lang="en-US" dirty="0" smtClean="0"/>
              <a:t>- Negative </a:t>
            </a:r>
          </a:p>
          <a:p>
            <a:endParaRPr lang="en-US" dirty="0" smtClean="0"/>
          </a:p>
          <a:p>
            <a:r>
              <a:rPr lang="en-US" dirty="0" smtClean="0"/>
              <a:t>CT BRAIN </a:t>
            </a:r>
            <a:r>
              <a:rPr lang="en-US" b="1" dirty="0" smtClean="0"/>
              <a:t>:No significant abnormality</a:t>
            </a:r>
            <a:endParaRPr lang="en-IN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CSF Glucose : 50mg/dl [50-80]</a:t>
            </a:r>
          </a:p>
          <a:p>
            <a:r>
              <a:rPr lang="en-US" dirty="0" smtClean="0"/>
              <a:t>CSF protein : 26 [15-60].</a:t>
            </a:r>
          </a:p>
          <a:p>
            <a:endParaRPr lang="en-US" dirty="0" smtClean="0"/>
          </a:p>
          <a:p>
            <a:r>
              <a:rPr lang="en-US" dirty="0" smtClean="0"/>
              <a:t>CSF </a:t>
            </a:r>
            <a:r>
              <a:rPr lang="en-US" dirty="0" err="1" smtClean="0"/>
              <a:t>Neutrophil</a:t>
            </a:r>
            <a:r>
              <a:rPr lang="en-US" dirty="0" smtClean="0"/>
              <a:t> -0</a:t>
            </a:r>
          </a:p>
          <a:p>
            <a:r>
              <a:rPr lang="en-US" dirty="0" smtClean="0"/>
              <a:t>  lymphocyte- 2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monocyte</a:t>
            </a:r>
            <a:r>
              <a:rPr lang="en-US" smtClean="0"/>
              <a:t>- </a:t>
            </a:r>
            <a:r>
              <a:rPr lang="en-US" dirty="0" smtClean="0"/>
              <a:t>0</a:t>
            </a:r>
          </a:p>
          <a:p>
            <a:r>
              <a:rPr lang="en-US" dirty="0" smtClean="0"/>
              <a:t>CSF ADA : 1</a:t>
            </a:r>
          </a:p>
          <a:p>
            <a:r>
              <a:rPr lang="en-US" dirty="0" smtClean="0"/>
              <a:t>CSF C/S:NO GROWTH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CSF ANALYSIS</a:t>
            </a:r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O/E</a:t>
            </a:r>
          </a:p>
          <a:p>
            <a:r>
              <a:rPr lang="en-US" dirty="0" smtClean="0"/>
              <a:t>EOM: </a:t>
            </a:r>
            <a:r>
              <a:rPr lang="en-US" b="1" dirty="0" err="1" smtClean="0"/>
              <a:t>Opsoclonus</a:t>
            </a:r>
            <a:r>
              <a:rPr lang="en-US" b="1" dirty="0" smtClean="0"/>
              <a:t> +</a:t>
            </a:r>
            <a:endParaRPr lang="en-IN" b="1" dirty="0" smtClean="0"/>
          </a:p>
          <a:p>
            <a:r>
              <a:rPr lang="en-US" dirty="0" smtClean="0"/>
              <a:t>Moving all four limbs</a:t>
            </a:r>
          </a:p>
          <a:p>
            <a:r>
              <a:rPr lang="en-US" dirty="0" smtClean="0"/>
              <a:t>Tone Normal in four limbs</a:t>
            </a:r>
          </a:p>
          <a:p>
            <a:r>
              <a:rPr lang="en-US" dirty="0" smtClean="0"/>
              <a:t>DTR Present in all four limbs</a:t>
            </a:r>
          </a:p>
          <a:p>
            <a:r>
              <a:rPr lang="en-US" dirty="0" smtClean="0"/>
              <a:t>Plantar: B/L Flexor</a:t>
            </a:r>
          </a:p>
          <a:p>
            <a:pPr>
              <a:buNone/>
            </a:pPr>
            <a:r>
              <a:rPr lang="en-US" b="1" dirty="0" smtClean="0"/>
              <a:t>Advice:</a:t>
            </a:r>
          </a:p>
          <a:p>
            <a:r>
              <a:rPr lang="en-US" dirty="0" err="1" smtClean="0"/>
              <a:t>Antiepileptics</a:t>
            </a:r>
            <a:r>
              <a:rPr lang="en-US" dirty="0" smtClean="0"/>
              <a:t>,</a:t>
            </a:r>
          </a:p>
          <a:p>
            <a:r>
              <a:rPr lang="en-US" dirty="0" smtClean="0"/>
              <a:t>EEG,</a:t>
            </a:r>
          </a:p>
          <a:p>
            <a:r>
              <a:rPr lang="en-US" b="1" dirty="0" smtClean="0"/>
              <a:t>MRI BRAIN &amp;MRA,MRV.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NEUROMEDICINE OPINION</a:t>
            </a:r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 posterior dominant reacting alpha.</a:t>
            </a:r>
          </a:p>
          <a:p>
            <a:r>
              <a:rPr lang="en-US" dirty="0" smtClean="0"/>
              <a:t>No provocative abnormality.</a:t>
            </a:r>
          </a:p>
          <a:p>
            <a:r>
              <a:rPr lang="en-US" dirty="0" smtClean="0"/>
              <a:t>B/L sharp wave discharges </a:t>
            </a:r>
          </a:p>
          <a:p>
            <a:pPr>
              <a:buNone/>
            </a:pPr>
            <a:r>
              <a:rPr lang="en-US" dirty="0" smtClean="0"/>
              <a:t>IMPRESSION</a:t>
            </a:r>
            <a:r>
              <a:rPr lang="en-US" dirty="0" smtClean="0"/>
              <a:t>: </a:t>
            </a:r>
            <a:r>
              <a:rPr lang="en-US" b="1" dirty="0" smtClean="0"/>
              <a:t>Abnormal EEG</a:t>
            </a:r>
            <a:endParaRPr lang="en-IN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ELECTROENCEPHALOGRAM[EEG]</a:t>
            </a:r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DIL/BACK REST</a:t>
            </a:r>
          </a:p>
          <a:p>
            <a:r>
              <a:rPr lang="en-US" dirty="0" smtClean="0"/>
              <a:t>IV FLUIDS</a:t>
            </a:r>
          </a:p>
          <a:p>
            <a:r>
              <a:rPr lang="en-US" dirty="0" smtClean="0"/>
              <a:t>INJ CEFTRIAXONE 1G IV BD</a:t>
            </a:r>
          </a:p>
          <a:p>
            <a:r>
              <a:rPr lang="en-US" dirty="0" smtClean="0"/>
              <a:t>INJ.DEXAMETHASONE 4MG IV OD</a:t>
            </a:r>
          </a:p>
          <a:p>
            <a:r>
              <a:rPr lang="en-US" dirty="0" smtClean="0"/>
              <a:t>INJ PHENYTOIN 100MG IV BD</a:t>
            </a:r>
          </a:p>
          <a:p>
            <a:r>
              <a:rPr lang="en-US" dirty="0" smtClean="0"/>
              <a:t>INJ.RANITIDINE 50MG IV BD</a:t>
            </a:r>
          </a:p>
          <a:p>
            <a:r>
              <a:rPr lang="en-US" dirty="0" smtClean="0"/>
              <a:t>T.SODIUM VALPORATE 200MG 1-1-1</a:t>
            </a:r>
          </a:p>
          <a:p>
            <a:r>
              <a:rPr lang="en-US" dirty="0" smtClean="0"/>
              <a:t>C.DOXYCYCLINE 100MG 1-0-1</a:t>
            </a:r>
          </a:p>
          <a:p>
            <a:r>
              <a:rPr lang="en-US" dirty="0" smtClean="0"/>
              <a:t>T.ACYCLOVIR 200MG 2-2-2-2-2</a:t>
            </a:r>
          </a:p>
          <a:p>
            <a:r>
              <a:rPr lang="en-US" dirty="0" smtClean="0"/>
              <a:t>T.PARACETAMOL 500MG 1-1-1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GIVEN</a:t>
            </a:r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642918"/>
            <a:ext cx="87868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After 4 days of treatment, patient became </a:t>
            </a:r>
            <a:r>
              <a:rPr lang="en-US" sz="3200" dirty="0" err="1" smtClean="0"/>
              <a:t>afebrile</a:t>
            </a:r>
            <a:r>
              <a:rPr lang="en-US" sz="3200" dirty="0" smtClean="0"/>
              <a:t>, platelet count was improved. No agitated </a:t>
            </a:r>
            <a:r>
              <a:rPr lang="en-US" sz="3200" dirty="0" err="1" smtClean="0"/>
              <a:t>behaviour</a:t>
            </a:r>
            <a:r>
              <a:rPr lang="en-US" sz="3200" dirty="0" smtClean="0"/>
              <a:t>.</a:t>
            </a:r>
            <a:endParaRPr lang="en-IN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13 YEARS OLD MALE BROUGHT  TO GRH WITH CHIEF COMPLAINTS OF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b="1" dirty="0" smtClean="0"/>
              <a:t>C/O FEVER </a:t>
            </a:r>
            <a:r>
              <a:rPr lang="en-US" dirty="0" smtClean="0"/>
              <a:t>FOR PAST 4 DAYS</a:t>
            </a:r>
          </a:p>
          <a:p>
            <a:r>
              <a:rPr lang="en-US" b="1" dirty="0" smtClean="0">
                <a:latin typeface="+mj-lt"/>
              </a:rPr>
              <a:t>     </a:t>
            </a:r>
            <a:r>
              <a:rPr lang="en-US" b="1" cap="all" dirty="0" smtClean="0">
                <a:latin typeface="+mj-lt"/>
              </a:rPr>
              <a:t>h/o blurring of vision </a:t>
            </a:r>
            <a:r>
              <a:rPr lang="en-US" cap="all" dirty="0" smtClean="0">
                <a:latin typeface="+mj-lt"/>
              </a:rPr>
              <a:t>for past 2 days</a:t>
            </a:r>
          </a:p>
          <a:p>
            <a:r>
              <a:rPr lang="en-US" dirty="0" smtClean="0"/>
              <a:t>    </a:t>
            </a:r>
            <a:r>
              <a:rPr lang="en-US" b="1" dirty="0" smtClean="0"/>
              <a:t>H/O ALTERED SENSORIUM</a:t>
            </a:r>
            <a:r>
              <a:rPr lang="en-US" dirty="0" smtClean="0"/>
              <a:t> FOR PAST 1 DAY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4294967295"/>
          </p:nvPr>
        </p:nvGraphicFramePr>
        <p:xfrm>
          <a:off x="1500166" y="1428736"/>
          <a:ext cx="5715009" cy="2130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5337"/>
                <a:gridCol w="1605337"/>
                <a:gridCol w="2504335"/>
              </a:tblGrid>
              <a:tr h="385589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RIGHT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LEFT</a:t>
                      </a:r>
                      <a:endParaRPr lang="en-IN" dirty="0"/>
                    </a:p>
                  </a:txBody>
                  <a:tcPr/>
                </a:tc>
              </a:tr>
              <a:tr h="457013">
                <a:tc>
                  <a:txBody>
                    <a:bodyPr/>
                    <a:lstStyle/>
                    <a:p>
                      <a:r>
                        <a:rPr lang="en-US" dirty="0" smtClean="0"/>
                        <a:t>PINNA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n-IN" dirty="0"/>
                    </a:p>
                  </a:txBody>
                  <a:tcPr/>
                </a:tc>
              </a:tr>
              <a:tr h="4570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dirty="0" smtClean="0"/>
                    </a:p>
                    <a:p>
                      <a:r>
                        <a:rPr lang="en-US" dirty="0" smtClean="0"/>
                        <a:t>EAC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n-IN" dirty="0"/>
                    </a:p>
                  </a:txBody>
                  <a:tcPr/>
                </a:tc>
              </a:tr>
              <a:tr h="648260">
                <a:tc>
                  <a:txBody>
                    <a:bodyPr/>
                    <a:lstStyle/>
                    <a:p>
                      <a:r>
                        <a:rPr lang="en-US" dirty="0" smtClean="0"/>
                        <a:t>TYMPANIC MEMBRANE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INTACT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INTACT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ENT EXAMINATION</a:t>
            </a:r>
            <a:endParaRPr lang="en-IN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71604" y="3643314"/>
          <a:ext cx="564360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602"/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 SPONTANEOUS NYSTAGMUS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ROMBERG TEST NEGATIVE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 can be subjected to MRI </a:t>
            </a:r>
            <a:r>
              <a:rPr lang="en-US" dirty="0" err="1" smtClean="0"/>
              <a:t>upto</a:t>
            </a:r>
            <a:r>
              <a:rPr lang="en-US" dirty="0" smtClean="0"/>
              <a:t> 1.5 Tesla.</a:t>
            </a:r>
          </a:p>
          <a:p>
            <a:r>
              <a:rPr lang="en-US" dirty="0" smtClean="0"/>
              <a:t>Device is </a:t>
            </a:r>
            <a:r>
              <a:rPr lang="en-US" dirty="0" err="1" smtClean="0"/>
              <a:t>compatable</a:t>
            </a:r>
            <a:r>
              <a:rPr lang="en-US" dirty="0" smtClean="0"/>
              <a:t> </a:t>
            </a:r>
            <a:r>
              <a:rPr lang="en-US" dirty="0" err="1" smtClean="0"/>
              <a:t>upto</a:t>
            </a:r>
            <a:r>
              <a:rPr lang="en-US" dirty="0" smtClean="0"/>
              <a:t> 1.5 Tesla with safety precautions.</a:t>
            </a:r>
          </a:p>
          <a:p>
            <a:r>
              <a:rPr lang="en-US" dirty="0" smtClean="0"/>
              <a:t>Advice to remove external components of implant &amp; Apply elastic </a:t>
            </a:r>
            <a:r>
              <a:rPr lang="en-US" dirty="0" err="1" smtClean="0"/>
              <a:t>Creepe</a:t>
            </a:r>
            <a:r>
              <a:rPr lang="en-US" dirty="0" smtClean="0"/>
              <a:t> bandage over head while doing MRI.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 OPINION REGARDING MRI</a:t>
            </a:r>
            <a:endParaRPr lang="en-IN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FUNDUS EXAMINATION</a:t>
            </a:r>
            <a:endParaRPr lang="en-I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397000"/>
          <a:ext cx="6096000" cy="367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RIGHT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LEFT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MEDIA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CLEAR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CLEAR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DISC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WAXY PALLOR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WAXY PALLOR</a:t>
                      </a:r>
                      <a:endParaRPr lang="en-IN" b="1" dirty="0" smtClean="0"/>
                    </a:p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C:D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MADE OUT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MADE OUT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VESSELS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AA+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AA+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MACULA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baseline="0" dirty="0" smtClean="0"/>
                        <a:t> BULL  EYE MACULOPATHY 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BULL EYE MACULOPATHY</a:t>
                      </a:r>
                      <a:endParaRPr lang="en-IN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BACKGROUND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BONY SPICULES+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BONY SPICULES+</a:t>
                      </a:r>
                      <a:endParaRPr lang="en-IN" b="1" dirty="0" smtClean="0"/>
                    </a:p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397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                           RIGHT                            LEFT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28728" y="4857760"/>
          <a:ext cx="6119834" cy="817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9834"/>
              </a:tblGrid>
              <a:tr h="408777">
                <a:tc>
                  <a:txBody>
                    <a:bodyPr/>
                    <a:lstStyle/>
                    <a:p>
                      <a:r>
                        <a:rPr lang="en-US" dirty="0" smtClean="0"/>
                        <a:t>IMPRESSION</a:t>
                      </a:r>
                      <a:endParaRPr lang="en-IN" dirty="0"/>
                    </a:p>
                  </a:txBody>
                  <a:tcPr/>
                </a:tc>
              </a:tr>
              <a:tr h="408777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</a:t>
                      </a:r>
                      <a:r>
                        <a:rPr lang="en-US" b="1" dirty="0" smtClean="0"/>
                        <a:t>BOTH EYE RETINITIS PIGMENTOSA</a:t>
                      </a:r>
                      <a:endParaRPr lang="en-IN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WhatsApp Image 2022-05-01 at 11.36.05 AM (1)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2" y="1481138"/>
            <a:ext cx="6034616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FUNDUS</a:t>
            </a:r>
            <a:endParaRPr lang="en-IN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WhatsApp Image 2022-05-01 at 11.36.09 AM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0"/>
            <a:ext cx="8929718" cy="677483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Fundus</a:t>
            </a:r>
            <a:r>
              <a:rPr lang="en-US" dirty="0" smtClean="0">
                <a:solidFill>
                  <a:srgbClr val="FF0000"/>
                </a:solidFill>
              </a:rPr>
              <a:t> left eye</a:t>
            </a: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DIAGNOSIS</a:t>
            </a:r>
            <a:endParaRPr lang="en-IN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NEXT???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1950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Pt was apparently normal before 4 </a:t>
            </a:r>
            <a:r>
              <a:rPr lang="en-US" dirty="0" err="1" smtClean="0"/>
              <a:t>days.then</a:t>
            </a:r>
            <a:r>
              <a:rPr lang="en-US" dirty="0" smtClean="0"/>
              <a:t> he developed fever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smtClean="0"/>
              <a:t>-high </a:t>
            </a:r>
            <a:r>
              <a:rPr lang="en-US" dirty="0" err="1" smtClean="0"/>
              <a:t>grade,continuous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    </a:t>
            </a:r>
            <a:r>
              <a:rPr lang="en-US" dirty="0" smtClean="0"/>
              <a:t>-not associate with chills and rigor</a:t>
            </a:r>
          </a:p>
          <a:p>
            <a:r>
              <a:rPr lang="en-US" dirty="0" smtClean="0"/>
              <a:t>H/o blurring of vision for the past 2 days</a:t>
            </a:r>
          </a:p>
          <a:p>
            <a:r>
              <a:rPr lang="en-US" dirty="0" smtClean="0"/>
              <a:t>H/O altered </a:t>
            </a:r>
            <a:r>
              <a:rPr lang="en-US" dirty="0" err="1" smtClean="0"/>
              <a:t>sensorium</a:t>
            </a:r>
            <a:r>
              <a:rPr lang="en-US" dirty="0" smtClean="0"/>
              <a:t> for the past 1 day</a:t>
            </a:r>
          </a:p>
          <a:p>
            <a:r>
              <a:rPr lang="en-US" dirty="0" smtClean="0"/>
              <a:t>H/o GTCS -1 episode ,involving both upper and lower </a:t>
            </a:r>
            <a:r>
              <a:rPr lang="en-US" dirty="0" err="1" smtClean="0"/>
              <a:t>limbs,lasting</a:t>
            </a:r>
            <a:r>
              <a:rPr lang="en-US" dirty="0" smtClean="0"/>
              <a:t> for about 5 </a:t>
            </a:r>
            <a:r>
              <a:rPr lang="en-US" dirty="0" err="1" smtClean="0"/>
              <a:t>minutes,associate</a:t>
            </a:r>
            <a:r>
              <a:rPr lang="en-US" dirty="0" smtClean="0"/>
              <a:t> with </a:t>
            </a:r>
            <a:r>
              <a:rPr lang="en-US" dirty="0" err="1" smtClean="0"/>
              <a:t>uprolling</a:t>
            </a:r>
            <a:r>
              <a:rPr lang="en-US" dirty="0" smtClean="0"/>
              <a:t> of eye </a:t>
            </a:r>
            <a:r>
              <a:rPr lang="en-US" dirty="0" err="1" smtClean="0"/>
              <a:t>balls,not</a:t>
            </a:r>
            <a:r>
              <a:rPr lang="en-US" dirty="0" smtClean="0"/>
              <a:t> associate with involuntary urination and </a:t>
            </a:r>
            <a:r>
              <a:rPr lang="en-US" dirty="0" err="1" smtClean="0"/>
              <a:t>defaecation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H/O vomiting -2 episodes 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HISTORY OF PRESENTING ILLNESS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cap="small" dirty="0" smtClean="0"/>
              <a:t>h/o loose stools 2 episodes [2 days back]</a:t>
            </a:r>
          </a:p>
          <a:p>
            <a:r>
              <a:rPr lang="en-US" sz="2400" cap="small" dirty="0" smtClean="0"/>
              <a:t>NO H/O NIGHT BLINDNESS</a:t>
            </a:r>
          </a:p>
          <a:p>
            <a:r>
              <a:rPr lang="en-US" sz="2400" cap="small" dirty="0" smtClean="0"/>
              <a:t>NO H/O AGITATED BEHAVIOUR</a:t>
            </a:r>
          </a:p>
          <a:p>
            <a:r>
              <a:rPr lang="en-US" sz="2400" cap="small" dirty="0" smtClean="0"/>
              <a:t>No H/O ABDOMINAL PAIN &amp; DISTENSION</a:t>
            </a:r>
            <a:endParaRPr lang="en-US" sz="2400" dirty="0" smtClean="0"/>
          </a:p>
          <a:p>
            <a:r>
              <a:rPr lang="en-US" sz="2400" cap="small" dirty="0" smtClean="0"/>
              <a:t>No H/</a:t>
            </a:r>
            <a:r>
              <a:rPr lang="en-US" sz="2800" cap="small" dirty="0" smtClean="0"/>
              <a:t>o trauma</a:t>
            </a:r>
          </a:p>
          <a:p>
            <a:r>
              <a:rPr lang="en-US" sz="2800" cap="small" dirty="0" smtClean="0"/>
              <a:t>No h/o reduced urine output</a:t>
            </a:r>
          </a:p>
          <a:p>
            <a:r>
              <a:rPr lang="en-US" sz="2800" cap="small" dirty="0" smtClean="0"/>
              <a:t>No h/o ear discharge/ear ache</a:t>
            </a:r>
          </a:p>
          <a:p>
            <a:r>
              <a:rPr lang="en-US" sz="2800" cap="small" dirty="0" smtClean="0"/>
              <a:t>No h/o vertigo</a:t>
            </a:r>
          </a:p>
          <a:p>
            <a:r>
              <a:rPr lang="en-US" sz="2800" cap="small" dirty="0" smtClean="0"/>
              <a:t>No h/o gait abnormality</a:t>
            </a:r>
          </a:p>
          <a:p>
            <a:r>
              <a:rPr lang="en-US" sz="2800" cap="small" dirty="0" smtClean="0"/>
              <a:t>NO</a:t>
            </a:r>
            <a:r>
              <a:rPr lang="en-US" sz="2400" cap="small" dirty="0" smtClean="0"/>
              <a:t> H/O WALKING DIFFICULTY</a:t>
            </a:r>
            <a:endParaRPr lang="en-US" sz="2800" cap="small" dirty="0" smtClean="0"/>
          </a:p>
          <a:p>
            <a:endParaRPr lang="en-US" sz="2800" cap="small" dirty="0" smtClean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K/C/O congenital SNHL for which right side </a:t>
            </a:r>
            <a:r>
              <a:rPr lang="en-US" b="1" dirty="0" smtClean="0"/>
              <a:t>cochlear implantation </a:t>
            </a:r>
            <a:r>
              <a:rPr lang="en-US" dirty="0" smtClean="0"/>
              <a:t>done  6 yrs back [2016]</a:t>
            </a:r>
          </a:p>
          <a:p>
            <a:endParaRPr lang="en-US" dirty="0" smtClean="0"/>
          </a:p>
          <a:p>
            <a:r>
              <a:rPr lang="en-US" dirty="0" smtClean="0"/>
              <a:t>H</a:t>
            </a:r>
            <a:r>
              <a:rPr lang="en-US" dirty="0" smtClean="0"/>
              <a:t>/O </a:t>
            </a:r>
            <a:r>
              <a:rPr lang="en-US" dirty="0" smtClean="0"/>
              <a:t>Febrile seizure disorder at 1 year of age .</a:t>
            </a:r>
          </a:p>
          <a:p>
            <a:endParaRPr lang="en-US" dirty="0" smtClean="0"/>
          </a:p>
          <a:p>
            <a:r>
              <a:rPr lang="en-US" dirty="0" smtClean="0"/>
              <a:t>H/O </a:t>
            </a:r>
            <a:r>
              <a:rPr lang="en-US" sz="2800" dirty="0" smtClean="0"/>
              <a:t>Usage of myopic glasses for the past 5 years.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HISTORY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Mixed diet</a:t>
            </a:r>
          </a:p>
          <a:p>
            <a:endParaRPr lang="en-US" dirty="0" smtClean="0"/>
          </a:p>
          <a:p>
            <a:r>
              <a:rPr lang="en-US" dirty="0" smtClean="0"/>
              <a:t>Bladder and bowel habits normal</a:t>
            </a:r>
          </a:p>
          <a:p>
            <a:endParaRPr lang="en-US" dirty="0" smtClean="0"/>
          </a:p>
          <a:p>
            <a:r>
              <a:rPr lang="en-US" dirty="0" smtClean="0"/>
              <a:t>No h/o similar illness in family.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HISTORY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 admission</a:t>
            </a:r>
          </a:p>
          <a:p>
            <a:r>
              <a:rPr lang="en-US" dirty="0" smtClean="0"/>
              <a:t>Pt was </a:t>
            </a:r>
            <a:r>
              <a:rPr lang="en-US" b="1" dirty="0" err="1" smtClean="0"/>
              <a:t>Drowsy,Irritable</a:t>
            </a:r>
            <a:endParaRPr lang="en-US" b="1" dirty="0" smtClean="0"/>
          </a:p>
          <a:p>
            <a:r>
              <a:rPr lang="en-US" dirty="0" smtClean="0"/>
              <a:t>Not obeying oral commands</a:t>
            </a:r>
          </a:p>
          <a:p>
            <a:r>
              <a:rPr lang="en-US" b="1" dirty="0" smtClean="0"/>
              <a:t>Febrile</a:t>
            </a:r>
          </a:p>
          <a:p>
            <a:r>
              <a:rPr lang="en-US" dirty="0" smtClean="0"/>
              <a:t>No pallor</a:t>
            </a:r>
          </a:p>
          <a:p>
            <a:r>
              <a:rPr lang="en-US" dirty="0" smtClean="0"/>
              <a:t>Not </a:t>
            </a:r>
            <a:r>
              <a:rPr lang="en-US" dirty="0" err="1" smtClean="0"/>
              <a:t>icteric</a:t>
            </a:r>
            <a:endParaRPr lang="en-US" dirty="0" smtClean="0"/>
          </a:p>
          <a:p>
            <a:r>
              <a:rPr lang="en-US" dirty="0" smtClean="0"/>
              <a:t>No cyanosis</a:t>
            </a:r>
          </a:p>
          <a:p>
            <a:r>
              <a:rPr lang="en-US" dirty="0" smtClean="0"/>
              <a:t>No clubbing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lymphadenopathy</a:t>
            </a:r>
            <a:endParaRPr lang="en-US" dirty="0" smtClean="0"/>
          </a:p>
          <a:p>
            <a:r>
              <a:rPr lang="en-US" dirty="0" smtClean="0"/>
              <a:t>No pedal edema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EXAMINATION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WhatsApp Image 2022-05-01 at 2.31.55 AM (1)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1" cy="6858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WhatsApp Image 2022-05-01 at 2.31.54 AM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928670"/>
            <a:ext cx="4725475" cy="5258594"/>
          </a:xfrm>
        </p:spPr>
      </p:pic>
      <p:pic>
        <p:nvPicPr>
          <p:cNvPr id="6" name="Content Placeholder 5" descr="WhatsApp Image 2022-05-01 at 2.31.54 AM (1).jpe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286248" y="1000108"/>
            <a:ext cx="4670975" cy="5214974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484</TotalTime>
  <Words>687</Words>
  <Application>Microsoft Office PowerPoint</Application>
  <PresentationFormat>On-screen Show (4:3)</PresentationFormat>
  <Paragraphs>200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Concourse</vt:lpstr>
      <vt:lpstr>PIGMENTED EYES &amp;  PLUGGED EARS</vt:lpstr>
      <vt:lpstr>Slide 2</vt:lpstr>
      <vt:lpstr>HISTORY OF PRESENTING ILLNESS</vt:lpstr>
      <vt:lpstr>Slide 4</vt:lpstr>
      <vt:lpstr>PAST HISTORY</vt:lpstr>
      <vt:lpstr>PERSONAL HISTORY</vt:lpstr>
      <vt:lpstr>GENERAL EXAMINATION</vt:lpstr>
      <vt:lpstr>Slide 8</vt:lpstr>
      <vt:lpstr>Slide 9</vt:lpstr>
      <vt:lpstr>VITALS</vt:lpstr>
      <vt:lpstr>SYSTEMIC EXAMINATION</vt:lpstr>
      <vt:lpstr>INVESTIGATION</vt:lpstr>
      <vt:lpstr>investigation</vt:lpstr>
      <vt:lpstr>Slide 14</vt:lpstr>
      <vt:lpstr>CSF ANALYSIS</vt:lpstr>
      <vt:lpstr>NEUROMEDICINE OPINION</vt:lpstr>
      <vt:lpstr>ELECTROENCEPHALOGRAM[EEG]</vt:lpstr>
      <vt:lpstr>TREATMENT GIVEN</vt:lpstr>
      <vt:lpstr>Slide 19</vt:lpstr>
      <vt:lpstr>ENT EXAMINATION</vt:lpstr>
      <vt:lpstr>ENT OPINION REGARDING MRI</vt:lpstr>
      <vt:lpstr>FUNDUS EXAMINATION</vt:lpstr>
      <vt:lpstr>FUNDUS</vt:lpstr>
      <vt:lpstr>Fundus left eye</vt:lpstr>
      <vt:lpstr>POSSIBLE DIAGNOSIS</vt:lpstr>
      <vt:lpstr>WHAT NEXT???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123</cp:revision>
  <dcterms:created xsi:type="dcterms:W3CDTF">2022-04-30T17:14:59Z</dcterms:created>
  <dcterms:modified xsi:type="dcterms:W3CDTF">2022-05-03T15:00:33Z</dcterms:modified>
</cp:coreProperties>
</file>