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85" r:id="rId15"/>
    <p:sldId id="288" r:id="rId16"/>
    <p:sldId id="286" r:id="rId17"/>
    <p:sldId id="290" r:id="rId18"/>
    <p:sldId id="273" r:id="rId19"/>
    <p:sldId id="270" r:id="rId20"/>
    <p:sldId id="271" r:id="rId21"/>
    <p:sldId id="274" r:id="rId22"/>
    <p:sldId id="275" r:id="rId23"/>
    <p:sldId id="280" r:id="rId24"/>
    <p:sldId id="281" r:id="rId25"/>
    <p:sldId id="282" r:id="rId26"/>
    <p:sldId id="283" r:id="rId27"/>
    <p:sldId id="291" r:id="rId28"/>
    <p:sldId id="292" r:id="rId29"/>
    <p:sldId id="293" r:id="rId30"/>
    <p:sldId id="294" r:id="rId31"/>
    <p:sldId id="295" r:id="rId32"/>
    <p:sldId id="276" r:id="rId33"/>
    <p:sldId id="29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96B05-F5A0-4511-B543-A53A7F50980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64245E76-DFB8-4D06-B568-01BD16B7189E}">
      <dgm:prSet phldrT="[Text]"/>
      <dgm:spPr/>
      <dgm:t>
        <a:bodyPr/>
        <a:lstStyle/>
        <a:p>
          <a:r>
            <a:rPr lang="en-IN" dirty="0" smtClean="0"/>
            <a:t>k/c/o PTB and completed ATT 20 years back</a:t>
          </a:r>
          <a:endParaRPr lang="en-IN" dirty="0"/>
        </a:p>
      </dgm:t>
    </dgm:pt>
    <dgm:pt modelId="{9CD4672D-E6DD-4DDF-9B7C-326AFB7DB30E}" type="parTrans" cxnId="{501AC593-6EDA-4CFF-80D7-92B98DB32262}">
      <dgm:prSet/>
      <dgm:spPr/>
      <dgm:t>
        <a:bodyPr/>
        <a:lstStyle/>
        <a:p>
          <a:endParaRPr lang="en-IN"/>
        </a:p>
      </dgm:t>
    </dgm:pt>
    <dgm:pt modelId="{44AA5164-E0E5-4C59-9A44-317BE56BDAE1}" type="sibTrans" cxnId="{501AC593-6EDA-4CFF-80D7-92B98DB32262}">
      <dgm:prSet/>
      <dgm:spPr/>
      <dgm:t>
        <a:bodyPr/>
        <a:lstStyle/>
        <a:p>
          <a:endParaRPr lang="en-IN"/>
        </a:p>
      </dgm:t>
    </dgm:pt>
    <dgm:pt modelId="{A366AA42-ACBC-4180-85F4-E1B6A3F30A23}">
      <dgm:prSet phldrT="[Text]"/>
      <dgm:spPr/>
      <dgm:t>
        <a:bodyPr/>
        <a:lstStyle/>
        <a:p>
          <a:r>
            <a:rPr lang="en-IN" dirty="0" smtClean="0"/>
            <a:t>k/c/o COPD x 5 years and on irregular treatment</a:t>
          </a:r>
          <a:endParaRPr lang="en-IN" dirty="0"/>
        </a:p>
      </dgm:t>
    </dgm:pt>
    <dgm:pt modelId="{D26B9DA3-60E8-4CE0-AC39-42A726114404}" type="parTrans" cxnId="{2BEF05AE-E359-4047-9FCE-A05D986CA441}">
      <dgm:prSet/>
      <dgm:spPr/>
      <dgm:t>
        <a:bodyPr/>
        <a:lstStyle/>
        <a:p>
          <a:endParaRPr lang="en-IN"/>
        </a:p>
      </dgm:t>
    </dgm:pt>
    <dgm:pt modelId="{562E1C8F-ACFF-4111-ABFE-788AB4FC0DC0}" type="sibTrans" cxnId="{2BEF05AE-E359-4047-9FCE-A05D986CA441}">
      <dgm:prSet/>
      <dgm:spPr/>
      <dgm:t>
        <a:bodyPr/>
        <a:lstStyle/>
        <a:p>
          <a:endParaRPr lang="en-IN"/>
        </a:p>
      </dgm:t>
    </dgm:pt>
    <dgm:pt modelId="{60871DD9-855A-45F0-8D2F-B3230B891982}" type="pres">
      <dgm:prSet presAssocID="{1FE96B05-F5A0-4511-B543-A53A7F5098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326355-5B39-414B-A7D0-151701E38440}" type="pres">
      <dgm:prSet presAssocID="{64245E76-DFB8-4D06-B568-01BD16B7189E}" presName="parentLin" presStyleCnt="0"/>
      <dgm:spPr/>
    </dgm:pt>
    <dgm:pt modelId="{959FFFB1-8198-485D-98CC-E0CC77387540}" type="pres">
      <dgm:prSet presAssocID="{64245E76-DFB8-4D06-B568-01BD16B7189E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76BB02C0-A7DE-48C8-8513-EBD902CDF796}" type="pres">
      <dgm:prSet presAssocID="{64245E76-DFB8-4D06-B568-01BD16B7189E}" presName="parentText" presStyleLbl="node1" presStyleIdx="0" presStyleCnt="2" custScaleY="265333" custLinFactNeighborX="-4233" custLinFactNeighborY="684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1AB66A-D873-47B4-92E8-238BC1797572}" type="pres">
      <dgm:prSet presAssocID="{64245E76-DFB8-4D06-B568-01BD16B7189E}" presName="negativeSpace" presStyleCnt="0"/>
      <dgm:spPr/>
    </dgm:pt>
    <dgm:pt modelId="{E4E9C7AA-3726-4B7A-BD9D-40E88BC81219}" type="pres">
      <dgm:prSet presAssocID="{64245E76-DFB8-4D06-B568-01BD16B7189E}" presName="childText" presStyleLbl="conFgAcc1" presStyleIdx="0" presStyleCnt="2" custLinFactNeighborX="1055" custLinFactNeighborY="-4059">
        <dgm:presLayoutVars>
          <dgm:bulletEnabled val="1"/>
        </dgm:presLayoutVars>
      </dgm:prSet>
      <dgm:spPr/>
    </dgm:pt>
    <dgm:pt modelId="{7B760F98-0E1C-4542-8BF3-F6F4906DEFE7}" type="pres">
      <dgm:prSet presAssocID="{44AA5164-E0E5-4C59-9A44-317BE56BDAE1}" presName="spaceBetweenRectangles" presStyleCnt="0"/>
      <dgm:spPr/>
    </dgm:pt>
    <dgm:pt modelId="{D84F97DD-20CF-4498-8205-1BA4C45F3A53}" type="pres">
      <dgm:prSet presAssocID="{A366AA42-ACBC-4180-85F4-E1B6A3F30A23}" presName="parentLin" presStyleCnt="0"/>
      <dgm:spPr/>
    </dgm:pt>
    <dgm:pt modelId="{D4F3A703-CC89-475B-9FFE-7193CB393789}" type="pres">
      <dgm:prSet presAssocID="{A366AA42-ACBC-4180-85F4-E1B6A3F30A23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B22E1CBA-6E71-4708-9342-804F97A94D93}" type="pres">
      <dgm:prSet presAssocID="{A366AA42-ACBC-4180-85F4-E1B6A3F30A23}" presName="parentText" presStyleLbl="node1" presStyleIdx="1" presStyleCnt="2" custScaleY="239164" custLinFactNeighborX="-8411" custLinFactNeighborY="170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683BB1-662F-4981-9FFF-1F3F75B9FFA3}" type="pres">
      <dgm:prSet presAssocID="{A366AA42-ACBC-4180-85F4-E1B6A3F30A23}" presName="negativeSpace" presStyleCnt="0"/>
      <dgm:spPr/>
    </dgm:pt>
    <dgm:pt modelId="{BB00EA02-D6C7-4E13-92E4-1F8D6E0EA159}" type="pres">
      <dgm:prSet presAssocID="{A366AA42-ACBC-4180-85F4-E1B6A3F30A23}" presName="childText" presStyleLbl="conFgAcc1" presStyleIdx="1" presStyleCnt="2" custLinFactNeighborX="-528" custLinFactNeighborY="30652">
        <dgm:presLayoutVars>
          <dgm:bulletEnabled val="1"/>
        </dgm:presLayoutVars>
      </dgm:prSet>
      <dgm:spPr/>
    </dgm:pt>
  </dgm:ptLst>
  <dgm:cxnLst>
    <dgm:cxn modelId="{D4B32058-6DD0-4125-9829-AD65F62C69EC}" type="presOf" srcId="{1FE96B05-F5A0-4511-B543-A53A7F50980D}" destId="{60871DD9-855A-45F0-8D2F-B3230B891982}" srcOrd="0" destOrd="0" presId="urn:microsoft.com/office/officeart/2005/8/layout/list1"/>
    <dgm:cxn modelId="{6476A5C6-C593-42B7-B05F-F2DDC4DB8C7C}" type="presOf" srcId="{A366AA42-ACBC-4180-85F4-E1B6A3F30A23}" destId="{B22E1CBA-6E71-4708-9342-804F97A94D93}" srcOrd="1" destOrd="0" presId="urn:microsoft.com/office/officeart/2005/8/layout/list1"/>
    <dgm:cxn modelId="{5DC01118-6D2F-492E-9CD5-15A4FE09D6B6}" type="presOf" srcId="{64245E76-DFB8-4D06-B568-01BD16B7189E}" destId="{959FFFB1-8198-485D-98CC-E0CC77387540}" srcOrd="0" destOrd="0" presId="urn:microsoft.com/office/officeart/2005/8/layout/list1"/>
    <dgm:cxn modelId="{501AC593-6EDA-4CFF-80D7-92B98DB32262}" srcId="{1FE96B05-F5A0-4511-B543-A53A7F50980D}" destId="{64245E76-DFB8-4D06-B568-01BD16B7189E}" srcOrd="0" destOrd="0" parTransId="{9CD4672D-E6DD-4DDF-9B7C-326AFB7DB30E}" sibTransId="{44AA5164-E0E5-4C59-9A44-317BE56BDAE1}"/>
    <dgm:cxn modelId="{6F60122E-9A45-4F38-BA7C-D0F7640DC871}" type="presOf" srcId="{A366AA42-ACBC-4180-85F4-E1B6A3F30A23}" destId="{D4F3A703-CC89-475B-9FFE-7193CB393789}" srcOrd="0" destOrd="0" presId="urn:microsoft.com/office/officeart/2005/8/layout/list1"/>
    <dgm:cxn modelId="{2BEF05AE-E359-4047-9FCE-A05D986CA441}" srcId="{1FE96B05-F5A0-4511-B543-A53A7F50980D}" destId="{A366AA42-ACBC-4180-85F4-E1B6A3F30A23}" srcOrd="1" destOrd="0" parTransId="{D26B9DA3-60E8-4CE0-AC39-42A726114404}" sibTransId="{562E1C8F-ACFF-4111-ABFE-788AB4FC0DC0}"/>
    <dgm:cxn modelId="{89B84E5E-EDE4-4F25-9961-2CC73E654878}" type="presOf" srcId="{64245E76-DFB8-4D06-B568-01BD16B7189E}" destId="{76BB02C0-A7DE-48C8-8513-EBD902CDF796}" srcOrd="1" destOrd="0" presId="urn:microsoft.com/office/officeart/2005/8/layout/list1"/>
    <dgm:cxn modelId="{B0D9795C-0183-4DF1-90F6-C1A6E4822783}" type="presParOf" srcId="{60871DD9-855A-45F0-8D2F-B3230B891982}" destId="{76326355-5B39-414B-A7D0-151701E38440}" srcOrd="0" destOrd="0" presId="urn:microsoft.com/office/officeart/2005/8/layout/list1"/>
    <dgm:cxn modelId="{56C0B9B9-1750-4092-A77C-3138937739B6}" type="presParOf" srcId="{76326355-5B39-414B-A7D0-151701E38440}" destId="{959FFFB1-8198-485D-98CC-E0CC77387540}" srcOrd="0" destOrd="0" presId="urn:microsoft.com/office/officeart/2005/8/layout/list1"/>
    <dgm:cxn modelId="{365E096C-81A8-45C4-B5A6-6EE5A504C744}" type="presParOf" srcId="{76326355-5B39-414B-A7D0-151701E38440}" destId="{76BB02C0-A7DE-48C8-8513-EBD902CDF796}" srcOrd="1" destOrd="0" presId="urn:microsoft.com/office/officeart/2005/8/layout/list1"/>
    <dgm:cxn modelId="{6981D6CC-2B84-44EE-B8CC-935F693DF633}" type="presParOf" srcId="{60871DD9-855A-45F0-8D2F-B3230B891982}" destId="{3E1AB66A-D873-47B4-92E8-238BC1797572}" srcOrd="1" destOrd="0" presId="urn:microsoft.com/office/officeart/2005/8/layout/list1"/>
    <dgm:cxn modelId="{A34CDE2C-EC09-49BA-B7C4-435FE034FF86}" type="presParOf" srcId="{60871DD9-855A-45F0-8D2F-B3230B891982}" destId="{E4E9C7AA-3726-4B7A-BD9D-40E88BC81219}" srcOrd="2" destOrd="0" presId="urn:microsoft.com/office/officeart/2005/8/layout/list1"/>
    <dgm:cxn modelId="{B0418AE2-3C78-4CB9-8516-B9003DEE6EA5}" type="presParOf" srcId="{60871DD9-855A-45F0-8D2F-B3230B891982}" destId="{7B760F98-0E1C-4542-8BF3-F6F4906DEFE7}" srcOrd="3" destOrd="0" presId="urn:microsoft.com/office/officeart/2005/8/layout/list1"/>
    <dgm:cxn modelId="{464EC274-1498-438F-B612-37D21065716A}" type="presParOf" srcId="{60871DD9-855A-45F0-8D2F-B3230B891982}" destId="{D84F97DD-20CF-4498-8205-1BA4C45F3A53}" srcOrd="4" destOrd="0" presId="urn:microsoft.com/office/officeart/2005/8/layout/list1"/>
    <dgm:cxn modelId="{0CAEE31D-D644-46E5-8418-266568AE50CF}" type="presParOf" srcId="{D84F97DD-20CF-4498-8205-1BA4C45F3A53}" destId="{D4F3A703-CC89-475B-9FFE-7193CB393789}" srcOrd="0" destOrd="0" presId="urn:microsoft.com/office/officeart/2005/8/layout/list1"/>
    <dgm:cxn modelId="{A8319190-37F7-4C8C-A2B9-58C4ED6630E8}" type="presParOf" srcId="{D84F97DD-20CF-4498-8205-1BA4C45F3A53}" destId="{B22E1CBA-6E71-4708-9342-804F97A94D93}" srcOrd="1" destOrd="0" presId="urn:microsoft.com/office/officeart/2005/8/layout/list1"/>
    <dgm:cxn modelId="{1B69F007-91AB-489E-AAD4-33F5F77AF6F4}" type="presParOf" srcId="{60871DD9-855A-45F0-8D2F-B3230B891982}" destId="{44683BB1-662F-4981-9FFF-1F3F75B9FFA3}" srcOrd="5" destOrd="0" presId="urn:microsoft.com/office/officeart/2005/8/layout/list1"/>
    <dgm:cxn modelId="{B337B23C-A8C9-436E-80F7-1F674186E823}" type="presParOf" srcId="{60871DD9-855A-45F0-8D2F-B3230B891982}" destId="{BB00EA02-D6C7-4E13-92E4-1F8D6E0EA1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27311-A9F2-4A4F-86D2-0167FC73965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9D25F62-9D83-4EBD-B384-D6174BD6B666}">
      <dgm:prSet phldrT="[Text]"/>
      <dgm:spPr/>
      <dgm:t>
        <a:bodyPr/>
        <a:lstStyle/>
        <a:p>
          <a:r>
            <a:rPr lang="en-IN" dirty="0" smtClean="0"/>
            <a:t>DIET</a:t>
          </a:r>
          <a:endParaRPr lang="en-IN" dirty="0"/>
        </a:p>
      </dgm:t>
    </dgm:pt>
    <dgm:pt modelId="{097D077E-41D4-47D2-AB11-4ECC61B992E5}" type="parTrans" cxnId="{21A58342-0934-45B6-A280-8B4BB98D2854}">
      <dgm:prSet/>
      <dgm:spPr/>
      <dgm:t>
        <a:bodyPr/>
        <a:lstStyle/>
        <a:p>
          <a:endParaRPr lang="en-IN"/>
        </a:p>
      </dgm:t>
    </dgm:pt>
    <dgm:pt modelId="{96C07C89-A4C8-4478-8713-790C1213D80C}" type="sibTrans" cxnId="{21A58342-0934-45B6-A280-8B4BB98D2854}">
      <dgm:prSet/>
      <dgm:spPr/>
      <dgm:t>
        <a:bodyPr/>
        <a:lstStyle/>
        <a:p>
          <a:endParaRPr lang="en-IN"/>
        </a:p>
      </dgm:t>
    </dgm:pt>
    <dgm:pt modelId="{7192E177-C0E8-4ECC-B85B-7F9BAEE1041B}">
      <dgm:prSet phldrT="[Text]"/>
      <dgm:spPr/>
      <dgm:t>
        <a:bodyPr/>
        <a:lstStyle/>
        <a:p>
          <a:r>
            <a:rPr lang="en-IN" dirty="0" smtClean="0"/>
            <a:t>TAKES MIXED DIET</a:t>
          </a:r>
          <a:endParaRPr lang="en-IN" dirty="0"/>
        </a:p>
      </dgm:t>
    </dgm:pt>
    <dgm:pt modelId="{F278159E-3826-42B0-B1CC-48D300726A32}" type="parTrans" cxnId="{04C4613A-C3F6-456C-83D0-861DFBB6E87D}">
      <dgm:prSet/>
      <dgm:spPr/>
      <dgm:t>
        <a:bodyPr/>
        <a:lstStyle/>
        <a:p>
          <a:endParaRPr lang="en-IN"/>
        </a:p>
      </dgm:t>
    </dgm:pt>
    <dgm:pt modelId="{82312999-D979-48F5-A3D0-3ADF877875DF}" type="sibTrans" cxnId="{04C4613A-C3F6-456C-83D0-861DFBB6E87D}">
      <dgm:prSet/>
      <dgm:spPr/>
      <dgm:t>
        <a:bodyPr/>
        <a:lstStyle/>
        <a:p>
          <a:endParaRPr lang="en-IN"/>
        </a:p>
      </dgm:t>
    </dgm:pt>
    <dgm:pt modelId="{C817DD94-B709-49C7-991C-4FFDAA380FAF}">
      <dgm:prSet phldrT="[Text]"/>
      <dgm:spPr/>
      <dgm:t>
        <a:bodyPr/>
        <a:lstStyle/>
        <a:p>
          <a:r>
            <a:rPr lang="en-IN" dirty="0" smtClean="0"/>
            <a:t>NORMAL BOWEL AND BLADDER HABITS</a:t>
          </a:r>
          <a:endParaRPr lang="en-IN" dirty="0"/>
        </a:p>
      </dgm:t>
    </dgm:pt>
    <dgm:pt modelId="{3CE82358-3804-4CD0-B928-906AA22A0336}" type="parTrans" cxnId="{D77DFAFF-BE30-4359-A62D-3404737FD663}">
      <dgm:prSet/>
      <dgm:spPr/>
      <dgm:t>
        <a:bodyPr/>
        <a:lstStyle/>
        <a:p>
          <a:endParaRPr lang="en-IN"/>
        </a:p>
      </dgm:t>
    </dgm:pt>
    <dgm:pt modelId="{5BDB6C89-2263-42F2-BD35-55DF670CBBDD}" type="sibTrans" cxnId="{D77DFAFF-BE30-4359-A62D-3404737FD663}">
      <dgm:prSet/>
      <dgm:spPr/>
      <dgm:t>
        <a:bodyPr/>
        <a:lstStyle/>
        <a:p>
          <a:endParaRPr lang="en-IN"/>
        </a:p>
      </dgm:t>
    </dgm:pt>
    <dgm:pt modelId="{731C10C3-86F7-4A23-B61D-B2BDCD40ACFD}">
      <dgm:prSet phldrT="[Text]"/>
      <dgm:spPr/>
      <dgm:t>
        <a:bodyPr/>
        <a:lstStyle/>
        <a:p>
          <a:r>
            <a:rPr lang="en-IN" dirty="0" smtClean="0"/>
            <a:t>RISKFACTORS</a:t>
          </a:r>
          <a:endParaRPr lang="en-IN" dirty="0"/>
        </a:p>
      </dgm:t>
    </dgm:pt>
    <dgm:pt modelId="{A80F9302-F622-4F65-9FF9-343C37A13024}" type="parTrans" cxnId="{B61D58FD-9584-4B8A-BB1F-78A9C58E94D2}">
      <dgm:prSet/>
      <dgm:spPr/>
      <dgm:t>
        <a:bodyPr/>
        <a:lstStyle/>
        <a:p>
          <a:endParaRPr lang="en-IN"/>
        </a:p>
      </dgm:t>
    </dgm:pt>
    <dgm:pt modelId="{67A559C5-6B80-448D-ABCB-F8E5C84FA9EE}" type="sibTrans" cxnId="{B61D58FD-9584-4B8A-BB1F-78A9C58E94D2}">
      <dgm:prSet/>
      <dgm:spPr/>
      <dgm:t>
        <a:bodyPr/>
        <a:lstStyle/>
        <a:p>
          <a:endParaRPr lang="en-IN"/>
        </a:p>
      </dgm:t>
    </dgm:pt>
    <dgm:pt modelId="{E799B3C6-347F-4DFC-B1FF-7C7627AEE655}">
      <dgm:prSet phldrT="[Text]"/>
      <dgm:spPr/>
      <dgm:t>
        <a:bodyPr/>
        <a:lstStyle/>
        <a:p>
          <a:r>
            <a:rPr lang="en-IN" dirty="0" smtClean="0"/>
            <a:t>SMOKER FOR 15 YEARS</a:t>
          </a:r>
          <a:endParaRPr lang="en-IN" dirty="0"/>
        </a:p>
      </dgm:t>
    </dgm:pt>
    <dgm:pt modelId="{B5941F2F-912A-4911-BE1E-88507E713BFE}" type="parTrans" cxnId="{7BFE09E7-C266-44BE-9089-1C9234A8774E}">
      <dgm:prSet/>
      <dgm:spPr/>
      <dgm:t>
        <a:bodyPr/>
        <a:lstStyle/>
        <a:p>
          <a:endParaRPr lang="en-IN"/>
        </a:p>
      </dgm:t>
    </dgm:pt>
    <dgm:pt modelId="{48B9E518-95EE-45A6-B83A-10D1C82A5C93}" type="sibTrans" cxnId="{7BFE09E7-C266-44BE-9089-1C9234A8774E}">
      <dgm:prSet/>
      <dgm:spPr/>
      <dgm:t>
        <a:bodyPr/>
        <a:lstStyle/>
        <a:p>
          <a:endParaRPr lang="en-IN"/>
        </a:p>
      </dgm:t>
    </dgm:pt>
    <dgm:pt modelId="{26B256D9-8204-444D-BA76-0600D0CA23CE}">
      <dgm:prSet phldrT="[Text]" phldr="1"/>
      <dgm:spPr/>
      <dgm:t>
        <a:bodyPr/>
        <a:lstStyle/>
        <a:p>
          <a:endParaRPr lang="en-IN"/>
        </a:p>
      </dgm:t>
    </dgm:pt>
    <dgm:pt modelId="{E9C4D07E-C21D-41FA-8D10-67A9EBB819BB}" type="parTrans" cxnId="{C067ED5E-96BC-4FFA-863C-58F46798FAB1}">
      <dgm:prSet/>
      <dgm:spPr/>
      <dgm:t>
        <a:bodyPr/>
        <a:lstStyle/>
        <a:p>
          <a:endParaRPr lang="en-IN"/>
        </a:p>
      </dgm:t>
    </dgm:pt>
    <dgm:pt modelId="{85ED51C5-8B67-427F-8CFB-5DADDD68EF0F}" type="sibTrans" cxnId="{C067ED5E-96BC-4FFA-863C-58F46798FAB1}">
      <dgm:prSet/>
      <dgm:spPr/>
      <dgm:t>
        <a:bodyPr/>
        <a:lstStyle/>
        <a:p>
          <a:endParaRPr lang="en-IN"/>
        </a:p>
      </dgm:t>
    </dgm:pt>
    <dgm:pt modelId="{D26B8B94-1A62-4EF1-B8C6-F6295C32CDEB}">
      <dgm:prSet phldrT="[Text]"/>
      <dgm:spPr/>
      <dgm:t>
        <a:bodyPr/>
        <a:lstStyle/>
        <a:p>
          <a:r>
            <a:rPr lang="en-IN" dirty="0" smtClean="0"/>
            <a:t>NOT AN ALCOHOLIC</a:t>
          </a:r>
          <a:endParaRPr lang="en-IN" dirty="0"/>
        </a:p>
      </dgm:t>
    </dgm:pt>
    <dgm:pt modelId="{BE17CCAA-CAC8-41DD-AEF2-61071CCBF684}" type="parTrans" cxnId="{ABFF6F32-947C-42B3-848F-B23FDD3A3060}">
      <dgm:prSet/>
      <dgm:spPr/>
      <dgm:t>
        <a:bodyPr/>
        <a:lstStyle/>
        <a:p>
          <a:endParaRPr lang="en-IN"/>
        </a:p>
      </dgm:t>
    </dgm:pt>
    <dgm:pt modelId="{E91869D7-A3A0-4FA3-9319-D0D2D6A921A8}" type="sibTrans" cxnId="{ABFF6F32-947C-42B3-848F-B23FDD3A3060}">
      <dgm:prSet/>
      <dgm:spPr/>
      <dgm:t>
        <a:bodyPr/>
        <a:lstStyle/>
        <a:p>
          <a:endParaRPr lang="en-IN"/>
        </a:p>
      </dgm:t>
    </dgm:pt>
    <dgm:pt modelId="{589528CF-D267-4C20-8000-0AB497258AEE}">
      <dgm:prSet phldrT="[Text]"/>
      <dgm:spPr/>
      <dgm:t>
        <a:bodyPr/>
        <a:lstStyle/>
        <a:p>
          <a:r>
            <a:rPr lang="en-IN" dirty="0" smtClean="0"/>
            <a:t>NO H/O OTHER DRUG INTAKE</a:t>
          </a:r>
          <a:endParaRPr lang="en-IN" dirty="0"/>
        </a:p>
      </dgm:t>
    </dgm:pt>
    <dgm:pt modelId="{3D86E48E-3203-4FB3-A265-D69B0B48FAF6}" type="parTrans" cxnId="{A5CFBF67-3C11-4679-93C7-595019EC89FA}">
      <dgm:prSet/>
      <dgm:spPr/>
      <dgm:t>
        <a:bodyPr/>
        <a:lstStyle/>
        <a:p>
          <a:endParaRPr lang="en-IN"/>
        </a:p>
      </dgm:t>
    </dgm:pt>
    <dgm:pt modelId="{17CDA9B8-7AA1-4AE7-8660-4D6E8E581BE9}" type="sibTrans" cxnId="{A5CFBF67-3C11-4679-93C7-595019EC89FA}">
      <dgm:prSet/>
      <dgm:spPr/>
      <dgm:t>
        <a:bodyPr/>
        <a:lstStyle/>
        <a:p>
          <a:endParaRPr lang="en-IN"/>
        </a:p>
      </dgm:t>
    </dgm:pt>
    <dgm:pt modelId="{CD9E09EE-D193-45BA-AE50-73053A599294}" type="pres">
      <dgm:prSet presAssocID="{AD227311-A9F2-4A4F-86D2-0167FC7396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E06F9DF-C5B8-4F49-870C-B9EBEE376DCA}" type="pres">
      <dgm:prSet presAssocID="{99D25F62-9D83-4EBD-B384-D6174BD6B666}" presName="composite" presStyleCnt="0"/>
      <dgm:spPr/>
    </dgm:pt>
    <dgm:pt modelId="{3162682E-C235-42BD-8BDE-4036BDB438C9}" type="pres">
      <dgm:prSet presAssocID="{99D25F62-9D83-4EBD-B384-D6174BD6B66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1CF00B-3B4E-4367-AF95-069AAB56D279}" type="pres">
      <dgm:prSet presAssocID="{99D25F62-9D83-4EBD-B384-D6174BD6B66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EC5098-DDAB-4507-931F-D9125BE78FAC}" type="pres">
      <dgm:prSet presAssocID="{96C07C89-A4C8-4478-8713-790C1213D80C}" presName="sp" presStyleCnt="0"/>
      <dgm:spPr/>
    </dgm:pt>
    <dgm:pt modelId="{5B320BC5-1865-4E98-BDB0-FB54410BC607}" type="pres">
      <dgm:prSet presAssocID="{731C10C3-86F7-4A23-B61D-B2BDCD40ACFD}" presName="composite" presStyleCnt="0"/>
      <dgm:spPr/>
    </dgm:pt>
    <dgm:pt modelId="{581E5199-ABF8-4A46-A63E-CC6FFA85C00C}" type="pres">
      <dgm:prSet presAssocID="{731C10C3-86F7-4A23-B61D-B2BDCD40A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288F53-B156-45D7-B2B4-9AE113411A44}" type="pres">
      <dgm:prSet presAssocID="{731C10C3-86F7-4A23-B61D-B2BDCD40AC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C3AF34-E18E-44A8-A5D8-93DA00F6DCEA}" type="pres">
      <dgm:prSet presAssocID="{67A559C5-6B80-448D-ABCB-F8E5C84FA9EE}" presName="sp" presStyleCnt="0"/>
      <dgm:spPr/>
    </dgm:pt>
    <dgm:pt modelId="{3616FC9F-2D16-45EC-B9ED-F89A21D73045}" type="pres">
      <dgm:prSet presAssocID="{26B256D9-8204-444D-BA76-0600D0CA23CE}" presName="composite" presStyleCnt="0"/>
      <dgm:spPr/>
    </dgm:pt>
    <dgm:pt modelId="{ECA8F2D1-B4C5-4412-849E-57DF850A71DA}" type="pres">
      <dgm:prSet presAssocID="{26B256D9-8204-444D-BA76-0600D0CA23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B0EC7B-B0C1-4049-92BB-2421F6A6AD78}" type="pres">
      <dgm:prSet presAssocID="{26B256D9-8204-444D-BA76-0600D0CA23C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B484F4C-FA5D-4383-9AE1-16392CD9EDF2}" type="presOf" srcId="{D26B8B94-1A62-4EF1-B8C6-F6295C32CDEB}" destId="{98B0EC7B-B0C1-4049-92BB-2421F6A6AD78}" srcOrd="0" destOrd="0" presId="urn:microsoft.com/office/officeart/2005/8/layout/chevron2"/>
    <dgm:cxn modelId="{C067ED5E-96BC-4FFA-863C-58F46798FAB1}" srcId="{AD227311-A9F2-4A4F-86D2-0167FC739652}" destId="{26B256D9-8204-444D-BA76-0600D0CA23CE}" srcOrd="2" destOrd="0" parTransId="{E9C4D07E-C21D-41FA-8D10-67A9EBB819BB}" sibTransId="{85ED51C5-8B67-427F-8CFB-5DADDD68EF0F}"/>
    <dgm:cxn modelId="{26B327B7-6DE4-4B64-A15B-ABCAD53021CF}" type="presOf" srcId="{C817DD94-B709-49C7-991C-4FFDAA380FAF}" destId="{B51CF00B-3B4E-4367-AF95-069AAB56D279}" srcOrd="0" destOrd="1" presId="urn:microsoft.com/office/officeart/2005/8/layout/chevron2"/>
    <dgm:cxn modelId="{A5CFBF67-3C11-4679-93C7-595019EC89FA}" srcId="{26B256D9-8204-444D-BA76-0600D0CA23CE}" destId="{589528CF-D267-4C20-8000-0AB497258AEE}" srcOrd="1" destOrd="0" parTransId="{3D86E48E-3203-4FB3-A265-D69B0B48FAF6}" sibTransId="{17CDA9B8-7AA1-4AE7-8660-4D6E8E581BE9}"/>
    <dgm:cxn modelId="{30BD3931-E860-4388-9303-BAC773F4C052}" type="presOf" srcId="{7192E177-C0E8-4ECC-B85B-7F9BAEE1041B}" destId="{B51CF00B-3B4E-4367-AF95-069AAB56D279}" srcOrd="0" destOrd="0" presId="urn:microsoft.com/office/officeart/2005/8/layout/chevron2"/>
    <dgm:cxn modelId="{04C4613A-C3F6-456C-83D0-861DFBB6E87D}" srcId="{99D25F62-9D83-4EBD-B384-D6174BD6B666}" destId="{7192E177-C0E8-4ECC-B85B-7F9BAEE1041B}" srcOrd="0" destOrd="0" parTransId="{F278159E-3826-42B0-B1CC-48D300726A32}" sibTransId="{82312999-D979-48F5-A3D0-3ADF877875DF}"/>
    <dgm:cxn modelId="{6444DE04-3345-4351-AE05-B3893FDDCEE2}" type="presOf" srcId="{AD227311-A9F2-4A4F-86D2-0167FC739652}" destId="{CD9E09EE-D193-45BA-AE50-73053A599294}" srcOrd="0" destOrd="0" presId="urn:microsoft.com/office/officeart/2005/8/layout/chevron2"/>
    <dgm:cxn modelId="{B61D58FD-9584-4B8A-BB1F-78A9C58E94D2}" srcId="{AD227311-A9F2-4A4F-86D2-0167FC739652}" destId="{731C10C3-86F7-4A23-B61D-B2BDCD40ACFD}" srcOrd="1" destOrd="0" parTransId="{A80F9302-F622-4F65-9FF9-343C37A13024}" sibTransId="{67A559C5-6B80-448D-ABCB-F8E5C84FA9EE}"/>
    <dgm:cxn modelId="{2CC2AACA-CD06-422F-BDBD-A456B5121B4A}" type="presOf" srcId="{26B256D9-8204-444D-BA76-0600D0CA23CE}" destId="{ECA8F2D1-B4C5-4412-849E-57DF850A71DA}" srcOrd="0" destOrd="0" presId="urn:microsoft.com/office/officeart/2005/8/layout/chevron2"/>
    <dgm:cxn modelId="{21A58342-0934-45B6-A280-8B4BB98D2854}" srcId="{AD227311-A9F2-4A4F-86D2-0167FC739652}" destId="{99D25F62-9D83-4EBD-B384-D6174BD6B666}" srcOrd="0" destOrd="0" parTransId="{097D077E-41D4-47D2-AB11-4ECC61B992E5}" sibTransId="{96C07C89-A4C8-4478-8713-790C1213D80C}"/>
    <dgm:cxn modelId="{FE9F3A4F-42C0-43E7-B7DC-C37BB73C3D3E}" type="presOf" srcId="{731C10C3-86F7-4A23-B61D-B2BDCD40ACFD}" destId="{581E5199-ABF8-4A46-A63E-CC6FFA85C00C}" srcOrd="0" destOrd="0" presId="urn:microsoft.com/office/officeart/2005/8/layout/chevron2"/>
    <dgm:cxn modelId="{7BFE09E7-C266-44BE-9089-1C9234A8774E}" srcId="{731C10C3-86F7-4A23-B61D-B2BDCD40ACFD}" destId="{E799B3C6-347F-4DFC-B1FF-7C7627AEE655}" srcOrd="0" destOrd="0" parTransId="{B5941F2F-912A-4911-BE1E-88507E713BFE}" sibTransId="{48B9E518-95EE-45A6-B83A-10D1C82A5C93}"/>
    <dgm:cxn modelId="{34CCC6CA-55B1-4336-B33B-AC3D48705F48}" type="presOf" srcId="{E799B3C6-347F-4DFC-B1FF-7C7627AEE655}" destId="{65288F53-B156-45D7-B2B4-9AE113411A44}" srcOrd="0" destOrd="0" presId="urn:microsoft.com/office/officeart/2005/8/layout/chevron2"/>
    <dgm:cxn modelId="{81EA4A44-575F-4B9D-B1CC-F07E5493FEC6}" type="presOf" srcId="{589528CF-D267-4C20-8000-0AB497258AEE}" destId="{98B0EC7B-B0C1-4049-92BB-2421F6A6AD78}" srcOrd="0" destOrd="1" presId="urn:microsoft.com/office/officeart/2005/8/layout/chevron2"/>
    <dgm:cxn modelId="{1F3FCDBB-46D6-4899-92BE-156DD67D7DE3}" type="presOf" srcId="{99D25F62-9D83-4EBD-B384-D6174BD6B666}" destId="{3162682E-C235-42BD-8BDE-4036BDB438C9}" srcOrd="0" destOrd="0" presId="urn:microsoft.com/office/officeart/2005/8/layout/chevron2"/>
    <dgm:cxn modelId="{ABFF6F32-947C-42B3-848F-B23FDD3A3060}" srcId="{26B256D9-8204-444D-BA76-0600D0CA23CE}" destId="{D26B8B94-1A62-4EF1-B8C6-F6295C32CDEB}" srcOrd="0" destOrd="0" parTransId="{BE17CCAA-CAC8-41DD-AEF2-61071CCBF684}" sibTransId="{E91869D7-A3A0-4FA3-9319-D0D2D6A921A8}"/>
    <dgm:cxn modelId="{D77DFAFF-BE30-4359-A62D-3404737FD663}" srcId="{99D25F62-9D83-4EBD-B384-D6174BD6B666}" destId="{C817DD94-B709-49C7-991C-4FFDAA380FAF}" srcOrd="1" destOrd="0" parTransId="{3CE82358-3804-4CD0-B928-906AA22A0336}" sibTransId="{5BDB6C89-2263-42F2-BD35-55DF670CBBDD}"/>
    <dgm:cxn modelId="{6DB8B0B6-B598-45F5-9FEC-7F8FB9CA641F}" type="presParOf" srcId="{CD9E09EE-D193-45BA-AE50-73053A599294}" destId="{5E06F9DF-C5B8-4F49-870C-B9EBEE376DCA}" srcOrd="0" destOrd="0" presId="urn:microsoft.com/office/officeart/2005/8/layout/chevron2"/>
    <dgm:cxn modelId="{06445174-E867-49F4-A548-17F5A220EFDE}" type="presParOf" srcId="{5E06F9DF-C5B8-4F49-870C-B9EBEE376DCA}" destId="{3162682E-C235-42BD-8BDE-4036BDB438C9}" srcOrd="0" destOrd="0" presId="urn:microsoft.com/office/officeart/2005/8/layout/chevron2"/>
    <dgm:cxn modelId="{4D3B8E0A-5B8E-47B0-9577-DAEF43E0470A}" type="presParOf" srcId="{5E06F9DF-C5B8-4F49-870C-B9EBEE376DCA}" destId="{B51CF00B-3B4E-4367-AF95-069AAB56D279}" srcOrd="1" destOrd="0" presId="urn:microsoft.com/office/officeart/2005/8/layout/chevron2"/>
    <dgm:cxn modelId="{D4297EF0-E345-46FE-98FA-2748018F0A6A}" type="presParOf" srcId="{CD9E09EE-D193-45BA-AE50-73053A599294}" destId="{F4EC5098-DDAB-4507-931F-D9125BE78FAC}" srcOrd="1" destOrd="0" presId="urn:microsoft.com/office/officeart/2005/8/layout/chevron2"/>
    <dgm:cxn modelId="{E7F0B805-0252-48D6-A472-2FE37D8602C5}" type="presParOf" srcId="{CD9E09EE-D193-45BA-AE50-73053A599294}" destId="{5B320BC5-1865-4E98-BDB0-FB54410BC607}" srcOrd="2" destOrd="0" presId="urn:microsoft.com/office/officeart/2005/8/layout/chevron2"/>
    <dgm:cxn modelId="{661B9885-ABA5-437B-9D6C-C465024D37EF}" type="presParOf" srcId="{5B320BC5-1865-4E98-BDB0-FB54410BC607}" destId="{581E5199-ABF8-4A46-A63E-CC6FFA85C00C}" srcOrd="0" destOrd="0" presId="urn:microsoft.com/office/officeart/2005/8/layout/chevron2"/>
    <dgm:cxn modelId="{4E761A88-35E8-4FB3-81CC-536D31E318DB}" type="presParOf" srcId="{5B320BC5-1865-4E98-BDB0-FB54410BC607}" destId="{65288F53-B156-45D7-B2B4-9AE113411A44}" srcOrd="1" destOrd="0" presId="urn:microsoft.com/office/officeart/2005/8/layout/chevron2"/>
    <dgm:cxn modelId="{E7B5070C-A61E-4F87-A1B8-E02CFD67F72A}" type="presParOf" srcId="{CD9E09EE-D193-45BA-AE50-73053A599294}" destId="{E7C3AF34-E18E-44A8-A5D8-93DA00F6DCEA}" srcOrd="3" destOrd="0" presId="urn:microsoft.com/office/officeart/2005/8/layout/chevron2"/>
    <dgm:cxn modelId="{0D14DFFE-EECE-4970-A5C5-3A25DF04F3C6}" type="presParOf" srcId="{CD9E09EE-D193-45BA-AE50-73053A599294}" destId="{3616FC9F-2D16-45EC-B9ED-F89A21D73045}" srcOrd="4" destOrd="0" presId="urn:microsoft.com/office/officeart/2005/8/layout/chevron2"/>
    <dgm:cxn modelId="{B165F4E0-2E53-46E5-AE71-92848DAEF2B4}" type="presParOf" srcId="{3616FC9F-2D16-45EC-B9ED-F89A21D73045}" destId="{ECA8F2D1-B4C5-4412-849E-57DF850A71DA}" srcOrd="0" destOrd="0" presId="urn:microsoft.com/office/officeart/2005/8/layout/chevron2"/>
    <dgm:cxn modelId="{640282E6-3D7C-45BB-8237-58F4E914860C}" type="presParOf" srcId="{3616FC9F-2D16-45EC-B9ED-F89A21D73045}" destId="{98B0EC7B-B0C1-4049-92BB-2421F6A6AD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9D719-3E22-4721-8127-B1D30955E69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180B2BE-EB55-437F-A5D6-0CEA563E0913}">
      <dgm:prSet phldrT="[Text]"/>
      <dgm:spPr/>
      <dgm:t>
        <a:bodyPr/>
        <a:lstStyle/>
        <a:p>
          <a:r>
            <a:rPr lang="en-IN" dirty="0" smtClean="0"/>
            <a:t>T.SALBUTAMOL BD</a:t>
          </a:r>
          <a:endParaRPr lang="en-IN" dirty="0"/>
        </a:p>
      </dgm:t>
    </dgm:pt>
    <dgm:pt modelId="{BBEBC7EC-3443-4585-8677-CDD87FE83BD8}" type="parTrans" cxnId="{3A588B34-A02F-4F94-9424-E288E68ECE92}">
      <dgm:prSet/>
      <dgm:spPr/>
      <dgm:t>
        <a:bodyPr/>
        <a:lstStyle/>
        <a:p>
          <a:endParaRPr lang="en-IN"/>
        </a:p>
      </dgm:t>
    </dgm:pt>
    <dgm:pt modelId="{DF127E37-5803-46EE-B234-92D00D8D7AC0}" type="sibTrans" cxnId="{3A588B34-A02F-4F94-9424-E288E68ECE92}">
      <dgm:prSet/>
      <dgm:spPr/>
      <dgm:t>
        <a:bodyPr/>
        <a:lstStyle/>
        <a:p>
          <a:endParaRPr lang="en-IN"/>
        </a:p>
      </dgm:t>
    </dgm:pt>
    <dgm:pt modelId="{46061D5F-598C-4B92-9CFC-31926A79D3DB}">
      <dgm:prSet phldrT="[Text]"/>
      <dgm:spPr/>
      <dgm:t>
        <a:bodyPr/>
        <a:lstStyle/>
        <a:p>
          <a:r>
            <a:rPr lang="en-IN" dirty="0" smtClean="0"/>
            <a:t>T.DERIPHYLLINE TDS</a:t>
          </a:r>
          <a:endParaRPr lang="en-IN" dirty="0"/>
        </a:p>
      </dgm:t>
    </dgm:pt>
    <dgm:pt modelId="{2BCB4F9E-7BCC-43E7-B68E-3F9D84B13575}" type="parTrans" cxnId="{00223DD6-4DBA-4E50-BBB9-EFE885723804}">
      <dgm:prSet/>
      <dgm:spPr/>
      <dgm:t>
        <a:bodyPr/>
        <a:lstStyle/>
        <a:p>
          <a:endParaRPr lang="en-IN"/>
        </a:p>
      </dgm:t>
    </dgm:pt>
    <dgm:pt modelId="{7646EC69-E51E-44D2-BC7A-E4B82267E33A}" type="sibTrans" cxnId="{00223DD6-4DBA-4E50-BBB9-EFE885723804}">
      <dgm:prSet/>
      <dgm:spPr/>
      <dgm:t>
        <a:bodyPr/>
        <a:lstStyle/>
        <a:p>
          <a:endParaRPr lang="en-IN"/>
        </a:p>
      </dgm:t>
    </dgm:pt>
    <dgm:pt modelId="{53D64A0E-8409-4438-930C-19893B6A1321}">
      <dgm:prSet phldrT="[Text]"/>
      <dgm:spPr/>
      <dgm:t>
        <a:bodyPr/>
        <a:lstStyle/>
        <a:p>
          <a:r>
            <a:rPr lang="en-IN" dirty="0" smtClean="0"/>
            <a:t>FLUTICASONE+FORMETEROL MDI</a:t>
          </a:r>
          <a:endParaRPr lang="en-IN" dirty="0"/>
        </a:p>
      </dgm:t>
    </dgm:pt>
    <dgm:pt modelId="{E542780A-57B4-4805-AA8F-076BE6B79312}" type="parTrans" cxnId="{9B104526-E07E-4475-9C52-852442D41AF6}">
      <dgm:prSet/>
      <dgm:spPr/>
      <dgm:t>
        <a:bodyPr/>
        <a:lstStyle/>
        <a:p>
          <a:endParaRPr lang="en-IN"/>
        </a:p>
      </dgm:t>
    </dgm:pt>
    <dgm:pt modelId="{95774F97-8BDE-4293-9D49-D61AEA3D6BAB}" type="sibTrans" cxnId="{9B104526-E07E-4475-9C52-852442D41AF6}">
      <dgm:prSet/>
      <dgm:spPr/>
      <dgm:t>
        <a:bodyPr/>
        <a:lstStyle/>
        <a:p>
          <a:endParaRPr lang="en-IN"/>
        </a:p>
      </dgm:t>
    </dgm:pt>
    <dgm:pt modelId="{6456DB41-3549-46C3-8585-C355DBDD66D4}" type="pres">
      <dgm:prSet presAssocID="{AD69D719-3E22-4721-8127-B1D30955E6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8842F82-8E97-43FD-B367-D37859FD0167}" type="pres">
      <dgm:prSet presAssocID="{A180B2BE-EB55-437F-A5D6-0CEA563E0913}" presName="parentLin" presStyleCnt="0"/>
      <dgm:spPr/>
    </dgm:pt>
    <dgm:pt modelId="{6D2A205F-61F0-44E2-97AE-88426BD6108E}" type="pres">
      <dgm:prSet presAssocID="{A180B2BE-EB55-437F-A5D6-0CEA563E0913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1ED3EB54-E60B-4134-87B9-3468CA73EE50}" type="pres">
      <dgm:prSet presAssocID="{A180B2BE-EB55-437F-A5D6-0CEA563E09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F75ECD-0E71-46E4-AEBC-BC60A72F0A2C}" type="pres">
      <dgm:prSet presAssocID="{A180B2BE-EB55-437F-A5D6-0CEA563E0913}" presName="negativeSpace" presStyleCnt="0"/>
      <dgm:spPr/>
    </dgm:pt>
    <dgm:pt modelId="{7C6DE17D-1BA5-43CC-893A-08EF6DC8612B}" type="pres">
      <dgm:prSet presAssocID="{A180B2BE-EB55-437F-A5D6-0CEA563E0913}" presName="childText" presStyleLbl="conFgAcc1" presStyleIdx="0" presStyleCnt="3">
        <dgm:presLayoutVars>
          <dgm:bulletEnabled val="1"/>
        </dgm:presLayoutVars>
      </dgm:prSet>
      <dgm:spPr/>
    </dgm:pt>
    <dgm:pt modelId="{0563DD75-367E-4585-B33B-91E5A1874C74}" type="pres">
      <dgm:prSet presAssocID="{DF127E37-5803-46EE-B234-92D00D8D7AC0}" presName="spaceBetweenRectangles" presStyleCnt="0"/>
      <dgm:spPr/>
    </dgm:pt>
    <dgm:pt modelId="{B90067B2-3D17-48BB-8411-1454802DE8A2}" type="pres">
      <dgm:prSet presAssocID="{46061D5F-598C-4B92-9CFC-31926A79D3DB}" presName="parentLin" presStyleCnt="0"/>
      <dgm:spPr/>
    </dgm:pt>
    <dgm:pt modelId="{BD492CC8-78F0-4586-8C97-97785D15C810}" type="pres">
      <dgm:prSet presAssocID="{46061D5F-598C-4B92-9CFC-31926A79D3D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184E426-14EA-4010-950D-434536EA3FD8}" type="pres">
      <dgm:prSet presAssocID="{46061D5F-598C-4B92-9CFC-31926A79D3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BEF505-C764-4CBD-80CB-0F1C4B344D8E}" type="pres">
      <dgm:prSet presAssocID="{46061D5F-598C-4B92-9CFC-31926A79D3DB}" presName="negativeSpace" presStyleCnt="0"/>
      <dgm:spPr/>
    </dgm:pt>
    <dgm:pt modelId="{8AA7303D-C047-4301-A6E3-591D65A7C55C}" type="pres">
      <dgm:prSet presAssocID="{46061D5F-598C-4B92-9CFC-31926A79D3DB}" presName="childText" presStyleLbl="conFgAcc1" presStyleIdx="1" presStyleCnt="3">
        <dgm:presLayoutVars>
          <dgm:bulletEnabled val="1"/>
        </dgm:presLayoutVars>
      </dgm:prSet>
      <dgm:spPr/>
    </dgm:pt>
    <dgm:pt modelId="{FAD9C369-8B74-4F35-8557-098570002D77}" type="pres">
      <dgm:prSet presAssocID="{7646EC69-E51E-44D2-BC7A-E4B82267E33A}" presName="spaceBetweenRectangles" presStyleCnt="0"/>
      <dgm:spPr/>
    </dgm:pt>
    <dgm:pt modelId="{5F23E8F4-8471-43B0-8DE4-1FBAF8982AF0}" type="pres">
      <dgm:prSet presAssocID="{53D64A0E-8409-4438-930C-19893B6A1321}" presName="parentLin" presStyleCnt="0"/>
      <dgm:spPr/>
    </dgm:pt>
    <dgm:pt modelId="{45EFF720-3BD9-4032-929B-E5ABCEEA6894}" type="pres">
      <dgm:prSet presAssocID="{53D64A0E-8409-4438-930C-19893B6A1321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6970B066-E0A6-49DC-AE9D-87B0FC053653}" type="pres">
      <dgm:prSet presAssocID="{53D64A0E-8409-4438-930C-19893B6A13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3D27EE-6C62-423A-8316-9AC43A31975C}" type="pres">
      <dgm:prSet presAssocID="{53D64A0E-8409-4438-930C-19893B6A1321}" presName="negativeSpace" presStyleCnt="0"/>
      <dgm:spPr/>
    </dgm:pt>
    <dgm:pt modelId="{9B0DB58C-D087-448B-BC4C-1AC000CF02CE}" type="pres">
      <dgm:prSet presAssocID="{53D64A0E-8409-4438-930C-19893B6A13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5BC0EA-C8E8-4B93-ACA5-2709C8FAFA04}" type="presOf" srcId="{53D64A0E-8409-4438-930C-19893B6A1321}" destId="{6970B066-E0A6-49DC-AE9D-87B0FC053653}" srcOrd="1" destOrd="0" presId="urn:microsoft.com/office/officeart/2005/8/layout/list1"/>
    <dgm:cxn modelId="{3A588B34-A02F-4F94-9424-E288E68ECE92}" srcId="{AD69D719-3E22-4721-8127-B1D30955E69E}" destId="{A180B2BE-EB55-437F-A5D6-0CEA563E0913}" srcOrd="0" destOrd="0" parTransId="{BBEBC7EC-3443-4585-8677-CDD87FE83BD8}" sibTransId="{DF127E37-5803-46EE-B234-92D00D8D7AC0}"/>
    <dgm:cxn modelId="{8D2A43FF-37A8-4F2F-B7FF-7BEFCA22CCE1}" type="presOf" srcId="{46061D5F-598C-4B92-9CFC-31926A79D3DB}" destId="{B184E426-14EA-4010-950D-434536EA3FD8}" srcOrd="1" destOrd="0" presId="urn:microsoft.com/office/officeart/2005/8/layout/list1"/>
    <dgm:cxn modelId="{D7DB3387-FD53-4CA6-A50C-E7948D2F9C3C}" type="presOf" srcId="{A180B2BE-EB55-437F-A5D6-0CEA563E0913}" destId="{6D2A205F-61F0-44E2-97AE-88426BD6108E}" srcOrd="0" destOrd="0" presId="urn:microsoft.com/office/officeart/2005/8/layout/list1"/>
    <dgm:cxn modelId="{C0ADE9EA-586A-450A-831A-F59991CEA262}" type="presOf" srcId="{46061D5F-598C-4B92-9CFC-31926A79D3DB}" destId="{BD492CC8-78F0-4586-8C97-97785D15C810}" srcOrd="0" destOrd="0" presId="urn:microsoft.com/office/officeart/2005/8/layout/list1"/>
    <dgm:cxn modelId="{5E26887D-BCFD-410C-AFAE-5A660E5E01CE}" type="presOf" srcId="{AD69D719-3E22-4721-8127-B1D30955E69E}" destId="{6456DB41-3549-46C3-8585-C355DBDD66D4}" srcOrd="0" destOrd="0" presId="urn:microsoft.com/office/officeart/2005/8/layout/list1"/>
    <dgm:cxn modelId="{6BB44B97-CDE0-43B8-9322-34A7AC4144AD}" type="presOf" srcId="{A180B2BE-EB55-437F-A5D6-0CEA563E0913}" destId="{1ED3EB54-E60B-4134-87B9-3468CA73EE50}" srcOrd="1" destOrd="0" presId="urn:microsoft.com/office/officeart/2005/8/layout/list1"/>
    <dgm:cxn modelId="{9B104526-E07E-4475-9C52-852442D41AF6}" srcId="{AD69D719-3E22-4721-8127-B1D30955E69E}" destId="{53D64A0E-8409-4438-930C-19893B6A1321}" srcOrd="2" destOrd="0" parTransId="{E542780A-57B4-4805-AA8F-076BE6B79312}" sibTransId="{95774F97-8BDE-4293-9D49-D61AEA3D6BAB}"/>
    <dgm:cxn modelId="{00223DD6-4DBA-4E50-BBB9-EFE885723804}" srcId="{AD69D719-3E22-4721-8127-B1D30955E69E}" destId="{46061D5F-598C-4B92-9CFC-31926A79D3DB}" srcOrd="1" destOrd="0" parTransId="{2BCB4F9E-7BCC-43E7-B68E-3F9D84B13575}" sibTransId="{7646EC69-E51E-44D2-BC7A-E4B82267E33A}"/>
    <dgm:cxn modelId="{51AAFDD0-4A4F-4944-BE74-29302CDAEBC6}" type="presOf" srcId="{53D64A0E-8409-4438-930C-19893B6A1321}" destId="{45EFF720-3BD9-4032-929B-E5ABCEEA6894}" srcOrd="0" destOrd="0" presId="urn:microsoft.com/office/officeart/2005/8/layout/list1"/>
    <dgm:cxn modelId="{7A6C529B-9D66-4F74-88B6-AE52DFE5EDF9}" type="presParOf" srcId="{6456DB41-3549-46C3-8585-C355DBDD66D4}" destId="{58842F82-8E97-43FD-B367-D37859FD0167}" srcOrd="0" destOrd="0" presId="urn:microsoft.com/office/officeart/2005/8/layout/list1"/>
    <dgm:cxn modelId="{6FC91174-975A-4F30-9820-030799315C97}" type="presParOf" srcId="{58842F82-8E97-43FD-B367-D37859FD0167}" destId="{6D2A205F-61F0-44E2-97AE-88426BD6108E}" srcOrd="0" destOrd="0" presId="urn:microsoft.com/office/officeart/2005/8/layout/list1"/>
    <dgm:cxn modelId="{89D16363-85A7-4214-A279-0094D25C76CB}" type="presParOf" srcId="{58842F82-8E97-43FD-B367-D37859FD0167}" destId="{1ED3EB54-E60B-4134-87B9-3468CA73EE50}" srcOrd="1" destOrd="0" presId="urn:microsoft.com/office/officeart/2005/8/layout/list1"/>
    <dgm:cxn modelId="{0AD80B91-CBEF-4D94-856B-D0B82CA57BA0}" type="presParOf" srcId="{6456DB41-3549-46C3-8585-C355DBDD66D4}" destId="{E8F75ECD-0E71-46E4-AEBC-BC60A72F0A2C}" srcOrd="1" destOrd="0" presId="urn:microsoft.com/office/officeart/2005/8/layout/list1"/>
    <dgm:cxn modelId="{BD86F30B-8F45-4BDA-B70C-612631BA63AA}" type="presParOf" srcId="{6456DB41-3549-46C3-8585-C355DBDD66D4}" destId="{7C6DE17D-1BA5-43CC-893A-08EF6DC8612B}" srcOrd="2" destOrd="0" presId="urn:microsoft.com/office/officeart/2005/8/layout/list1"/>
    <dgm:cxn modelId="{910AE723-FD58-4CC3-9012-20E7FE99698E}" type="presParOf" srcId="{6456DB41-3549-46C3-8585-C355DBDD66D4}" destId="{0563DD75-367E-4585-B33B-91E5A1874C74}" srcOrd="3" destOrd="0" presId="urn:microsoft.com/office/officeart/2005/8/layout/list1"/>
    <dgm:cxn modelId="{7436C5FA-0D2B-46AF-8F9B-35A4C0F849D3}" type="presParOf" srcId="{6456DB41-3549-46C3-8585-C355DBDD66D4}" destId="{B90067B2-3D17-48BB-8411-1454802DE8A2}" srcOrd="4" destOrd="0" presId="urn:microsoft.com/office/officeart/2005/8/layout/list1"/>
    <dgm:cxn modelId="{0F2C9E01-927B-4FEC-BD11-FDB349CF9467}" type="presParOf" srcId="{B90067B2-3D17-48BB-8411-1454802DE8A2}" destId="{BD492CC8-78F0-4586-8C97-97785D15C810}" srcOrd="0" destOrd="0" presId="urn:microsoft.com/office/officeart/2005/8/layout/list1"/>
    <dgm:cxn modelId="{02028330-850C-4F88-AA68-6128B378A293}" type="presParOf" srcId="{B90067B2-3D17-48BB-8411-1454802DE8A2}" destId="{B184E426-14EA-4010-950D-434536EA3FD8}" srcOrd="1" destOrd="0" presId="urn:microsoft.com/office/officeart/2005/8/layout/list1"/>
    <dgm:cxn modelId="{04D66E0B-35ED-4FBE-81E8-AA7872A8432E}" type="presParOf" srcId="{6456DB41-3549-46C3-8585-C355DBDD66D4}" destId="{CEBEF505-C764-4CBD-80CB-0F1C4B344D8E}" srcOrd="5" destOrd="0" presId="urn:microsoft.com/office/officeart/2005/8/layout/list1"/>
    <dgm:cxn modelId="{7446F344-76BC-41A4-BD5E-AA9B2E0BD7AE}" type="presParOf" srcId="{6456DB41-3549-46C3-8585-C355DBDD66D4}" destId="{8AA7303D-C047-4301-A6E3-591D65A7C55C}" srcOrd="6" destOrd="0" presId="urn:microsoft.com/office/officeart/2005/8/layout/list1"/>
    <dgm:cxn modelId="{51E0AD6C-88C3-425C-B247-1B1DCC3808CD}" type="presParOf" srcId="{6456DB41-3549-46C3-8585-C355DBDD66D4}" destId="{FAD9C369-8B74-4F35-8557-098570002D77}" srcOrd="7" destOrd="0" presId="urn:microsoft.com/office/officeart/2005/8/layout/list1"/>
    <dgm:cxn modelId="{37ABA61F-8674-48E5-8B49-EE503082AF62}" type="presParOf" srcId="{6456DB41-3549-46C3-8585-C355DBDD66D4}" destId="{5F23E8F4-8471-43B0-8DE4-1FBAF8982AF0}" srcOrd="8" destOrd="0" presId="urn:microsoft.com/office/officeart/2005/8/layout/list1"/>
    <dgm:cxn modelId="{EB53C255-CD1E-4B3F-8FFC-92C3ECBAF00D}" type="presParOf" srcId="{5F23E8F4-8471-43B0-8DE4-1FBAF8982AF0}" destId="{45EFF720-3BD9-4032-929B-E5ABCEEA6894}" srcOrd="0" destOrd="0" presId="urn:microsoft.com/office/officeart/2005/8/layout/list1"/>
    <dgm:cxn modelId="{F3794BE9-055A-42C3-AD72-8C20B78B7316}" type="presParOf" srcId="{5F23E8F4-8471-43B0-8DE4-1FBAF8982AF0}" destId="{6970B066-E0A6-49DC-AE9D-87B0FC053653}" srcOrd="1" destOrd="0" presId="urn:microsoft.com/office/officeart/2005/8/layout/list1"/>
    <dgm:cxn modelId="{F743E0D3-A791-4014-B8F2-445A77267001}" type="presParOf" srcId="{6456DB41-3549-46C3-8585-C355DBDD66D4}" destId="{883D27EE-6C62-423A-8316-9AC43A31975C}" srcOrd="9" destOrd="0" presId="urn:microsoft.com/office/officeart/2005/8/layout/list1"/>
    <dgm:cxn modelId="{9E79C6C7-BE3D-48DE-80CD-6BDC7EB879A7}" type="presParOf" srcId="{6456DB41-3549-46C3-8585-C355DBDD66D4}" destId="{9B0DB58C-D087-448B-BC4C-1AC000CF02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9C7AA-3726-4B7A-BD9D-40E88BC81219}">
      <dsp:nvSpPr>
        <dsp:cNvPr id="0" name=""/>
        <dsp:cNvSpPr/>
      </dsp:nvSpPr>
      <dsp:spPr>
        <a:xfrm>
          <a:off x="0" y="1224157"/>
          <a:ext cx="81004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02C0-A7DE-48C8-8513-EBD902CDF796}">
      <dsp:nvSpPr>
        <dsp:cNvPr id="0" name=""/>
        <dsp:cNvSpPr/>
      </dsp:nvSpPr>
      <dsp:spPr>
        <a:xfrm>
          <a:off x="387499" y="181602"/>
          <a:ext cx="5664787" cy="13315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5" tIns="0" rIns="2143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k/c/o PTB and completed ATT 20 years back</a:t>
          </a:r>
          <a:endParaRPr lang="en-IN" sz="1700" kern="1200" dirty="0"/>
        </a:p>
      </dsp:txBody>
      <dsp:txXfrm>
        <a:off x="452500" y="246603"/>
        <a:ext cx="5534785" cy="1201545"/>
      </dsp:txXfrm>
    </dsp:sp>
    <dsp:sp modelId="{BB00EA02-D6C7-4E13-92E4-1F8D6E0EA159}">
      <dsp:nvSpPr>
        <dsp:cNvPr id="0" name=""/>
        <dsp:cNvSpPr/>
      </dsp:nvSpPr>
      <dsp:spPr>
        <a:xfrm>
          <a:off x="0" y="2774295"/>
          <a:ext cx="81004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114968"/>
              <a:satOff val="23662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E1CBA-6E71-4708-9342-804F97A94D93}">
      <dsp:nvSpPr>
        <dsp:cNvPr id="0" name=""/>
        <dsp:cNvSpPr/>
      </dsp:nvSpPr>
      <dsp:spPr>
        <a:xfrm>
          <a:off x="370594" y="1756624"/>
          <a:ext cx="5664787" cy="1200220"/>
        </a:xfrm>
        <a:prstGeom prst="round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5" tIns="0" rIns="2143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k/c/o COPD x 5 years and on irregular treatment</a:t>
          </a:r>
          <a:endParaRPr lang="en-IN" sz="1700" kern="1200" dirty="0"/>
        </a:p>
      </dsp:txBody>
      <dsp:txXfrm>
        <a:off x="429184" y="1815214"/>
        <a:ext cx="5547607" cy="108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2682E-C235-42BD-8BDE-4036BDB438C9}">
      <dsp:nvSpPr>
        <dsp:cNvPr id="0" name=""/>
        <dsp:cNvSpPr/>
      </dsp:nvSpPr>
      <dsp:spPr>
        <a:xfrm rot="5400000">
          <a:off x="-238457" y="239165"/>
          <a:ext cx="1589714" cy="11127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DIET</a:t>
          </a:r>
          <a:endParaRPr lang="en-IN" sz="1300" kern="1200" dirty="0"/>
        </a:p>
      </dsp:txBody>
      <dsp:txXfrm rot="-5400000">
        <a:off x="1" y="557108"/>
        <a:ext cx="1112799" cy="476915"/>
      </dsp:txXfrm>
    </dsp:sp>
    <dsp:sp modelId="{B51CF00B-3B4E-4367-AF95-069AAB56D279}">
      <dsp:nvSpPr>
        <dsp:cNvPr id="0" name=""/>
        <dsp:cNvSpPr/>
      </dsp:nvSpPr>
      <dsp:spPr>
        <a:xfrm rot="5400000">
          <a:off x="5039032" y="-3925524"/>
          <a:ext cx="1033314" cy="888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900" kern="1200" dirty="0" smtClean="0"/>
            <a:t>TAKES MIXED DIET</a:t>
          </a:r>
          <a:endParaRPr lang="en-IN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900" kern="1200" dirty="0" smtClean="0"/>
            <a:t>NORMAL BOWEL AND BLADDER HABITS</a:t>
          </a:r>
          <a:endParaRPr lang="en-IN" sz="2900" kern="1200" dirty="0"/>
        </a:p>
      </dsp:txBody>
      <dsp:txXfrm rot="-5400000">
        <a:off x="1112800" y="51150"/>
        <a:ext cx="8835337" cy="932430"/>
      </dsp:txXfrm>
    </dsp:sp>
    <dsp:sp modelId="{581E5199-ABF8-4A46-A63E-CC6FFA85C00C}">
      <dsp:nvSpPr>
        <dsp:cNvPr id="0" name=""/>
        <dsp:cNvSpPr/>
      </dsp:nvSpPr>
      <dsp:spPr>
        <a:xfrm rot="5400000">
          <a:off x="-238457" y="1634538"/>
          <a:ext cx="1589714" cy="1112799"/>
        </a:xfrm>
        <a:prstGeom prst="chevron">
          <a:avLst/>
        </a:prstGeom>
        <a:solidFill>
          <a:schemeClr val="accent4">
            <a:hueOff val="557484"/>
            <a:satOff val="11831"/>
            <a:lumOff val="392"/>
            <a:alphaOff val="0"/>
          </a:schemeClr>
        </a:solidFill>
        <a:ln w="15875" cap="rnd" cmpd="sng" algn="ctr">
          <a:solidFill>
            <a:schemeClr val="accent4">
              <a:hueOff val="557484"/>
              <a:satOff val="1183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RISKFACTORS</a:t>
          </a:r>
          <a:endParaRPr lang="en-IN" sz="1300" kern="1200" dirty="0"/>
        </a:p>
      </dsp:txBody>
      <dsp:txXfrm rot="-5400000">
        <a:off x="1" y="1952481"/>
        <a:ext cx="1112799" cy="476915"/>
      </dsp:txXfrm>
    </dsp:sp>
    <dsp:sp modelId="{65288F53-B156-45D7-B2B4-9AE113411A44}">
      <dsp:nvSpPr>
        <dsp:cNvPr id="0" name=""/>
        <dsp:cNvSpPr/>
      </dsp:nvSpPr>
      <dsp:spPr>
        <a:xfrm rot="5400000">
          <a:off x="5039032" y="-2530151"/>
          <a:ext cx="1033314" cy="888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557484"/>
              <a:satOff val="1183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900" kern="1200" dirty="0" smtClean="0"/>
            <a:t>SMOKER FOR 15 YEARS</a:t>
          </a:r>
          <a:endParaRPr lang="en-IN" sz="2900" kern="1200" dirty="0"/>
        </a:p>
      </dsp:txBody>
      <dsp:txXfrm rot="-5400000">
        <a:off x="1112800" y="1446523"/>
        <a:ext cx="8835337" cy="932430"/>
      </dsp:txXfrm>
    </dsp:sp>
    <dsp:sp modelId="{ECA8F2D1-B4C5-4412-849E-57DF850A71DA}">
      <dsp:nvSpPr>
        <dsp:cNvPr id="0" name=""/>
        <dsp:cNvSpPr/>
      </dsp:nvSpPr>
      <dsp:spPr>
        <a:xfrm rot="5400000">
          <a:off x="-238457" y="3029911"/>
          <a:ext cx="1589714" cy="1112799"/>
        </a:xfrm>
        <a:prstGeom prst="chevron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accent4">
              <a:hueOff val="1114968"/>
              <a:satOff val="23662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-5400000">
        <a:off x="1" y="3347854"/>
        <a:ext cx="1112799" cy="476915"/>
      </dsp:txXfrm>
    </dsp:sp>
    <dsp:sp modelId="{98B0EC7B-B0C1-4049-92BB-2421F6A6AD78}">
      <dsp:nvSpPr>
        <dsp:cNvPr id="0" name=""/>
        <dsp:cNvSpPr/>
      </dsp:nvSpPr>
      <dsp:spPr>
        <a:xfrm rot="5400000">
          <a:off x="5039032" y="-1134777"/>
          <a:ext cx="1033314" cy="888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114968"/>
              <a:satOff val="23662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900" kern="1200" dirty="0" smtClean="0"/>
            <a:t>NOT AN ALCOHOLIC</a:t>
          </a:r>
          <a:endParaRPr lang="en-IN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900" kern="1200" dirty="0" smtClean="0"/>
            <a:t>NO H/O OTHER DRUG INTAKE</a:t>
          </a:r>
          <a:endParaRPr lang="en-IN" sz="2900" kern="1200" dirty="0"/>
        </a:p>
      </dsp:txBody>
      <dsp:txXfrm rot="-5400000">
        <a:off x="1112800" y="2841897"/>
        <a:ext cx="8835337" cy="932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DE17D-1BA5-43CC-893A-08EF6DC8612B}">
      <dsp:nvSpPr>
        <dsp:cNvPr id="0" name=""/>
        <dsp:cNvSpPr/>
      </dsp:nvSpPr>
      <dsp:spPr>
        <a:xfrm>
          <a:off x="0" y="606171"/>
          <a:ext cx="71017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3EB54-E60B-4134-87B9-3468CA73EE50}">
      <dsp:nvSpPr>
        <dsp:cNvPr id="0" name=""/>
        <dsp:cNvSpPr/>
      </dsp:nvSpPr>
      <dsp:spPr>
        <a:xfrm>
          <a:off x="355086" y="281451"/>
          <a:ext cx="4971204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00" tIns="0" rIns="18790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T.SALBUTAMOL BD</a:t>
          </a:r>
          <a:endParaRPr lang="en-IN" sz="2200" kern="1200" dirty="0"/>
        </a:p>
      </dsp:txBody>
      <dsp:txXfrm>
        <a:off x="386789" y="313154"/>
        <a:ext cx="4907798" cy="586034"/>
      </dsp:txXfrm>
    </dsp:sp>
    <dsp:sp modelId="{8AA7303D-C047-4301-A6E3-591D65A7C55C}">
      <dsp:nvSpPr>
        <dsp:cNvPr id="0" name=""/>
        <dsp:cNvSpPr/>
      </dsp:nvSpPr>
      <dsp:spPr>
        <a:xfrm>
          <a:off x="0" y="1604091"/>
          <a:ext cx="71017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557484"/>
              <a:satOff val="1183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4E426-14EA-4010-950D-434536EA3FD8}">
      <dsp:nvSpPr>
        <dsp:cNvPr id="0" name=""/>
        <dsp:cNvSpPr/>
      </dsp:nvSpPr>
      <dsp:spPr>
        <a:xfrm>
          <a:off x="355086" y="1279371"/>
          <a:ext cx="4971204" cy="649440"/>
        </a:xfrm>
        <a:prstGeom prst="roundRect">
          <a:avLst/>
        </a:prstGeom>
        <a:solidFill>
          <a:schemeClr val="accent4">
            <a:hueOff val="557484"/>
            <a:satOff val="11831"/>
            <a:lumOff val="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00" tIns="0" rIns="18790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T.DERIPHYLLINE TDS</a:t>
          </a:r>
          <a:endParaRPr lang="en-IN" sz="2200" kern="1200" dirty="0"/>
        </a:p>
      </dsp:txBody>
      <dsp:txXfrm>
        <a:off x="386789" y="1311074"/>
        <a:ext cx="4907798" cy="586034"/>
      </dsp:txXfrm>
    </dsp:sp>
    <dsp:sp modelId="{9B0DB58C-D087-448B-BC4C-1AC000CF02CE}">
      <dsp:nvSpPr>
        <dsp:cNvPr id="0" name=""/>
        <dsp:cNvSpPr/>
      </dsp:nvSpPr>
      <dsp:spPr>
        <a:xfrm>
          <a:off x="0" y="2602011"/>
          <a:ext cx="71017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114968"/>
              <a:satOff val="23662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0B066-E0A6-49DC-AE9D-87B0FC053653}">
      <dsp:nvSpPr>
        <dsp:cNvPr id="0" name=""/>
        <dsp:cNvSpPr/>
      </dsp:nvSpPr>
      <dsp:spPr>
        <a:xfrm>
          <a:off x="355086" y="2277291"/>
          <a:ext cx="4971204" cy="649440"/>
        </a:xfrm>
        <a:prstGeom prst="round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00" tIns="0" rIns="18790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FLUTICASONE+FORMETEROL MDI</a:t>
          </a:r>
          <a:endParaRPr lang="en-IN" sz="2200" kern="1200" dirty="0"/>
        </a:p>
      </dsp:txBody>
      <dsp:txXfrm>
        <a:off x="386789" y="2308994"/>
        <a:ext cx="4907798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5454-F661-4CF7-881C-9628D593F55C}" type="datetimeFigureOut">
              <a:rPr lang="en-IN" smtClean="0"/>
              <a:t>23-11-2021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A4776-CE27-4E22-8134-64FC89CDB1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32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Cxr</a:t>
            </a:r>
            <a:r>
              <a:rPr lang="en-IN" dirty="0" smtClean="0"/>
              <a:t> pa view…… TRACHEA</a:t>
            </a:r>
            <a:r>
              <a:rPr lang="en-IN" baseline="0" dirty="0" smtClean="0"/>
              <a:t> IS SLIGHTLY SHIFTED TO RT SIDE …BL UPPER ZONE OPACITIES NOTED …RT LL HYPERINFLATED COMPARED TO LEFT..ASSOCIATED WITH CALCIFIED HILAR NODE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776-CE27-4E22-8134-64FC89CDB1E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21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DEF:</a:t>
            </a:r>
            <a:r>
              <a:rPr lang="en-IN" baseline="0" dirty="0" smtClean="0"/>
              <a:t> LARGE OPACITIES OVER 1CM IN DIA IVOLING UPPER LOBE(PMF)…THE LESION MIGRATES TOWARDS HILUM LEAVING OVERINFLATED EMPHYSEMATOUS SPACES…LEFT IMAGES BL EMPHYSEMATOUS LUNG R&gt;L BCOZ IN RT SIDE IMAGE SHOWS LARGE PMF THAN THE LEFT.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776-CE27-4E22-8134-64FC89CDB1E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14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OBLIQUE</a:t>
            </a:r>
            <a:r>
              <a:rPr lang="en-IN" baseline="0" dirty="0" smtClean="0"/>
              <a:t> FISSURE ELEVATED THAN IN NORMAL POSITION …WHICH INDICATES UPPER LOBE COLLAPSE PROBABLY DUE TO FIBROSIS …. AS THIS CASE PROGESS TO THE MASSIVE FIBROSIS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776-CE27-4E22-8134-64FC89CDB1E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51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CRITERIA FOR EGGSHELL CALCIF;  SHELL LIKE CALCI UPTO 2MM IN PERIPHERAL ZONE ATLEAST 2 LYMPH NODES</a:t>
            </a:r>
            <a:r>
              <a:rPr lang="en-IN" baseline="0" dirty="0" smtClean="0"/>
              <a:t> CALCFI MAY BE BROKEN /SOLID THICKNESS OF WALL CALCIFICATION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776-CE27-4E22-8134-64FC89CDB1E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67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THIS ARROWS INDICATES AIR BRONCHOGRAM SIGN INSIDE THE OPACITY WHICH</a:t>
            </a:r>
            <a:r>
              <a:rPr lang="en-IN" baseline="0" dirty="0" smtClean="0"/>
              <a:t> GIVES A CLUE OF SUPERADDED SECONDARY INFECTION PROBABLY INFECTION DUE TO TB,WHICH IS MORE COMMON IN SILICOSIS LEADS TO THE FINAL DIAGNOSIS OF SILICOSIS.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776-CE27-4E22-8134-64FC89CDB1E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36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CASE OF SILICO TUBERCULOSIS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0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58" y="171437"/>
            <a:ext cx="1897593" cy="742963"/>
          </a:xfrm>
        </p:spPr>
        <p:txBody>
          <a:bodyPr/>
          <a:lstStyle/>
          <a:p>
            <a:r>
              <a:rPr lang="en-IN" dirty="0" smtClean="0"/>
              <a:t>VITALS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058" y="2740182"/>
            <a:ext cx="8915400" cy="377762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BLOOD PRESSURE – 120/80 </a:t>
            </a:r>
            <a:r>
              <a:rPr lang="en-IN" sz="2400" dirty="0" err="1" smtClean="0"/>
              <a:t>mmhg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PULSE – 94/min</a:t>
            </a:r>
          </a:p>
          <a:p>
            <a:endParaRPr lang="en-IN" sz="2400" dirty="0"/>
          </a:p>
          <a:p>
            <a:r>
              <a:rPr lang="en-IN" sz="2400" dirty="0" smtClean="0"/>
              <a:t>SPO2 – 92 % IN RA</a:t>
            </a:r>
          </a:p>
          <a:p>
            <a:endParaRPr lang="en-IN" sz="2400" dirty="0"/>
          </a:p>
          <a:p>
            <a:r>
              <a:rPr lang="en-IN" sz="2400" dirty="0" smtClean="0"/>
              <a:t>RR – 38/MIN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95" y="26582"/>
            <a:ext cx="6636190" cy="2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77" y="200861"/>
            <a:ext cx="5690995" cy="668273"/>
          </a:xfrm>
        </p:spPr>
        <p:txBody>
          <a:bodyPr/>
          <a:lstStyle/>
          <a:p>
            <a:r>
              <a:rPr lang="en-IN" dirty="0" smtClean="0"/>
              <a:t>SYSTEMIC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31" y="1119612"/>
            <a:ext cx="8915400" cy="3777622"/>
          </a:xfrm>
        </p:spPr>
        <p:txBody>
          <a:bodyPr>
            <a:no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</a:rPr>
              <a:t>CVS</a:t>
            </a:r>
            <a:r>
              <a:rPr lang="en-IN" sz="2000" dirty="0" smtClean="0"/>
              <a:t> – S1S2 HEARD , NO MURMUR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b="1" i="1" dirty="0" smtClean="0">
                <a:solidFill>
                  <a:srgbClr val="FF0000"/>
                </a:solidFill>
              </a:rPr>
              <a:t>RS</a:t>
            </a:r>
            <a:r>
              <a:rPr lang="en-IN" sz="2000" dirty="0" smtClean="0"/>
              <a:t> – B/L AE PLUS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TRACHEA SHIFTED TO RIGHT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AE DECREASED IN RT INFRACLAVICULAR,INFRASCAPULAR,SUPRASCAPULAR 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VOCAL RESONANCE DECREASED OVER ABOVE 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PERCUSSION – IMPAIRED OVER ABOVE 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B/L CREPTS PRESENT IN ALL LUNG FIELDS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 smtClean="0"/>
              <a:t>B/L POLYPHONIC WHEEZE +</a:t>
            </a:r>
          </a:p>
          <a:p>
            <a:pPr marL="0" indent="0">
              <a:buNone/>
            </a:pPr>
            <a:r>
              <a:rPr lang="en-IN" sz="2000" dirty="0" smtClean="0"/>
              <a:t>P/A – SOFT , BS+</a:t>
            </a:r>
          </a:p>
          <a:p>
            <a:pPr marL="0" indent="0">
              <a:buNone/>
            </a:pPr>
            <a:r>
              <a:rPr lang="en-IN" sz="2000" dirty="0" smtClean="0"/>
              <a:t>CNS – B/L PERTL+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MOVES ALL 4 LIMBS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NO FLAPPING TREMORS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90" y="289711"/>
            <a:ext cx="4762122" cy="26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334" y="179728"/>
            <a:ext cx="3739509" cy="956862"/>
          </a:xfrm>
        </p:spPr>
        <p:txBody>
          <a:bodyPr/>
          <a:lstStyle/>
          <a:p>
            <a:r>
              <a:rPr lang="en-IN" dirty="0" smtClean="0"/>
              <a:t>INVESTIGATIONS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857869"/>
              </p:ext>
            </p:extLst>
          </p:nvPr>
        </p:nvGraphicFramePr>
        <p:xfrm>
          <a:off x="1794617" y="1204956"/>
          <a:ext cx="3076486" cy="31392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1224"/>
                <a:gridCol w="1545262"/>
              </a:tblGrid>
              <a:tr h="425879">
                <a:tc>
                  <a:txBody>
                    <a:bodyPr/>
                    <a:lstStyle/>
                    <a:p>
                      <a:r>
                        <a:rPr lang="en-IN" dirty="0" smtClean="0"/>
                        <a:t>CBC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52229">
                <a:tc>
                  <a:txBody>
                    <a:bodyPr/>
                    <a:lstStyle/>
                    <a:p>
                      <a:r>
                        <a:rPr lang="en-IN" dirty="0" smtClean="0"/>
                        <a:t>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18300</a:t>
                      </a:r>
                      <a:endParaRPr lang="en-IN" dirty="0"/>
                    </a:p>
                  </a:txBody>
                  <a:tcPr/>
                </a:tc>
              </a:tr>
              <a:tr h="452229">
                <a:tc>
                  <a:txBody>
                    <a:bodyPr/>
                    <a:lstStyle/>
                    <a:p>
                      <a:r>
                        <a:rPr lang="en-IN" dirty="0" smtClean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11.8</a:t>
                      </a:r>
                      <a:endParaRPr lang="en-IN" dirty="0"/>
                    </a:p>
                  </a:txBody>
                  <a:tcPr/>
                </a:tc>
              </a:tr>
              <a:tr h="452229">
                <a:tc>
                  <a:txBody>
                    <a:bodyPr/>
                    <a:lstStyle/>
                    <a:p>
                      <a:r>
                        <a:rPr lang="en-IN" dirty="0" smtClean="0"/>
                        <a:t>DC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90/6/4</a:t>
                      </a:r>
                      <a:endParaRPr lang="en-IN" dirty="0"/>
                    </a:p>
                  </a:txBody>
                  <a:tcPr/>
                </a:tc>
              </a:tr>
              <a:tr h="452229">
                <a:tc>
                  <a:txBody>
                    <a:bodyPr/>
                    <a:lstStyle/>
                    <a:p>
                      <a:r>
                        <a:rPr lang="en-IN" dirty="0" smtClean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34</a:t>
                      </a:r>
                      <a:endParaRPr lang="en-IN" dirty="0"/>
                    </a:p>
                  </a:txBody>
                  <a:tcPr/>
                </a:tc>
              </a:tr>
              <a:tr h="452229">
                <a:tc>
                  <a:txBody>
                    <a:bodyPr/>
                    <a:lstStyle/>
                    <a:p>
                      <a:r>
                        <a:rPr lang="en-IN" dirty="0" smtClean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1.72</a:t>
                      </a:r>
                      <a:endParaRPr lang="en-IN" dirty="0"/>
                    </a:p>
                  </a:txBody>
                  <a:tcPr/>
                </a:tc>
              </a:tr>
              <a:tr h="4522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43619"/>
              </p:ext>
            </p:extLst>
          </p:nvPr>
        </p:nvGraphicFramePr>
        <p:xfrm>
          <a:off x="5059110" y="1905000"/>
          <a:ext cx="3170490" cy="309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553"/>
                <a:gridCol w="925937"/>
              </a:tblGrid>
              <a:tr h="523490">
                <a:tc>
                  <a:txBody>
                    <a:bodyPr/>
                    <a:lstStyle/>
                    <a:p>
                      <a:r>
                        <a:rPr lang="en-IN" dirty="0" smtClean="0"/>
                        <a:t>RFT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76054">
                <a:tc>
                  <a:txBody>
                    <a:bodyPr/>
                    <a:lstStyle/>
                    <a:p>
                      <a:r>
                        <a:rPr lang="en-IN" dirty="0" smtClean="0"/>
                        <a:t>RBS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78</a:t>
                      </a:r>
                      <a:endParaRPr lang="en-IN" dirty="0"/>
                    </a:p>
                  </a:txBody>
                  <a:tcPr/>
                </a:tc>
              </a:tr>
              <a:tr h="776054">
                <a:tc>
                  <a:txBody>
                    <a:bodyPr/>
                    <a:lstStyle/>
                    <a:p>
                      <a:r>
                        <a:rPr lang="en-IN" dirty="0" smtClean="0"/>
                        <a:t>B.UREA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</a:tr>
              <a:tr h="1016162">
                <a:tc>
                  <a:txBody>
                    <a:bodyPr/>
                    <a:lstStyle/>
                    <a:p>
                      <a:r>
                        <a:rPr lang="en-IN" dirty="0" smtClean="0"/>
                        <a:t>S.CREAT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88546"/>
              </p:ext>
            </p:extLst>
          </p:nvPr>
        </p:nvGraphicFramePr>
        <p:xfrm>
          <a:off x="8448941" y="1872302"/>
          <a:ext cx="3623418" cy="49856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0745"/>
                <a:gridCol w="2442673"/>
              </a:tblGrid>
              <a:tr h="480203">
                <a:tc>
                  <a:txBody>
                    <a:bodyPr/>
                    <a:lstStyle/>
                    <a:p>
                      <a:r>
                        <a:rPr lang="en-IN" dirty="0" smtClean="0"/>
                        <a:t>LFT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48539">
                <a:tc>
                  <a:txBody>
                    <a:bodyPr/>
                    <a:lstStyle/>
                    <a:p>
                      <a:r>
                        <a:rPr lang="en-IN" dirty="0" smtClean="0"/>
                        <a:t>TOTAL BIL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0.7</a:t>
                      </a:r>
                      <a:endParaRPr lang="en-IN" dirty="0"/>
                    </a:p>
                  </a:txBody>
                  <a:tcPr/>
                </a:tc>
              </a:tr>
              <a:tr h="348539">
                <a:tc>
                  <a:txBody>
                    <a:bodyPr/>
                    <a:lstStyle/>
                    <a:p>
                      <a:r>
                        <a:rPr lang="en-IN" dirty="0" smtClean="0"/>
                        <a:t>DIRECT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0.5</a:t>
                      </a:r>
                      <a:endParaRPr lang="en-IN" dirty="0"/>
                    </a:p>
                  </a:txBody>
                  <a:tcPr/>
                </a:tc>
              </a:tr>
              <a:tr h="348539">
                <a:tc>
                  <a:txBody>
                    <a:bodyPr/>
                    <a:lstStyle/>
                    <a:p>
                      <a:r>
                        <a:rPr lang="en-IN" dirty="0" smtClean="0"/>
                        <a:t>INDIRECT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0.2</a:t>
                      </a:r>
                      <a:endParaRPr lang="en-IN" dirty="0"/>
                    </a:p>
                  </a:txBody>
                  <a:tcPr/>
                </a:tc>
              </a:tr>
              <a:tr h="348539">
                <a:tc>
                  <a:txBody>
                    <a:bodyPr/>
                    <a:lstStyle/>
                    <a:p>
                      <a:r>
                        <a:rPr lang="en-IN" dirty="0" smtClean="0"/>
                        <a:t>SGOT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</a:tr>
              <a:tr h="348539">
                <a:tc>
                  <a:txBody>
                    <a:bodyPr/>
                    <a:lstStyle/>
                    <a:p>
                      <a:r>
                        <a:rPr lang="en-IN" dirty="0" smtClean="0"/>
                        <a:t>SGPT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  <a:tr h="482135">
                <a:tc>
                  <a:txBody>
                    <a:bodyPr/>
                    <a:lstStyle/>
                    <a:p>
                      <a:r>
                        <a:rPr lang="en-IN" dirty="0" smtClean="0"/>
                        <a:t>ALP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92</a:t>
                      </a:r>
                    </a:p>
                  </a:txBody>
                  <a:tcPr/>
                </a:tc>
              </a:tr>
              <a:tr h="482135">
                <a:tc>
                  <a:txBody>
                    <a:bodyPr/>
                    <a:lstStyle/>
                    <a:p>
                      <a:r>
                        <a:rPr lang="en-IN" dirty="0" smtClean="0"/>
                        <a:t>T.PROTEINS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7.2</a:t>
                      </a:r>
                    </a:p>
                  </a:txBody>
                  <a:tcPr/>
                </a:tc>
              </a:tr>
              <a:tr h="482135">
                <a:tc>
                  <a:txBody>
                    <a:bodyPr/>
                    <a:lstStyle/>
                    <a:p>
                      <a:r>
                        <a:rPr lang="en-IN" dirty="0" smtClean="0"/>
                        <a:t>S.ALBUMIN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3.8</a:t>
                      </a:r>
                    </a:p>
                  </a:txBody>
                  <a:tcPr/>
                </a:tc>
              </a:tr>
              <a:tr h="482135">
                <a:tc>
                  <a:txBody>
                    <a:bodyPr/>
                    <a:lstStyle/>
                    <a:p>
                      <a:r>
                        <a:rPr lang="en-IN" dirty="0" smtClean="0"/>
                        <a:t>S.GLOBULIN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92007"/>
              </p:ext>
            </p:extLst>
          </p:nvPr>
        </p:nvGraphicFramePr>
        <p:xfrm>
          <a:off x="2712566" y="5197662"/>
          <a:ext cx="475146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5731"/>
                <a:gridCol w="2375731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URINE ROUTINE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SUGAR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DEPOSITS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0-3PUS</a:t>
                      </a:r>
                      <a:r>
                        <a:rPr lang="en-IN" baseline="0" dirty="0" smtClean="0"/>
                        <a:t> CELLS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4" y="0"/>
            <a:ext cx="6996156" cy="1862051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902563"/>
              </p:ext>
            </p:extLst>
          </p:nvPr>
        </p:nvGraphicFramePr>
        <p:xfrm>
          <a:off x="367308" y="4297680"/>
          <a:ext cx="2307526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7526"/>
              </a:tblGrid>
              <a:tr h="320467">
                <a:tc>
                  <a:txBody>
                    <a:bodyPr/>
                    <a:lstStyle/>
                    <a:p>
                      <a:r>
                        <a:rPr lang="en-IN" dirty="0" smtClean="0"/>
                        <a:t>ECG</a:t>
                      </a:r>
                      <a:endParaRPr lang="en-IN" dirty="0"/>
                    </a:p>
                  </a:txBody>
                  <a:tcPr/>
                </a:tc>
              </a:tr>
              <a:tr h="320467">
                <a:tc>
                  <a:txBody>
                    <a:bodyPr/>
                    <a:lstStyle/>
                    <a:p>
                      <a:r>
                        <a:rPr lang="en-IN" dirty="0" smtClean="0"/>
                        <a:t>HR-100/MIN</a:t>
                      </a:r>
                      <a:endParaRPr lang="en-IN" dirty="0"/>
                    </a:p>
                  </a:txBody>
                  <a:tcPr/>
                </a:tc>
              </a:tr>
              <a:tr h="320467">
                <a:tc>
                  <a:txBody>
                    <a:bodyPr/>
                    <a:lstStyle/>
                    <a:p>
                      <a:r>
                        <a:rPr lang="en-IN" dirty="0" smtClean="0"/>
                        <a:t>NSR</a:t>
                      </a:r>
                      <a:endParaRPr lang="en-IN" dirty="0"/>
                    </a:p>
                  </a:txBody>
                  <a:tcPr/>
                </a:tc>
              </a:tr>
              <a:tr h="320467">
                <a:tc>
                  <a:txBody>
                    <a:bodyPr/>
                    <a:lstStyle/>
                    <a:p>
                      <a:r>
                        <a:rPr lang="en-IN" dirty="0" smtClean="0"/>
                        <a:t>RAD</a:t>
                      </a:r>
                      <a:endParaRPr lang="en-IN" dirty="0"/>
                    </a:p>
                  </a:txBody>
                  <a:tcPr/>
                </a:tc>
              </a:tr>
              <a:tr h="320467">
                <a:tc>
                  <a:txBody>
                    <a:bodyPr/>
                    <a:lstStyle/>
                    <a:p>
                      <a:r>
                        <a:rPr lang="en-IN" dirty="0" smtClean="0"/>
                        <a:t>PR INTERVAL-120ms</a:t>
                      </a:r>
                      <a:endParaRPr lang="en-IN" dirty="0"/>
                    </a:p>
                  </a:txBody>
                  <a:tcPr/>
                </a:tc>
              </a:tr>
              <a:tr h="320467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p.Pulmonale</a:t>
                      </a:r>
                      <a:r>
                        <a:rPr lang="en-IN" baseline="0" dirty="0" smtClean="0"/>
                        <a:t> +</a:t>
                      </a:r>
                      <a:endParaRPr lang="en-IN" dirty="0"/>
                    </a:p>
                  </a:txBody>
                  <a:tcPr/>
                </a:tc>
              </a:tr>
              <a:tr h="320467">
                <a:tc>
                  <a:txBody>
                    <a:bodyPr/>
                    <a:lstStyle/>
                    <a:p>
                      <a:r>
                        <a:rPr lang="en-IN" dirty="0" smtClean="0"/>
                        <a:t>PPRW</a:t>
                      </a:r>
                      <a:r>
                        <a:rPr lang="en-IN" baseline="0" dirty="0" smtClean="0"/>
                        <a:t> UPTO V4 +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214" cy="7041735"/>
          </a:xfrm>
        </p:spPr>
      </p:pic>
      <p:sp>
        <p:nvSpPr>
          <p:cNvPr id="13" name="Down Arrow 12"/>
          <p:cNvSpPr/>
          <p:nvPr/>
        </p:nvSpPr>
        <p:spPr>
          <a:xfrm>
            <a:off x="7048768" y="1416971"/>
            <a:ext cx="182670" cy="4874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630" y="359415"/>
            <a:ext cx="8911687" cy="1280890"/>
          </a:xfrm>
        </p:spPr>
        <p:txBody>
          <a:bodyPr/>
          <a:lstStyle/>
          <a:p>
            <a:r>
              <a:rPr lang="en-IN" dirty="0" smtClean="0"/>
              <a:t>CHRONIC COMPLICATED SILICOSIS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764"/>
            <a:ext cx="4436938" cy="40732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73" y="2784764"/>
            <a:ext cx="5168227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" y="-190442"/>
            <a:ext cx="12105939" cy="7048442"/>
          </a:xfrm>
        </p:spPr>
      </p:pic>
    </p:spTree>
    <p:extLst>
      <p:ext uri="{BB962C8B-B14F-4D97-AF65-F5344CB8AC3E}">
        <p14:creationId xmlns:p14="http://schemas.microsoft.com/office/powerpoint/2010/main" val="35352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" y="-1"/>
            <a:ext cx="5086252" cy="68580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84" y="-185086"/>
            <a:ext cx="6488724" cy="713452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904565" y="2959608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2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6114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969110" y="2377439"/>
            <a:ext cx="344783" cy="6086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3756211" y="3124699"/>
            <a:ext cx="344783" cy="6086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480892" y="2986040"/>
            <a:ext cx="344783" cy="6086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2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CHEST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IN" sz="3200" b="1" dirty="0" smtClean="0">
                <a:solidFill>
                  <a:srgbClr val="FF0000"/>
                </a:solidFill>
              </a:rPr>
              <a:t>Trachea shifted to right</a:t>
            </a:r>
          </a:p>
          <a:p>
            <a:pPr>
              <a:buFont typeface="+mj-lt"/>
              <a:buAutoNum type="arabicPeriod"/>
            </a:pPr>
            <a:r>
              <a:rPr lang="en-IN" sz="3200" dirty="0" smtClean="0"/>
              <a:t>Ill defined </a:t>
            </a:r>
            <a:r>
              <a:rPr lang="en-IN" sz="3200" dirty="0" err="1" smtClean="0"/>
              <a:t>conglomated</a:t>
            </a:r>
            <a:r>
              <a:rPr lang="en-IN" sz="3200" dirty="0" smtClean="0"/>
              <a:t> mass noted in apical and anterior segment of bilateral upper lobe with pleural thickening –possible of </a:t>
            </a:r>
            <a:r>
              <a:rPr lang="en-IN" sz="3200" b="1" dirty="0" smtClean="0">
                <a:solidFill>
                  <a:srgbClr val="FF0000"/>
                </a:solidFill>
              </a:rPr>
              <a:t>progressive massive fibrosis</a:t>
            </a:r>
            <a:r>
              <a:rPr lang="en-IN" sz="3200" dirty="0" smtClean="0"/>
              <a:t> to be considered.</a:t>
            </a:r>
          </a:p>
          <a:p>
            <a:pPr>
              <a:buFont typeface="+mj-lt"/>
              <a:buAutoNum type="arabicPeriod"/>
            </a:pPr>
            <a:r>
              <a:rPr lang="en-IN" sz="3200" dirty="0" smtClean="0"/>
              <a:t>Multiple enlarged calcified </a:t>
            </a:r>
            <a:r>
              <a:rPr lang="en-IN" sz="3200" dirty="0" err="1" smtClean="0"/>
              <a:t>mediastinal</a:t>
            </a:r>
            <a:r>
              <a:rPr lang="en-IN" sz="3200" dirty="0" smtClean="0"/>
              <a:t> and </a:t>
            </a:r>
            <a:r>
              <a:rPr lang="en-IN" sz="3200" dirty="0" err="1" smtClean="0"/>
              <a:t>hilar</a:t>
            </a:r>
            <a:r>
              <a:rPr lang="en-IN" sz="3200" dirty="0" smtClean="0"/>
              <a:t> lymph nodes noted.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4975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GUIDED LUNG BIOPSY DONE AND SENT FOR HPE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THE BIOPSY SHOWS LUNG PARENCHYMA CALCIFICATION,COLLAGENISATION,FIBROBLASTIC PROLIFERATION WITH </a:t>
            </a:r>
            <a:r>
              <a:rPr lang="en-IN" sz="2400" dirty="0" smtClean="0">
                <a:solidFill>
                  <a:srgbClr val="FF0000"/>
                </a:solidFill>
              </a:rPr>
              <a:t>PIGMENT LADEN MACROPHAGES</a:t>
            </a:r>
          </a:p>
          <a:p>
            <a:pPr>
              <a:buFont typeface="Wingdings" panose="05000000000000000000" pitchFamily="2" charset="2"/>
              <a:buChar char="q"/>
            </a:pPr>
            <a:endParaRPr lang="en-IN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NO EVIDENCE OF GRANULOMATOUS OR MALIGNANCY IN THE SECTIONS STUDIED.</a:t>
            </a:r>
          </a:p>
          <a:p>
            <a:pPr>
              <a:buFont typeface="Wingdings" panose="05000000000000000000" pitchFamily="2" charset="2"/>
              <a:buChar char="q"/>
            </a:pPr>
            <a:endParaRPr lang="en-IN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SUGGESTIVE OF </a:t>
            </a:r>
            <a:r>
              <a:rPr lang="en-IN" sz="2400" dirty="0" smtClean="0">
                <a:solidFill>
                  <a:srgbClr val="FF0000"/>
                </a:solidFill>
              </a:rPr>
              <a:t>SILICOTIC NODULES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534" y="481701"/>
            <a:ext cx="4525721" cy="1280890"/>
          </a:xfrm>
        </p:spPr>
        <p:txBody>
          <a:bodyPr/>
          <a:lstStyle/>
          <a:p>
            <a:r>
              <a:rPr lang="en-IN" dirty="0" smtClean="0"/>
              <a:t>CHIEF 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815" y="3512322"/>
            <a:ext cx="9299797" cy="3860231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 58 year old male who is a </a:t>
            </a:r>
            <a:r>
              <a:rPr lang="en-IN" sz="2800" dirty="0" smtClean="0">
                <a:solidFill>
                  <a:srgbClr val="FF0000"/>
                </a:solidFill>
              </a:rPr>
              <a:t>sand miner</a:t>
            </a:r>
            <a:r>
              <a:rPr lang="en-IN" sz="2800" dirty="0" smtClean="0"/>
              <a:t> by occupation came with c/o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             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       </a:t>
            </a:r>
            <a:r>
              <a:rPr lang="en-IN" sz="2800" b="1" i="1" dirty="0" smtClean="0"/>
              <a:t>Breathlessness for past 2 weeks.</a:t>
            </a:r>
            <a:endParaRPr lang="en-IN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32" y="76912"/>
            <a:ext cx="4172321" cy="33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6000" b="1" dirty="0" smtClean="0">
                <a:solidFill>
                  <a:srgbClr val="FF0000"/>
                </a:solidFill>
              </a:rPr>
              <a:t>SILICOTUBERCULOSIS</a:t>
            </a:r>
            <a:endParaRPr lang="en-I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812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SILICOSIS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464" y="1635659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/>
              <a:t>Silicosis is caused by the inhalation of fine particles of crystalline silicon dioxide (silica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Quartz is the most common form of crystalline silica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Occupations such as mining, quarrying, and tunneling are associated with silicosis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Carcinoma and tuberculosis are potential serious complications of silicosis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7654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influence the likelihood of progression to silicosis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Duration and intensity of exposure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Form </a:t>
            </a:r>
            <a:r>
              <a:rPr lang="en-US" sz="2400" dirty="0"/>
              <a:t>of silicon (exposure to crystalline form poses greater risk than bound form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Surface characteristics (exposure to uncoated form poses greater risk than coated form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Rapidity </a:t>
            </a:r>
            <a:r>
              <a:rPr lang="en-US" sz="2400" dirty="0"/>
              <a:t>of inhalation after the dust is fractured and becomes </a:t>
            </a:r>
            <a:r>
              <a:rPr lang="en-US" sz="2400" dirty="0" smtClean="0"/>
              <a:t>airborne</a:t>
            </a:r>
          </a:p>
          <a:p>
            <a:r>
              <a:rPr lang="en-US" sz="2400" dirty="0" smtClean="0"/>
              <a:t> The </a:t>
            </a:r>
            <a:r>
              <a:rPr lang="en-US" sz="2400" dirty="0"/>
              <a:t>current limit for free silica in the industrial atmosphere is 100 </a:t>
            </a:r>
            <a:r>
              <a:rPr lang="en-US" sz="2400" dirty="0" err="1"/>
              <a:t>μg</a:t>
            </a:r>
            <a:r>
              <a:rPr lang="en-US" sz="2400" dirty="0"/>
              <a:t>/m3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8896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Chronic (or Classic) Silicosis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Accelerated Silicosis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Acute Silicosis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7289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(or Classic) Silicosis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 </a:t>
            </a:r>
            <a:r>
              <a:rPr lang="en-IN" sz="2800" dirty="0"/>
              <a:t>Most common form of the disease </a:t>
            </a:r>
            <a:endParaRPr lang="en-IN" sz="2800" dirty="0" smtClean="0"/>
          </a:p>
          <a:p>
            <a:r>
              <a:rPr lang="en-IN" sz="2800" dirty="0" smtClean="0"/>
              <a:t> </a:t>
            </a:r>
            <a:r>
              <a:rPr lang="en-IN" sz="2800" dirty="0"/>
              <a:t>Usually follows one or more decades </a:t>
            </a:r>
          </a:p>
          <a:p>
            <a:r>
              <a:rPr lang="en-IN" sz="2800" dirty="0" err="1" smtClean="0"/>
              <a:t>Respirable</a:t>
            </a:r>
            <a:r>
              <a:rPr lang="en-IN" sz="2800" dirty="0" smtClean="0"/>
              <a:t> </a:t>
            </a:r>
            <a:r>
              <a:rPr lang="en-IN" sz="2800" dirty="0"/>
              <a:t>dust containing &lt; 30% quartz </a:t>
            </a:r>
            <a:endParaRPr lang="en-IN" sz="2800" dirty="0" smtClean="0"/>
          </a:p>
          <a:p>
            <a:r>
              <a:rPr lang="en-IN" sz="2800" dirty="0" smtClean="0"/>
              <a:t> </a:t>
            </a:r>
            <a:r>
              <a:rPr lang="en-IN" sz="2800" dirty="0"/>
              <a:t>Pathological hallmark- </a:t>
            </a:r>
            <a:r>
              <a:rPr lang="en-IN" sz="2800" dirty="0" err="1">
                <a:solidFill>
                  <a:srgbClr val="FF0000"/>
                </a:solidFill>
              </a:rPr>
              <a:t>silicotic</a:t>
            </a:r>
            <a:r>
              <a:rPr lang="en-IN" sz="2800" dirty="0">
                <a:solidFill>
                  <a:srgbClr val="FF0000"/>
                </a:solidFill>
              </a:rPr>
              <a:t> nodule</a:t>
            </a:r>
            <a:r>
              <a:rPr lang="en-IN" sz="2800" dirty="0"/>
              <a:t> </a:t>
            </a:r>
          </a:p>
          <a:p>
            <a:r>
              <a:rPr lang="en-IN" sz="2800" dirty="0" smtClean="0"/>
              <a:t>Usually </a:t>
            </a:r>
            <a:r>
              <a:rPr lang="en-IN" sz="2800" dirty="0"/>
              <a:t>bilateral upper zones, visceral pleura, regional lymph nodes</a:t>
            </a:r>
          </a:p>
        </p:txBody>
      </p:sp>
    </p:spTree>
    <p:extLst>
      <p:ext uri="{BB962C8B-B14F-4D97-AF65-F5344CB8AC3E}">
        <p14:creationId xmlns:p14="http://schemas.microsoft.com/office/powerpoint/2010/main" val="195892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b="1" dirty="0"/>
              <a:t>Macroscopic:</a:t>
            </a:r>
            <a:r>
              <a:rPr lang="en-IN" sz="2400" dirty="0"/>
              <a:t> </a:t>
            </a:r>
            <a:r>
              <a:rPr lang="en-IN" sz="2400" dirty="0" smtClean="0"/>
              <a:t>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Hard grey-black </a:t>
            </a:r>
            <a:r>
              <a:rPr lang="en-IN" sz="2400" dirty="0"/>
              <a:t>nodules upper lobes and </a:t>
            </a:r>
            <a:r>
              <a:rPr lang="en-IN" sz="2400" dirty="0" err="1"/>
              <a:t>perihilar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>
                <a:solidFill>
                  <a:srgbClr val="FF0000"/>
                </a:solidFill>
              </a:rPr>
              <a:t>Massive fibrosis</a:t>
            </a:r>
            <a:r>
              <a:rPr lang="en-IN" sz="2400" dirty="0"/>
              <a:t> - large firm masses, shrunken upper lobes, emphysematous lower lobes and </a:t>
            </a:r>
            <a:r>
              <a:rPr lang="en-IN" sz="2400" dirty="0" err="1"/>
              <a:t>subpleural</a:t>
            </a:r>
            <a:r>
              <a:rPr lang="en-IN" sz="2400" dirty="0"/>
              <a:t> blebs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>
                <a:solidFill>
                  <a:srgbClr val="FF0000"/>
                </a:solidFill>
              </a:rPr>
              <a:t>PMF (progressive massive fibrosis)</a:t>
            </a:r>
            <a:r>
              <a:rPr lang="en-IN" sz="2400" dirty="0"/>
              <a:t>: upper mid and lower lobes (accelerated silicosis)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Cavitation (ischaemic necrosis) → secondary TB → </a:t>
            </a:r>
            <a:r>
              <a:rPr lang="en-IN" sz="2400" dirty="0" err="1" smtClean="0"/>
              <a:t>silicotuberculosis</a:t>
            </a:r>
            <a:endParaRPr lang="en-IN" sz="2400" dirty="0" smtClean="0"/>
          </a:p>
          <a:p>
            <a:r>
              <a:rPr lang="en-IN" sz="2400" dirty="0"/>
              <a:t>Microscopic: </a:t>
            </a:r>
            <a:r>
              <a:rPr lang="en-IN" sz="2400" dirty="0" err="1"/>
              <a:t>Silicotic</a:t>
            </a:r>
            <a:r>
              <a:rPr lang="en-IN" sz="2400" dirty="0"/>
              <a:t> nodule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1253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Diagnosis: 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Lung function: -varies from normal to obstructive or restrictive or combination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Diffusion decreased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/>
              <a:t>Hypoxaemia</a:t>
            </a:r>
            <a:r>
              <a:rPr lang="en-US" sz="2800" dirty="0"/>
              <a:t> on exertion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47390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associated with exposure to Silica dust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 </a:t>
            </a:r>
            <a:r>
              <a:rPr lang="en-IN" sz="2400" dirty="0"/>
              <a:t>Chronic obstructive pulmonary disease </a:t>
            </a:r>
            <a:endParaRPr lang="en-IN" sz="2400" dirty="0" smtClean="0"/>
          </a:p>
          <a:p>
            <a:r>
              <a:rPr lang="en-IN" sz="2400" dirty="0" smtClean="0"/>
              <a:t>Emphysema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Chronic bronchitis Mineral dust- induced small airway disease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Lung cancer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Mycobacterial infection MTB NTM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Immune –Related Disease PSS, RA</a:t>
            </a:r>
            <a:r>
              <a:rPr lang="en-IN" sz="2400" dirty="0" smtClean="0"/>
              <a:t>, </a:t>
            </a:r>
            <a:r>
              <a:rPr lang="en-IN" sz="2400" dirty="0"/>
              <a:t>SLE</a:t>
            </a:r>
          </a:p>
        </p:txBody>
      </p:sp>
    </p:spTree>
    <p:extLst>
      <p:ext uri="{BB962C8B-B14F-4D97-AF65-F5344CB8AC3E}">
        <p14:creationId xmlns:p14="http://schemas.microsoft.com/office/powerpoint/2010/main" val="191731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 </a:t>
            </a:r>
            <a:r>
              <a:rPr lang="en-IN" sz="2400" dirty="0" err="1"/>
              <a:t>Cor</a:t>
            </a:r>
            <a:r>
              <a:rPr lang="en-IN" sz="2400" dirty="0"/>
              <a:t> </a:t>
            </a:r>
            <a:r>
              <a:rPr lang="en-IN" sz="2400" dirty="0" err="1"/>
              <a:t>pulmonale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Spontaneous pneumothorax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 err="1"/>
              <a:t>Broncholithiasis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Tracheobronchial obstruction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Lung cancer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Tuberculosis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Hypoxemic </a:t>
            </a:r>
            <a:r>
              <a:rPr lang="en-IN" sz="2400" dirty="0" err="1"/>
              <a:t>ventilatory</a:t>
            </a:r>
            <a:r>
              <a:rPr lang="en-IN" sz="2400" dirty="0"/>
              <a:t> failure</a:t>
            </a:r>
          </a:p>
        </p:txBody>
      </p:sp>
    </p:spTree>
    <p:extLst>
      <p:ext uri="{BB962C8B-B14F-4D97-AF65-F5344CB8AC3E}">
        <p14:creationId xmlns:p14="http://schemas.microsoft.com/office/powerpoint/2010/main" val="27129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 OF PRESENTING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The patient was apparently normal 2 years back, then he developed</a:t>
            </a:r>
          </a:p>
          <a:p>
            <a:pPr marL="0" indent="0">
              <a:buNone/>
            </a:pPr>
            <a:endParaRPr lang="en-IN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i="1" dirty="0" smtClean="0"/>
              <a:t>Breathlessness which is insidious in onset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i="1" dirty="0" smtClean="0"/>
              <a:t>Progressive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i="1" dirty="0" smtClean="0"/>
              <a:t>MMRC grade 2 to 4(now for past 2 weeks)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i="1" dirty="0" smtClean="0"/>
              <a:t>Aggravated on exertion initially and relieved by medication(now present even at rest)</a:t>
            </a:r>
          </a:p>
          <a:p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802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Prevent further exposure to silica dust.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Strongly advise patients to quit smoking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Immunize against influenza, pneumococci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No specific therapy for silicosis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Experimental approaches are - whole-lung lavage, aluminum inhalation, and corticosteroids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Latent tuberculosis infection should be treated with isoniazid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Complications should be treated appropriately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70320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PREVENTION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Dust suppression,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Process isolation,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Ventilation,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Use of non–silica–containing abrasives.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Respiratory masks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Surveillance of exposed workers with respiratory questionnaires, </a:t>
            </a:r>
            <a:r>
              <a:rPr lang="en-US" sz="2400" dirty="0" err="1"/>
              <a:t>spirometry</a:t>
            </a:r>
            <a:r>
              <a:rPr lang="en-US" sz="2400" dirty="0"/>
              <a:t>, and chest x-rays is recommended.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88685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58" y="-485023"/>
            <a:ext cx="8911687" cy="128089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145" y="1024467"/>
            <a:ext cx="8915400" cy="3777622"/>
          </a:xfrm>
        </p:spPr>
        <p:txBody>
          <a:bodyPr>
            <a:noAutofit/>
          </a:bodyPr>
          <a:lstStyle/>
          <a:p>
            <a:r>
              <a:rPr lang="en-IN" sz="2400" b="1" dirty="0"/>
              <a:t>Pulmonary tuberculosis</a:t>
            </a:r>
            <a:r>
              <a:rPr lang="en-IN" sz="2400" dirty="0"/>
              <a:t> occurs in 25% of patients with acute or classic </a:t>
            </a:r>
            <a:r>
              <a:rPr lang="en-IN" sz="2400" dirty="0" smtClean="0"/>
              <a:t>silicosis</a:t>
            </a:r>
          </a:p>
          <a:p>
            <a:r>
              <a:rPr lang="en-IN" sz="2400" dirty="0" smtClean="0"/>
              <a:t>2.8 </a:t>
            </a:r>
            <a:r>
              <a:rPr lang="en-IN" sz="2400" dirty="0"/>
              <a:t>times more prone than normal patients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b="1" dirty="0" smtClean="0"/>
              <a:t>How </a:t>
            </a:r>
            <a:r>
              <a:rPr lang="en-IN" sz="2400" b="1" dirty="0"/>
              <a:t>to identify onset of tuberculosis in a patient of silicosis</a:t>
            </a:r>
            <a:r>
              <a:rPr lang="en-IN" sz="2400" b="1" dirty="0" smtClean="0"/>
              <a:t>???</a:t>
            </a:r>
          </a:p>
          <a:p>
            <a:pPr marL="0" indent="0">
              <a:buNone/>
            </a:pPr>
            <a:r>
              <a:rPr lang="en-IN" sz="2400" dirty="0" smtClean="0"/>
              <a:t>1</a:t>
            </a:r>
            <a:r>
              <a:rPr lang="en-IN" sz="2400" dirty="0"/>
              <a:t>) pleural </a:t>
            </a:r>
            <a:r>
              <a:rPr lang="en-IN" sz="2400" dirty="0" smtClean="0"/>
              <a:t>effusion</a:t>
            </a:r>
          </a:p>
          <a:p>
            <a:pPr marL="0" indent="0">
              <a:buNone/>
            </a:pPr>
            <a:r>
              <a:rPr lang="en-IN" sz="2400" dirty="0" smtClean="0"/>
              <a:t>2</a:t>
            </a:r>
            <a:r>
              <a:rPr lang="en-IN" sz="2400" dirty="0"/>
              <a:t>) </a:t>
            </a:r>
            <a:r>
              <a:rPr lang="en-IN" sz="2400" dirty="0" smtClean="0"/>
              <a:t>consolidation</a:t>
            </a:r>
          </a:p>
          <a:p>
            <a:pPr marL="0" indent="0">
              <a:buNone/>
            </a:pPr>
            <a:r>
              <a:rPr lang="en-IN" sz="2400" dirty="0" smtClean="0"/>
              <a:t>3</a:t>
            </a:r>
            <a:r>
              <a:rPr lang="en-IN" sz="2400" dirty="0"/>
              <a:t>) </a:t>
            </a:r>
            <a:r>
              <a:rPr lang="en-IN" sz="2400" dirty="0" smtClean="0"/>
              <a:t>infiltrates</a:t>
            </a:r>
          </a:p>
          <a:p>
            <a:pPr marL="0" indent="0">
              <a:buNone/>
            </a:pPr>
            <a:r>
              <a:rPr lang="en-IN" sz="2400" dirty="0" smtClean="0"/>
              <a:t>4</a:t>
            </a:r>
            <a:r>
              <a:rPr lang="en-IN" sz="2400" dirty="0"/>
              <a:t>) cavitation in a PMF.</a:t>
            </a:r>
          </a:p>
        </p:txBody>
      </p:sp>
    </p:spTree>
    <p:extLst>
      <p:ext uri="{BB962C8B-B14F-4D97-AF65-F5344CB8AC3E}">
        <p14:creationId xmlns:p14="http://schemas.microsoft.com/office/powerpoint/2010/main" val="9721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" y="534155"/>
            <a:ext cx="12192000" cy="5884333"/>
          </a:xfrm>
        </p:spPr>
      </p:pic>
    </p:spTree>
    <p:extLst>
      <p:ext uri="{BB962C8B-B14F-4D97-AF65-F5344CB8AC3E}">
        <p14:creationId xmlns:p14="http://schemas.microsoft.com/office/powerpoint/2010/main" val="39371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IRON HYPOTHESIS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Mycobacteria are dependent on iron for growth and produce the iron </a:t>
            </a:r>
            <a:r>
              <a:rPr lang="en-US" sz="2800" dirty="0" err="1"/>
              <a:t>chelators</a:t>
            </a:r>
            <a:r>
              <a:rPr lang="en-US" sz="2800" dirty="0"/>
              <a:t> </a:t>
            </a:r>
            <a:r>
              <a:rPr lang="en-US" sz="2800" dirty="0" err="1"/>
              <a:t>mucobactin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Silica particles absorbed body iron and act as a reservoir of iron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/>
              <a:t>Silicoto</a:t>
            </a:r>
            <a:r>
              <a:rPr lang="en-US" sz="2800" dirty="0"/>
              <a:t>-iron complexes may activate dormant tubercle bacilli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752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568" y="2885630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H/O cough with expectoration present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On and off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err="1" smtClean="0"/>
              <a:t>Mucoid</a:t>
            </a:r>
            <a:r>
              <a:rPr lang="en-IN" sz="2400" dirty="0" smtClean="0"/>
              <a:t> in nature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Aggravated on lying down and lateral position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No specific relieving factors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Patient is typically complaints of </a:t>
            </a:r>
            <a:r>
              <a:rPr lang="en-IN" sz="2400" b="1" i="1" dirty="0">
                <a:solidFill>
                  <a:srgbClr val="FF0000"/>
                </a:solidFill>
              </a:rPr>
              <a:t>grey particulate matter in sputum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7" y="239342"/>
            <a:ext cx="6691357" cy="26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dirty="0" smtClean="0"/>
              <a:t>No h/o fever</a:t>
            </a:r>
          </a:p>
          <a:p>
            <a:r>
              <a:rPr lang="en-IN" dirty="0" smtClean="0"/>
              <a:t>No h/o loss of weight and loss of appetite</a:t>
            </a:r>
          </a:p>
          <a:p>
            <a:r>
              <a:rPr lang="en-IN" dirty="0" smtClean="0"/>
              <a:t>No h/o hoarseness of voice</a:t>
            </a:r>
          </a:p>
          <a:p>
            <a:r>
              <a:rPr lang="en-IN" dirty="0" smtClean="0"/>
              <a:t>No h/o swelling in the neck</a:t>
            </a:r>
          </a:p>
          <a:p>
            <a:r>
              <a:rPr lang="en-IN" dirty="0" smtClean="0"/>
              <a:t>No h/o abdominal pain, distention ,yellowish discolouration of eyes</a:t>
            </a:r>
          </a:p>
          <a:p>
            <a:r>
              <a:rPr lang="en-IN" dirty="0" smtClean="0"/>
              <a:t>No h/o swelling of legs </a:t>
            </a:r>
          </a:p>
          <a:p>
            <a:r>
              <a:rPr lang="en-IN" dirty="0" smtClean="0"/>
              <a:t>No h/o puffiness of face</a:t>
            </a:r>
          </a:p>
          <a:p>
            <a:r>
              <a:rPr lang="en-IN" dirty="0" smtClean="0"/>
              <a:t>No h/o decreased urine output</a:t>
            </a:r>
          </a:p>
          <a:p>
            <a:r>
              <a:rPr lang="en-IN" dirty="0" smtClean="0"/>
              <a:t>No h/o facial congestion</a:t>
            </a:r>
          </a:p>
          <a:p>
            <a:r>
              <a:rPr lang="en-IN" dirty="0" smtClean="0"/>
              <a:t>No h/o seizure , altered sensorium , weakness of limbs</a:t>
            </a:r>
          </a:p>
          <a:p>
            <a:r>
              <a:rPr lang="en-IN" dirty="0" smtClean="0"/>
              <a:t>No h/o chest pain , palpitations and syncope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3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415" y="5230027"/>
            <a:ext cx="9670979" cy="1296492"/>
          </a:xfrm>
        </p:spPr>
        <p:txBody>
          <a:bodyPr>
            <a:normAutofit/>
          </a:bodyPr>
          <a:lstStyle/>
          <a:p>
            <a:endParaRPr lang="en-IN" sz="2400" dirty="0"/>
          </a:p>
          <a:p>
            <a:r>
              <a:rPr lang="en-IN" sz="2400" dirty="0"/>
              <a:t>N/K/C/O SHTN,T2DM,asthma,epilepsy,thyroid disorders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  <a:p>
            <a:endParaRPr lang="en-IN" sz="2400" dirty="0" smtClean="0"/>
          </a:p>
          <a:p>
            <a:endParaRPr lang="en-IN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6173305"/>
              </p:ext>
            </p:extLst>
          </p:nvPr>
        </p:nvGraphicFramePr>
        <p:xfrm>
          <a:off x="1110953" y="1755805"/>
          <a:ext cx="8100464" cy="3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16" y="90799"/>
            <a:ext cx="453781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48" y="89955"/>
            <a:ext cx="4477831" cy="770124"/>
          </a:xfrm>
        </p:spPr>
        <p:txBody>
          <a:bodyPr/>
          <a:lstStyle/>
          <a:p>
            <a:r>
              <a:rPr lang="en-IN" dirty="0" smtClean="0"/>
              <a:t>PERSONAL HISTORY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0664771"/>
              </p:ext>
            </p:extLst>
          </p:nvPr>
        </p:nvGraphicFramePr>
        <p:xfrm>
          <a:off x="1747572" y="2476123"/>
          <a:ext cx="9998579" cy="438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84" y="181069"/>
            <a:ext cx="5386812" cy="20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99" y="135222"/>
            <a:ext cx="4568366" cy="797284"/>
          </a:xfrm>
        </p:spPr>
        <p:txBody>
          <a:bodyPr/>
          <a:lstStyle/>
          <a:p>
            <a:r>
              <a:rPr lang="en-IN" dirty="0" smtClean="0"/>
              <a:t>TREATMENT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993" y="2785450"/>
            <a:ext cx="8471700" cy="1297663"/>
          </a:xfrm>
        </p:spPr>
        <p:txBody>
          <a:bodyPr/>
          <a:lstStyle/>
          <a:p>
            <a:r>
              <a:rPr lang="en-IN" sz="2400" b="1" i="1" dirty="0" smtClean="0"/>
              <a:t>K/C/O COPD FOR 5 PAST 5 YEARS AND NOT ON REGULAR TREATMENT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9490556"/>
              </p:ext>
            </p:extLst>
          </p:nvPr>
        </p:nvGraphicFramePr>
        <p:xfrm>
          <a:off x="1997267" y="3507075"/>
          <a:ext cx="7101720" cy="343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58" y="0"/>
            <a:ext cx="5618337" cy="27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51" y="216704"/>
            <a:ext cx="5555194" cy="850756"/>
          </a:xfrm>
        </p:spPr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PT IS CONSCIOUS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ORIENTED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AFEBRILE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b="1" i="1" dirty="0" smtClean="0">
                <a:solidFill>
                  <a:srgbClr val="FF0000"/>
                </a:solidFill>
              </a:rPr>
              <a:t>TACHYPNEIC AT REST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b="1" dirty="0" smtClean="0">
                <a:solidFill>
                  <a:srgbClr val="FF0000"/>
                </a:solidFill>
              </a:rPr>
              <a:t>ACCESSORY MUSCLES OF RESPIRATOTY ACTIVITY SEEN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b="1" dirty="0" smtClean="0">
                <a:solidFill>
                  <a:srgbClr val="FF0000"/>
                </a:solidFill>
              </a:rPr>
              <a:t>PALLOR PRESENT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/>
              <a:t>NO CYANOSIS/CLUBBING/NO PEDAL EDEMA/NO GENERALIZED LYMPHADENOPATHY</a:t>
            </a:r>
            <a:endParaRPr lang="en-I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45" y="443620"/>
            <a:ext cx="5021656" cy="33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543</TotalTime>
  <Words>1168</Words>
  <Application>Microsoft Office PowerPoint</Application>
  <PresentationFormat>Widescreen</PresentationFormat>
  <Paragraphs>232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Wingdings 3</vt:lpstr>
      <vt:lpstr>Wisp</vt:lpstr>
      <vt:lpstr>A CASE OF SILICO TUBERCULOSIS</vt:lpstr>
      <vt:lpstr>CHIEF COMPLAINTS</vt:lpstr>
      <vt:lpstr>HISTORY OF PRESENTING ILLNESS</vt:lpstr>
      <vt:lpstr>CONT</vt:lpstr>
      <vt:lpstr>PowerPoint Presentation</vt:lpstr>
      <vt:lpstr>PAST HISTORY</vt:lpstr>
      <vt:lpstr>PERSONAL HISTORY</vt:lpstr>
      <vt:lpstr>TREATMENT HISTORY</vt:lpstr>
      <vt:lpstr>GENERAL EXAMINATION</vt:lpstr>
      <vt:lpstr>VITALS</vt:lpstr>
      <vt:lpstr>SYSTEMIC EXAMINATION</vt:lpstr>
      <vt:lpstr>INVESTIGATIONS</vt:lpstr>
      <vt:lpstr>PowerPoint Presentation</vt:lpstr>
      <vt:lpstr>CHRONIC COMPLICATED SILICOSIS</vt:lpstr>
      <vt:lpstr>PowerPoint Presentation</vt:lpstr>
      <vt:lpstr>PowerPoint Presentation</vt:lpstr>
      <vt:lpstr>PowerPoint Presentation</vt:lpstr>
      <vt:lpstr>CT CHEST REPORT</vt:lpstr>
      <vt:lpstr>CT GUIDED LUNG BIOPSY DONE AND SENT FOR HPE </vt:lpstr>
      <vt:lpstr>DIAGNOSIS</vt:lpstr>
      <vt:lpstr>PowerPoint Presentation</vt:lpstr>
      <vt:lpstr>SILICOSIS</vt:lpstr>
      <vt:lpstr>Factors that influence the likelihood of progression to silicosis</vt:lpstr>
      <vt:lpstr>PowerPoint Presentation</vt:lpstr>
      <vt:lpstr>Chronic (or Classic) Silicosis </vt:lpstr>
      <vt:lpstr>PATHOLOGY</vt:lpstr>
      <vt:lpstr>Diagnosis: Physiology</vt:lpstr>
      <vt:lpstr>Diseases associated with exposure to Silica dust</vt:lpstr>
      <vt:lpstr>COMPLICATIONS</vt:lpstr>
      <vt:lpstr>TREATMENT</vt:lpstr>
      <vt:lpstr>PREVENTION</vt:lpstr>
      <vt:lpstr>PowerPoint Presentation</vt:lpstr>
      <vt:lpstr>PowerPoint Presentation</vt:lpstr>
      <vt:lpstr>IRON HYPOTHESIS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nksde</dc:creator>
  <cp:lastModifiedBy>Microsoft account</cp:lastModifiedBy>
  <cp:revision>69</cp:revision>
  <dcterms:created xsi:type="dcterms:W3CDTF">2021-10-16T12:10:38Z</dcterms:created>
  <dcterms:modified xsi:type="dcterms:W3CDTF">2021-11-23T20:36:01Z</dcterms:modified>
</cp:coreProperties>
</file>