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68" r:id="rId14"/>
    <p:sldId id="269" r:id="rId15"/>
    <p:sldId id="270" r:id="rId16"/>
    <p:sldId id="271" r:id="rId17"/>
    <p:sldId id="278" r:id="rId18"/>
    <p:sldId id="272" r:id="rId19"/>
    <p:sldId id="273" r:id="rId20"/>
    <p:sldId id="274" r:id="rId21"/>
    <p:sldId id="275" r:id="rId22"/>
    <p:sldId id="276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4624" autoAdjust="0"/>
  </p:normalViewPr>
  <p:slideViewPr>
    <p:cSldViewPr>
      <p:cViewPr>
        <p:scale>
          <a:sx n="75" d="100"/>
          <a:sy n="75" d="100"/>
        </p:scale>
        <p:origin x="-121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8D033-93DA-4ACC-846B-1E320752A7DE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3271B-D166-44A6-A88C-8552751629D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271B-D166-44A6-A88C-8552751629D4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D54CC5-572A-400A-A7C9-DE12B9A2BB81}" type="datetimeFigureOut">
              <a:rPr lang="en-US" smtClean="0"/>
              <a:pPr/>
              <a:t>9/7/2021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833C19-AD77-4AEE-8C84-CBF388CC973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SACRIFICING </a:t>
            </a:r>
            <a:r>
              <a:rPr lang="en-IN" dirty="0" smtClean="0"/>
              <a:t>THE MUSCLE </a:t>
            </a:r>
            <a:r>
              <a:rPr lang="en-IN" dirty="0" smtClean="0"/>
              <a:t>FOR SAVING </a:t>
            </a:r>
            <a:r>
              <a:rPr lang="en-IN" dirty="0" smtClean="0"/>
              <a:t>THE MYOCARDIUM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8792" y="4857760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>
                <a:solidFill>
                  <a:schemeClr val="accent5">
                    <a:lumMod val="75000"/>
                  </a:schemeClr>
                </a:solidFill>
              </a:rPr>
              <a:t>UNIT  IMCU</a:t>
            </a:r>
          </a:p>
          <a:p>
            <a:r>
              <a:rPr lang="en-IN" sz="2400" dirty="0" smtClean="0">
                <a:solidFill>
                  <a:schemeClr val="accent5">
                    <a:lumMod val="75000"/>
                  </a:schemeClr>
                </a:solidFill>
              </a:rPr>
              <a:t>H.O.D : DR.M.NATARAJAN</a:t>
            </a:r>
          </a:p>
          <a:p>
            <a:r>
              <a:rPr lang="en-IN" sz="2400" dirty="0" smtClean="0">
                <a:solidFill>
                  <a:schemeClr val="accent5">
                    <a:lumMod val="75000"/>
                  </a:schemeClr>
                </a:solidFill>
              </a:rPr>
              <a:t>ASSISTANT PROFESSOR : DR.VIGNESH</a:t>
            </a:r>
          </a:p>
          <a:p>
            <a:r>
              <a:rPr lang="en-IN" sz="2400" dirty="0" smtClean="0">
                <a:solidFill>
                  <a:schemeClr val="accent5">
                    <a:lumMod val="75000"/>
                  </a:schemeClr>
                </a:solidFill>
              </a:rPr>
              <a:t>PRESENTOR : DR.S.T.GOVARTHANAN</a:t>
            </a:r>
          </a:p>
          <a:p>
            <a:r>
              <a:rPr lang="en-IN" sz="2400" dirty="0" smtClean="0">
                <a:solidFill>
                  <a:schemeClr val="accent5">
                    <a:lumMod val="75000"/>
                  </a:schemeClr>
                </a:solidFill>
              </a:rPr>
              <a:t>CASE COURTESY: III MEDICAL UNIT</a:t>
            </a:r>
            <a:endParaRPr lang="en-IN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 TONE  normal on both the limbs</a:t>
            </a:r>
          </a:p>
          <a:p>
            <a:r>
              <a:rPr lang="en-IN" dirty="0" smtClean="0"/>
              <a:t>Power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Deep tendon reflex    +   +</a:t>
            </a:r>
          </a:p>
          <a:p>
            <a:pPr>
              <a:buNone/>
            </a:pPr>
            <a:r>
              <a:rPr lang="en-IN" dirty="0" smtClean="0"/>
              <a:t>                                          +   +</a:t>
            </a:r>
          </a:p>
          <a:p>
            <a:r>
              <a:rPr lang="en-IN" dirty="0" err="1" smtClean="0"/>
              <a:t>b/l</a:t>
            </a:r>
            <a:r>
              <a:rPr lang="en-IN" dirty="0" smtClean="0"/>
              <a:t> plantar </a:t>
            </a:r>
            <a:r>
              <a:rPr lang="en-IN" dirty="0" smtClean="0"/>
              <a:t>withdrawal</a:t>
            </a:r>
          </a:p>
          <a:p>
            <a:r>
              <a:rPr lang="en-IN" dirty="0" smtClean="0"/>
              <a:t>Muscle tenderness + in upper and lower limbs</a:t>
            </a:r>
            <a:endParaRPr lang="en-IN" dirty="0" smtClean="0"/>
          </a:p>
          <a:p>
            <a:r>
              <a:rPr lang="en-IN" dirty="0" smtClean="0"/>
              <a:t>Sensory system intact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28926" y="2428868"/>
          <a:ext cx="39290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5/5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5/5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3/5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l/e right wet gangrene toe +</a:t>
            </a:r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43175" y="2786058"/>
          <a:ext cx="5167305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35"/>
                <a:gridCol w="1722435"/>
                <a:gridCol w="1722435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ysClr val="windowText" lastClr="000000"/>
                          </a:solidFill>
                        </a:rPr>
                        <a:t>RIGHT</a:t>
                      </a:r>
                      <a:r>
                        <a:rPr lang="en-IN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I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ysClr val="windowText" lastClr="000000"/>
                          </a:solidFill>
                        </a:rPr>
                        <a:t>LEFT</a:t>
                      </a:r>
                      <a:endParaRPr lang="en-I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FEMORAL ART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POP.</a:t>
                      </a:r>
                      <a:r>
                        <a:rPr lang="en-IN" baseline="0" dirty="0" smtClean="0"/>
                        <a:t> ART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ANT&amp;POST ART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DORSALIS PEDIS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Provisional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 2 </a:t>
            </a:r>
            <a:r>
              <a:rPr lang="en-IN" dirty="0" smtClean="0"/>
              <a:t>DM/CAD/PVD/RT </a:t>
            </a:r>
            <a:r>
              <a:rPr lang="en-IN" dirty="0" smtClean="0"/>
              <a:t>TOE GANGRENE /SEPSIS/SEPTIC </a:t>
            </a:r>
            <a:r>
              <a:rPr lang="en-IN" dirty="0" smtClean="0"/>
              <a:t>SHOCK/AKI(MULTIFACTORIAL</a:t>
            </a:r>
            <a:r>
              <a:rPr lang="en-IN" dirty="0" smtClean="0"/>
              <a:t>)/?STATIN INDUCED RHABDOMYOLYSIS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sz="2000" dirty="0" smtClean="0"/>
              <a:t>TC 28200                        TB- 0.5</a:t>
            </a:r>
          </a:p>
          <a:p>
            <a:r>
              <a:rPr lang="en-IN" sz="2000" dirty="0" smtClean="0"/>
              <a:t>DC 96/2/2                      DB- 0.2</a:t>
            </a:r>
          </a:p>
          <a:p>
            <a:r>
              <a:rPr lang="en-IN" sz="2000" dirty="0" smtClean="0"/>
              <a:t>HB 13.3                           IDB- 0.3</a:t>
            </a:r>
          </a:p>
          <a:p>
            <a:r>
              <a:rPr lang="en-IN" sz="2000" dirty="0" smtClean="0"/>
              <a:t>PCV 40                           SGOT- 426</a:t>
            </a:r>
          </a:p>
          <a:p>
            <a:r>
              <a:rPr lang="en-IN" sz="2000" dirty="0" smtClean="0"/>
              <a:t>PLT 2.21                           SGPT- 112</a:t>
            </a:r>
          </a:p>
          <a:p>
            <a:r>
              <a:rPr lang="en-IN" sz="2000" dirty="0" smtClean="0"/>
              <a:t>RBS 167                           ALP - 153</a:t>
            </a:r>
          </a:p>
          <a:p>
            <a:r>
              <a:rPr lang="en-IN" sz="2000" dirty="0" smtClean="0"/>
              <a:t>Urea 156                         </a:t>
            </a:r>
            <a:r>
              <a:rPr lang="en-IN" sz="2000" dirty="0" err="1" smtClean="0"/>
              <a:t>na</a:t>
            </a:r>
            <a:r>
              <a:rPr lang="en-IN" sz="2000" dirty="0" smtClean="0"/>
              <a:t> 145</a:t>
            </a:r>
          </a:p>
          <a:p>
            <a:r>
              <a:rPr lang="en-IN" sz="2000" dirty="0" err="1" smtClean="0"/>
              <a:t>Creatinine</a:t>
            </a:r>
            <a:r>
              <a:rPr lang="en-IN" sz="2000" dirty="0" smtClean="0"/>
              <a:t> 4.4                k 3.8  </a:t>
            </a:r>
            <a:endParaRPr lang="en-IN" sz="2000" dirty="0" smtClean="0"/>
          </a:p>
          <a:p>
            <a:r>
              <a:rPr lang="en-IN" sz="2000" dirty="0" smtClean="0"/>
              <a:t>CPK </a:t>
            </a:r>
            <a:r>
              <a:rPr lang="en-IN" sz="2000" dirty="0" smtClean="0"/>
              <a:t> 17019                  </a:t>
            </a: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PERIPHERAL SMEAR:   MILD NORMOCHROMIC NORMOCYTIC ANEMIA WITH NEUTROPHILIC LEUCOCYTOSIS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VCTC- NEGATIVE</a:t>
            </a:r>
          </a:p>
          <a:p>
            <a:pPr>
              <a:buNone/>
            </a:pPr>
            <a:r>
              <a:rPr lang="en-IN" sz="2000" dirty="0" err="1" smtClean="0"/>
              <a:t>HBsAG</a:t>
            </a:r>
            <a:r>
              <a:rPr lang="en-IN" sz="2000" dirty="0" smtClean="0"/>
              <a:t>- NON REACTIVE</a:t>
            </a:r>
          </a:p>
          <a:p>
            <a:pPr>
              <a:buNone/>
            </a:pPr>
            <a:r>
              <a:rPr lang="en-IN" sz="2000" dirty="0" smtClean="0"/>
              <a:t>ANTI HCV </a:t>
            </a:r>
            <a:r>
              <a:rPr lang="en-IN" sz="2000" dirty="0" err="1" smtClean="0"/>
              <a:t>Ab</a:t>
            </a:r>
            <a:r>
              <a:rPr lang="en-IN" sz="2000" dirty="0" smtClean="0"/>
              <a:t>- NON REACTIVE</a:t>
            </a:r>
          </a:p>
          <a:p>
            <a:endParaRPr lang="en-IN" sz="2000" dirty="0" smtClean="0"/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URINE ROUTINE</a:t>
            </a:r>
          </a:p>
          <a:p>
            <a:r>
              <a:rPr lang="en-IN" dirty="0" smtClean="0"/>
              <a:t>        COLOUR – </a:t>
            </a:r>
            <a:r>
              <a:rPr lang="en-IN" dirty="0" smtClean="0"/>
              <a:t>muddy brown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  ALBUMIN – loaded</a:t>
            </a:r>
          </a:p>
          <a:p>
            <a:pPr>
              <a:buNone/>
            </a:pPr>
            <a:r>
              <a:rPr lang="en-IN" dirty="0" smtClean="0"/>
              <a:t>             RBCs – 10-15/</a:t>
            </a:r>
            <a:r>
              <a:rPr lang="en-IN" dirty="0" err="1" smtClean="0"/>
              <a:t>hpf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  pus cells – 2-3/h</a:t>
            </a:r>
          </a:p>
          <a:p>
            <a:pPr>
              <a:buNone/>
            </a:pPr>
            <a:r>
              <a:rPr lang="en-IN" dirty="0" smtClean="0"/>
              <a:t>             </a:t>
            </a:r>
            <a:r>
              <a:rPr lang="en-IN" dirty="0" err="1" smtClean="0"/>
              <a:t>myoglobin</a:t>
            </a:r>
            <a:r>
              <a:rPr lang="en-IN" dirty="0" smtClean="0"/>
              <a:t> - </a:t>
            </a:r>
            <a:r>
              <a:rPr lang="en-IN" dirty="0" smtClean="0"/>
              <a:t>positive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  no </a:t>
            </a:r>
            <a:r>
              <a:rPr lang="en-IN" dirty="0" err="1" smtClean="0"/>
              <a:t>casts,crystals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  </a:t>
            </a:r>
          </a:p>
          <a:p>
            <a:endParaRPr lang="en-IN" dirty="0" smtClean="0"/>
          </a:p>
          <a:p>
            <a:r>
              <a:rPr lang="en-IN" dirty="0" smtClean="0"/>
              <a:t>PT- 18.4                           bleeding time 4 </a:t>
            </a:r>
            <a:r>
              <a:rPr lang="en-IN" dirty="0" err="1" smtClean="0"/>
              <a:t>mins</a:t>
            </a:r>
            <a:endParaRPr lang="en-IN" dirty="0" smtClean="0"/>
          </a:p>
          <a:p>
            <a:r>
              <a:rPr lang="en-IN" dirty="0" smtClean="0"/>
              <a:t>INR 1.5                            clotting time 11 </a:t>
            </a:r>
            <a:r>
              <a:rPr lang="en-IN" dirty="0" err="1" smtClean="0"/>
              <a:t>mins</a:t>
            </a:r>
            <a:endParaRPr lang="en-IN" dirty="0" smtClean="0"/>
          </a:p>
          <a:p>
            <a:r>
              <a:rPr lang="en-IN" dirty="0" smtClean="0"/>
              <a:t>APTT 45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"/>
          <a:ext cx="7715304" cy="535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SR.UREA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SR.CREATININE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CPK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22.07.21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25.07.21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23.8.21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31757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24.8.21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4.1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23066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3738">
                <a:tc>
                  <a:txBody>
                    <a:bodyPr/>
                    <a:lstStyle/>
                    <a:p>
                      <a:r>
                        <a:rPr lang="en-IN" dirty="0" smtClean="0"/>
                        <a:t>25.8.21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171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17019</a:t>
                      </a:r>
                    </a:p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26.8.21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194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27.8.21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162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28.8.21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10235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29.8.21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9624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30.8.21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8625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31.8.21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7368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341">
                <a:tc>
                  <a:txBody>
                    <a:bodyPr/>
                    <a:lstStyle/>
                    <a:p>
                      <a:r>
                        <a:rPr lang="en-IN" dirty="0" smtClean="0"/>
                        <a:t>1.9.21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5379720"/>
          <a:ext cx="771530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299402">
                <a:tc>
                  <a:txBody>
                    <a:bodyPr/>
                    <a:lstStyle/>
                    <a:p>
                      <a:r>
                        <a:rPr lang="en-IN" dirty="0" smtClean="0"/>
                        <a:t>2.9.21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5132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3.9.21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2.7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4216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4.9.21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143900" y="-1"/>
          <a:ext cx="1000100" cy="685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0"/>
              </a:tblGrid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Na/k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139/3.5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142/3.9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136/4.2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146/4.1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143/4.0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135/3.8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136/3.8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r>
                        <a:rPr lang="en-IN" dirty="0" smtClean="0"/>
                        <a:t>136/3.7</a:t>
                      </a:r>
                      <a:endParaRPr lang="en-IN" dirty="0"/>
                    </a:p>
                  </a:txBody>
                  <a:tcPr/>
                </a:tc>
              </a:tr>
              <a:tr h="43284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53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err="1" smtClean="0"/>
              <a:t>Covid</a:t>
            </a:r>
            <a:r>
              <a:rPr lang="en-IN" sz="2400" dirty="0" smtClean="0"/>
              <a:t> swab:  negative  </a:t>
            </a:r>
          </a:p>
          <a:p>
            <a:endParaRPr lang="en-IN" sz="2400" dirty="0" smtClean="0"/>
          </a:p>
          <a:p>
            <a:r>
              <a:rPr lang="en-IN" sz="2400" dirty="0" smtClean="0"/>
              <a:t>RIGHT LOWER LIMB DOPPLER : intermittent wall calcification of rt. SFA,PA,PT,ATA and DPA</a:t>
            </a:r>
          </a:p>
          <a:p>
            <a:pPr>
              <a:buNone/>
            </a:pPr>
            <a:r>
              <a:rPr lang="en-IN" sz="2400" dirty="0" smtClean="0"/>
              <a:t>      </a:t>
            </a:r>
            <a:r>
              <a:rPr lang="en-IN" sz="2400" dirty="0" err="1" smtClean="0"/>
              <a:t>Cellulitis</a:t>
            </a:r>
            <a:r>
              <a:rPr lang="en-IN" sz="2400" dirty="0" smtClean="0"/>
              <a:t> involving the </a:t>
            </a:r>
            <a:r>
              <a:rPr lang="en-IN" sz="2400" dirty="0" err="1" smtClean="0"/>
              <a:t>rt</a:t>
            </a:r>
            <a:r>
              <a:rPr lang="en-IN" sz="2400" dirty="0" smtClean="0"/>
              <a:t> foot and no DVT 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ECHO:  global </a:t>
            </a:r>
            <a:r>
              <a:rPr lang="en-IN" sz="2400" dirty="0" err="1" smtClean="0"/>
              <a:t>hypokinesia</a:t>
            </a:r>
            <a:r>
              <a:rPr lang="en-IN" sz="2400" dirty="0" smtClean="0"/>
              <a:t> of LV</a:t>
            </a:r>
          </a:p>
          <a:p>
            <a:pPr>
              <a:buNone/>
            </a:pPr>
            <a:r>
              <a:rPr lang="en-IN" sz="2400" dirty="0" smtClean="0"/>
              <a:t>              moderate </a:t>
            </a:r>
            <a:r>
              <a:rPr lang="en-IN" sz="2400" dirty="0" err="1" smtClean="0"/>
              <a:t>lv</a:t>
            </a:r>
            <a:r>
              <a:rPr lang="en-IN" sz="2400" dirty="0" smtClean="0"/>
              <a:t> systolic dysfunction</a:t>
            </a:r>
          </a:p>
          <a:p>
            <a:pPr>
              <a:buNone/>
            </a:pPr>
            <a:r>
              <a:rPr lang="en-IN" sz="2400" dirty="0" smtClean="0"/>
              <a:t>              </a:t>
            </a:r>
            <a:r>
              <a:rPr lang="en-IN" sz="2400" dirty="0" err="1" smtClean="0"/>
              <a:t>gr</a:t>
            </a:r>
            <a:r>
              <a:rPr lang="en-IN" sz="2400" dirty="0" smtClean="0"/>
              <a:t> 1 diastolic dysfunction</a:t>
            </a:r>
          </a:p>
          <a:p>
            <a:pPr>
              <a:buNone/>
            </a:pPr>
            <a:r>
              <a:rPr lang="en-IN" sz="2400" dirty="0" smtClean="0"/>
              <a:t>               LV APICAL CLOT+</a:t>
            </a:r>
          </a:p>
          <a:p>
            <a:pPr>
              <a:buNone/>
            </a:pPr>
            <a:r>
              <a:rPr lang="en-IN" sz="2400" dirty="0" smtClean="0"/>
              <a:t>               EF 38%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PUS C/S : </a:t>
            </a:r>
            <a:r>
              <a:rPr lang="en-IN" dirty="0" err="1" smtClean="0"/>
              <a:t>E.coli</a:t>
            </a:r>
            <a:r>
              <a:rPr lang="en-IN" dirty="0" smtClean="0"/>
              <a:t> sensitive to </a:t>
            </a:r>
            <a:r>
              <a:rPr lang="en-IN" dirty="0" err="1" smtClean="0"/>
              <a:t>tigecycline,amikacin</a:t>
            </a:r>
            <a:endParaRPr lang="en-IN" dirty="0" smtClean="0"/>
          </a:p>
          <a:p>
            <a:r>
              <a:rPr lang="en-IN" dirty="0" smtClean="0"/>
              <a:t>URINE C/S : non fermentative gram negative bacilli, sensitive to </a:t>
            </a:r>
            <a:r>
              <a:rPr lang="en-IN" dirty="0" err="1" smtClean="0"/>
              <a:t>nitrofurantoin,amikacin</a:t>
            </a:r>
            <a:endParaRPr lang="en-IN" dirty="0" smtClean="0"/>
          </a:p>
          <a:p>
            <a:r>
              <a:rPr lang="en-IN" dirty="0" smtClean="0"/>
              <a:t>BLOOD C/S : no growth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USG ABD &amp; PELVIS: </a:t>
            </a:r>
          </a:p>
          <a:p>
            <a:pPr>
              <a:buNone/>
            </a:pPr>
            <a:r>
              <a:rPr lang="en-IN" sz="2400" dirty="0" smtClean="0"/>
              <a:t>     LIVER  : measures 14cm.shows altered echoes with minimal surface irregularity</a:t>
            </a:r>
          </a:p>
          <a:p>
            <a:pPr>
              <a:buNone/>
            </a:pPr>
            <a:r>
              <a:rPr lang="en-IN" sz="2400" dirty="0" smtClean="0"/>
              <a:t>     RIGHT KIDNEY : 11.2 * 4.6 </a:t>
            </a:r>
            <a:r>
              <a:rPr lang="en-IN" sz="2400" dirty="0" err="1" smtClean="0"/>
              <a:t>cm,cortical</a:t>
            </a:r>
            <a:r>
              <a:rPr lang="en-IN" sz="2400" dirty="0" smtClean="0"/>
              <a:t> </a:t>
            </a:r>
            <a:r>
              <a:rPr lang="en-IN" sz="2400" dirty="0" err="1" smtClean="0"/>
              <a:t>echogenicity</a:t>
            </a:r>
            <a:r>
              <a:rPr lang="en-IN" sz="2400" dirty="0" smtClean="0"/>
              <a:t> increased</a:t>
            </a:r>
          </a:p>
          <a:p>
            <a:pPr>
              <a:buNone/>
            </a:pPr>
            <a:r>
              <a:rPr lang="en-IN" sz="2400" dirty="0" smtClean="0"/>
              <a:t>     LEFT KIDNEY : 11.4 * 5 cm, cortical </a:t>
            </a:r>
            <a:r>
              <a:rPr lang="en-IN" sz="2400" dirty="0" err="1" smtClean="0"/>
              <a:t>echogenicity</a:t>
            </a:r>
            <a:r>
              <a:rPr lang="en-IN" sz="2400" dirty="0" smtClean="0"/>
              <a:t> increased</a:t>
            </a:r>
          </a:p>
          <a:p>
            <a:pPr>
              <a:buNone/>
            </a:pPr>
            <a:r>
              <a:rPr lang="en-IN" sz="2400" dirty="0" smtClean="0"/>
              <a:t>Other visualised organs </a:t>
            </a:r>
            <a:r>
              <a:rPr lang="en-IN" sz="2400" dirty="0" err="1" smtClean="0"/>
              <a:t>sonographically</a:t>
            </a:r>
            <a:r>
              <a:rPr lang="en-IN" sz="2400" dirty="0" smtClean="0"/>
              <a:t> normal</a:t>
            </a:r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MRI BRAIN WITH SPINE : </a:t>
            </a:r>
          </a:p>
          <a:p>
            <a:pPr>
              <a:buNone/>
            </a:pPr>
            <a:r>
              <a:rPr lang="en-IN" dirty="0" smtClean="0"/>
              <a:t>                        </a:t>
            </a:r>
            <a:r>
              <a:rPr lang="en-IN" sz="2400" dirty="0" smtClean="0"/>
              <a:t>no evidence of any infarct/hemorrhage.MRA and MRV no evidence of any </a:t>
            </a:r>
            <a:r>
              <a:rPr lang="en-IN" sz="2400" dirty="0" err="1" smtClean="0"/>
              <a:t>oclussion</a:t>
            </a:r>
            <a:r>
              <a:rPr lang="en-IN" sz="2400" dirty="0" smtClean="0"/>
              <a:t> /thrombosis</a:t>
            </a:r>
          </a:p>
          <a:p>
            <a:pPr>
              <a:buNone/>
            </a:pPr>
            <a:r>
              <a:rPr lang="en-IN" sz="2400" dirty="0" smtClean="0"/>
              <a:t>CERVICAL SPINE : minimal central disc </a:t>
            </a:r>
            <a:r>
              <a:rPr lang="en-IN" sz="2400" dirty="0" err="1" smtClean="0"/>
              <a:t>protusion</a:t>
            </a:r>
            <a:r>
              <a:rPr lang="en-IN" sz="2400" dirty="0" smtClean="0"/>
              <a:t> @C5-C6 level</a:t>
            </a:r>
          </a:p>
          <a:p>
            <a:pPr>
              <a:buNone/>
            </a:pPr>
            <a:r>
              <a:rPr lang="en-IN" sz="2400" dirty="0" smtClean="0"/>
              <a:t>THORACIC SPINE : no significant cord compression</a:t>
            </a:r>
          </a:p>
          <a:p>
            <a:pPr>
              <a:buNone/>
            </a:pPr>
            <a:r>
              <a:rPr lang="en-IN" sz="2400" dirty="0" smtClean="0"/>
              <a:t>LUMBAR SPINE : no significant abnormality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CASE HISTORY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47 year old male k/c/o t2dm/cad/s/p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pci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LAD+LcX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on treatment has come to casualty with c/o 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myalgia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for 10 days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decreased urine output for 2 days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OPINIONS OBTAINED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NEPHROLOGY : PD at </a:t>
            </a:r>
            <a:r>
              <a:rPr lang="en-IN" dirty="0" err="1" smtClean="0"/>
              <a:t>imcu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       inj.30ml nahco3 in 100 ml ns over 4 hours</a:t>
            </a:r>
          </a:p>
          <a:p>
            <a:r>
              <a:rPr lang="en-IN" dirty="0" smtClean="0"/>
              <a:t> SURGERY : crepe </a:t>
            </a:r>
            <a:r>
              <a:rPr lang="en-IN" dirty="0" err="1" smtClean="0"/>
              <a:t>bandage,rt</a:t>
            </a:r>
            <a:r>
              <a:rPr lang="en-IN" dirty="0" smtClean="0"/>
              <a:t>  LL </a:t>
            </a:r>
            <a:r>
              <a:rPr lang="en-IN" dirty="0" err="1" smtClean="0"/>
              <a:t>elevation,vascular</a:t>
            </a:r>
            <a:r>
              <a:rPr lang="en-IN" dirty="0" smtClean="0"/>
              <a:t> (o)</a:t>
            </a:r>
          </a:p>
          <a:p>
            <a:r>
              <a:rPr lang="en-IN" dirty="0" smtClean="0"/>
              <a:t>VASCULAR SURGERY : adequate </a:t>
            </a:r>
            <a:r>
              <a:rPr lang="en-IN" dirty="0" err="1" smtClean="0"/>
              <a:t>vascularity</a:t>
            </a:r>
            <a:r>
              <a:rPr lang="en-IN" dirty="0" smtClean="0"/>
              <a:t> at present ,diabetic </a:t>
            </a:r>
            <a:r>
              <a:rPr lang="en-IN" dirty="0" err="1" smtClean="0"/>
              <a:t>control,general</a:t>
            </a:r>
            <a:r>
              <a:rPr lang="en-IN" dirty="0" smtClean="0"/>
              <a:t> surgery(O) for diabetic foot management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PD 76 cycles completed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ionotrope</a:t>
            </a:r>
            <a:r>
              <a:rPr lang="en-IN" dirty="0" smtClean="0"/>
              <a:t> supports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inj.heparin</a:t>
            </a:r>
            <a:r>
              <a:rPr lang="en-IN" dirty="0" smtClean="0"/>
              <a:t> 5000 IU iv </a:t>
            </a:r>
            <a:r>
              <a:rPr lang="en-IN" dirty="0" err="1" smtClean="0"/>
              <a:t>qid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inj.amikacin</a:t>
            </a:r>
            <a:r>
              <a:rPr lang="en-IN" dirty="0" smtClean="0"/>
              <a:t> 500mg in 100ml ns infusion once in 3 days</a:t>
            </a:r>
          </a:p>
          <a:p>
            <a:pPr>
              <a:buNone/>
            </a:pPr>
            <a:r>
              <a:rPr lang="en-IN" dirty="0" smtClean="0"/>
              <a:t>    insulin acc to </a:t>
            </a:r>
            <a:r>
              <a:rPr lang="en-IN" dirty="0" err="1" smtClean="0"/>
              <a:t>cbg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T.aspirin</a:t>
            </a:r>
            <a:r>
              <a:rPr lang="en-IN" dirty="0" smtClean="0"/>
              <a:t> 75mg 1 0d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T.linezolide</a:t>
            </a:r>
            <a:r>
              <a:rPr lang="en-IN" dirty="0" smtClean="0"/>
              <a:t> 600mg 1BD</a:t>
            </a:r>
          </a:p>
          <a:p>
            <a:pPr>
              <a:buNone/>
            </a:pPr>
            <a:r>
              <a:rPr lang="en-IN" dirty="0" smtClean="0"/>
              <a:t>    Diabetic foot management</a:t>
            </a:r>
          </a:p>
          <a:p>
            <a:pPr>
              <a:buNone/>
            </a:pPr>
            <a:r>
              <a:rPr lang="en-IN" dirty="0" smtClean="0"/>
              <a:t>    planned for ray’s amputation</a:t>
            </a:r>
          </a:p>
          <a:p>
            <a:pPr>
              <a:buNone/>
            </a:pPr>
            <a:r>
              <a:rPr lang="en-IN" dirty="0" smtClean="0"/>
              <a:t>    serial </a:t>
            </a:r>
            <a:r>
              <a:rPr lang="en-IN" dirty="0" err="1" smtClean="0"/>
              <a:t>rft,cpk,urine</a:t>
            </a:r>
            <a:r>
              <a:rPr lang="en-IN" dirty="0" smtClean="0"/>
              <a:t> o/p monitoring</a:t>
            </a:r>
          </a:p>
          <a:p>
            <a:pPr>
              <a:buNone/>
            </a:pPr>
            <a:r>
              <a:rPr lang="en-IN" dirty="0" smtClean="0"/>
              <a:t>    </a:t>
            </a:r>
          </a:p>
          <a:p>
            <a:pPr>
              <a:buNone/>
            </a:pPr>
            <a:r>
              <a:rPr lang="en-IN" dirty="0" smtClean="0"/>
              <a:t>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 OF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 smtClean="0"/>
              <a:t>To highlight the incidence of </a:t>
            </a:r>
            <a:r>
              <a:rPr lang="en-IN" dirty="0" err="1" smtClean="0"/>
              <a:t>rhabdomyolysis</a:t>
            </a:r>
            <a:r>
              <a:rPr lang="en-IN" dirty="0" smtClean="0"/>
              <a:t> and AKI in patients receiving </a:t>
            </a:r>
            <a:r>
              <a:rPr lang="en-IN" dirty="0" err="1" smtClean="0"/>
              <a:t>rosuvastatin</a:t>
            </a:r>
            <a:r>
              <a:rPr lang="en-IN" dirty="0" smtClean="0"/>
              <a:t> and </a:t>
            </a:r>
            <a:r>
              <a:rPr lang="en-IN" dirty="0" err="1" smtClean="0"/>
              <a:t>ticagrelor</a:t>
            </a:r>
            <a:r>
              <a:rPr lang="en-IN" dirty="0" smtClean="0"/>
              <a:t> combination .</a:t>
            </a:r>
          </a:p>
          <a:p>
            <a:r>
              <a:rPr lang="en-IN" dirty="0" smtClean="0"/>
              <a:t>11 cases have been reported so far.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16309738333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14290"/>
            <a:ext cx="6072230" cy="65008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2" y="4572000"/>
            <a:ext cx="8229600" cy="4572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PRESENTING ILLNESS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IN" sz="2000" dirty="0" smtClean="0"/>
              <a:t>PT  was apparently normal 1 month </a:t>
            </a:r>
            <a:r>
              <a:rPr lang="en-IN" sz="2000" dirty="0" err="1" smtClean="0"/>
              <a:t>ago.then</a:t>
            </a:r>
            <a:r>
              <a:rPr lang="en-IN" sz="2000" dirty="0" smtClean="0"/>
              <a:t> he developed chest pain on 21.7.2021 was taken to private hospital found to have CAD/DVD on CAG and </a:t>
            </a:r>
            <a:r>
              <a:rPr lang="en-IN" sz="2000" dirty="0" smtClean="0"/>
              <a:t>DES </a:t>
            </a:r>
            <a:r>
              <a:rPr lang="en-IN" sz="2000" dirty="0" smtClean="0"/>
              <a:t> </a:t>
            </a:r>
            <a:r>
              <a:rPr lang="en-IN" sz="2000" dirty="0" smtClean="0"/>
              <a:t>PCI TO LAD + </a:t>
            </a:r>
            <a:r>
              <a:rPr lang="en-IN" sz="2000" dirty="0" err="1" smtClean="0"/>
              <a:t>LCx</a:t>
            </a:r>
            <a:r>
              <a:rPr lang="en-IN" sz="2000" dirty="0" smtClean="0"/>
              <a:t> done on 23.7.2021 and discharged with  </a:t>
            </a:r>
            <a:r>
              <a:rPr lang="en-IN" sz="2000" dirty="0" err="1" smtClean="0"/>
              <a:t>antiplatelets</a:t>
            </a:r>
            <a:r>
              <a:rPr lang="en-IN" sz="2000" dirty="0" smtClean="0"/>
              <a:t> and high intensity </a:t>
            </a:r>
            <a:r>
              <a:rPr lang="en-IN" sz="2000" dirty="0" err="1" smtClean="0"/>
              <a:t>statin</a:t>
            </a:r>
            <a:r>
              <a:rPr lang="en-IN" sz="2000" dirty="0" smtClean="0"/>
              <a:t> and other </a:t>
            </a:r>
            <a:r>
              <a:rPr lang="en-IN" sz="2000" dirty="0" err="1" smtClean="0"/>
              <a:t>drugs,was</a:t>
            </a:r>
            <a:r>
              <a:rPr lang="en-IN" sz="2000" dirty="0" smtClean="0"/>
              <a:t> doing well for 15 </a:t>
            </a:r>
            <a:r>
              <a:rPr lang="en-IN" sz="2000" dirty="0" err="1" smtClean="0"/>
              <a:t>days.later</a:t>
            </a:r>
            <a:r>
              <a:rPr lang="en-IN" sz="2000" dirty="0" smtClean="0"/>
              <a:t> he developed</a:t>
            </a:r>
          </a:p>
          <a:p>
            <a:endParaRPr lang="en-IN" sz="2000" dirty="0" smtClean="0"/>
          </a:p>
          <a:p>
            <a:r>
              <a:rPr lang="en-IN" sz="2000" dirty="0" smtClean="0"/>
              <a:t>h/o </a:t>
            </a:r>
            <a:r>
              <a:rPr lang="en-IN" sz="2000" dirty="0" err="1" smtClean="0"/>
              <a:t>myalgia</a:t>
            </a:r>
            <a:r>
              <a:rPr lang="en-IN" sz="2000" dirty="0" smtClean="0"/>
              <a:t> for 10 days</a:t>
            </a:r>
          </a:p>
          <a:p>
            <a:r>
              <a:rPr lang="en-IN" sz="2000" dirty="0" smtClean="0"/>
              <a:t>h/o back pain </a:t>
            </a:r>
          </a:p>
          <a:p>
            <a:r>
              <a:rPr lang="en-IN" sz="2000" dirty="0" smtClean="0"/>
              <a:t>h/o difficulty to stand up/to get up from bed/ to walk</a:t>
            </a:r>
          </a:p>
          <a:p>
            <a:r>
              <a:rPr lang="en-IN" sz="2000" dirty="0" smtClean="0"/>
              <a:t>h/o </a:t>
            </a:r>
            <a:r>
              <a:rPr lang="en-IN" sz="2000" dirty="0" err="1" smtClean="0"/>
              <a:t>decresed</a:t>
            </a:r>
            <a:r>
              <a:rPr lang="en-IN" sz="2000" dirty="0" smtClean="0"/>
              <a:t> urine o/p for 2 days</a:t>
            </a:r>
          </a:p>
          <a:p>
            <a:r>
              <a:rPr lang="en-IN" sz="2000" dirty="0" smtClean="0"/>
              <a:t>h/o passing high coloured urine </a:t>
            </a:r>
          </a:p>
          <a:p>
            <a:r>
              <a:rPr lang="en-IN" sz="2000" dirty="0" smtClean="0"/>
              <a:t>No h/o vomiting</a:t>
            </a:r>
          </a:p>
          <a:p>
            <a:r>
              <a:rPr lang="en-IN" sz="2000" dirty="0" smtClean="0"/>
              <a:t>No h/o headache/blurring of vision/seizures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No h/o </a:t>
            </a:r>
            <a:r>
              <a:rPr lang="en-IN" dirty="0" err="1" smtClean="0"/>
              <a:t>dysuria</a:t>
            </a:r>
            <a:endParaRPr lang="en-IN" dirty="0" smtClean="0"/>
          </a:p>
          <a:p>
            <a:r>
              <a:rPr lang="en-IN" dirty="0" smtClean="0"/>
              <a:t>No h/o trauma</a:t>
            </a:r>
          </a:p>
          <a:p>
            <a:r>
              <a:rPr lang="en-IN" dirty="0" smtClean="0"/>
              <a:t>no h/o fever</a:t>
            </a:r>
          </a:p>
          <a:p>
            <a:r>
              <a:rPr lang="en-IN" dirty="0" smtClean="0"/>
              <a:t>No h/o chest pain/palpitation</a:t>
            </a:r>
          </a:p>
          <a:p>
            <a:r>
              <a:rPr lang="en-IN" dirty="0" smtClean="0"/>
              <a:t>No h/o </a:t>
            </a:r>
            <a:r>
              <a:rPr lang="en-IN" dirty="0" err="1" smtClean="0"/>
              <a:t>dyspnea</a:t>
            </a:r>
            <a:endParaRPr lang="en-IN" dirty="0" smtClean="0"/>
          </a:p>
          <a:p>
            <a:r>
              <a:rPr lang="en-IN" dirty="0" smtClean="0"/>
              <a:t>No h/o cough with expectoration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h/o </a:t>
            </a:r>
            <a:r>
              <a:rPr lang="en-IN" dirty="0" smtClean="0"/>
              <a:t>ulcer in right great toe for </a:t>
            </a:r>
            <a:r>
              <a:rPr lang="en-IN" dirty="0" smtClean="0"/>
              <a:t>1o days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PAST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K/C/O type 2 diabetes mellitus </a:t>
            </a:r>
            <a:r>
              <a:rPr lang="en-IN" dirty="0" smtClean="0"/>
              <a:t>on </a:t>
            </a:r>
            <a:r>
              <a:rPr lang="en-IN" dirty="0" err="1" smtClean="0"/>
              <a:t>dapaglifozin</a:t>
            </a:r>
            <a:r>
              <a:rPr lang="en-IN" dirty="0" smtClean="0"/>
              <a:t> </a:t>
            </a:r>
            <a:r>
              <a:rPr lang="en-IN" dirty="0" smtClean="0"/>
              <a:t>for 2 months</a:t>
            </a:r>
          </a:p>
          <a:p>
            <a:pPr>
              <a:buNone/>
            </a:pPr>
            <a:r>
              <a:rPr lang="en-IN" dirty="0" smtClean="0"/>
              <a:t>No other co-morbidities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PERSONAL HISTORY:   </a:t>
            </a:r>
          </a:p>
          <a:p>
            <a:pPr>
              <a:buNone/>
            </a:pPr>
            <a:r>
              <a:rPr lang="en-IN" dirty="0" smtClean="0"/>
              <a:t>                                chronic smoker and alcoholic for &gt;20 </a:t>
            </a:r>
            <a:r>
              <a:rPr lang="en-IN" dirty="0" smtClean="0"/>
              <a:t>years</a:t>
            </a:r>
          </a:p>
          <a:p>
            <a:pPr>
              <a:buNone/>
            </a:pPr>
            <a:r>
              <a:rPr lang="en-IN" dirty="0" smtClean="0"/>
              <a:t>Last binge of alcohol 2 months ago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 smtClean="0"/>
              <a:t>Pt is on cardiac drugs for 2 weeks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T. </a:t>
            </a:r>
            <a:r>
              <a:rPr lang="en-IN" dirty="0" err="1" smtClean="0"/>
              <a:t>Ticagrelor</a:t>
            </a:r>
            <a:r>
              <a:rPr lang="en-IN" dirty="0" smtClean="0"/>
              <a:t> 90mg 1BD</a:t>
            </a:r>
          </a:p>
          <a:p>
            <a:pPr>
              <a:buNone/>
            </a:pPr>
            <a:r>
              <a:rPr lang="en-IN" dirty="0" smtClean="0"/>
              <a:t>                     T. Aspirin 75mg 1OD</a:t>
            </a:r>
          </a:p>
          <a:p>
            <a:pPr>
              <a:buNone/>
            </a:pPr>
            <a:r>
              <a:rPr lang="en-IN" dirty="0" smtClean="0"/>
              <a:t>                     T. </a:t>
            </a:r>
            <a:r>
              <a:rPr lang="en-IN" dirty="0" err="1" smtClean="0"/>
              <a:t>Rosuvastatin</a:t>
            </a:r>
            <a:r>
              <a:rPr lang="en-IN" dirty="0" smtClean="0"/>
              <a:t> 20 mg 1HS</a:t>
            </a:r>
          </a:p>
          <a:p>
            <a:pPr>
              <a:buNone/>
            </a:pPr>
            <a:r>
              <a:rPr lang="en-IN" dirty="0" smtClean="0"/>
              <a:t>                     T. </a:t>
            </a:r>
            <a:r>
              <a:rPr lang="en-IN" dirty="0" err="1" smtClean="0"/>
              <a:t>spiaranolactone</a:t>
            </a:r>
            <a:r>
              <a:rPr lang="en-IN" dirty="0" smtClean="0"/>
              <a:t> </a:t>
            </a:r>
            <a:r>
              <a:rPr lang="en-IN" dirty="0" smtClean="0"/>
              <a:t>25mg 1OD</a:t>
            </a:r>
          </a:p>
          <a:p>
            <a:pPr>
              <a:buNone/>
            </a:pPr>
            <a:r>
              <a:rPr lang="en-IN" dirty="0" smtClean="0"/>
              <a:t>                     T. </a:t>
            </a:r>
            <a:r>
              <a:rPr lang="en-IN" dirty="0" err="1" smtClean="0"/>
              <a:t>Lasix</a:t>
            </a:r>
            <a:r>
              <a:rPr lang="en-IN" dirty="0" smtClean="0"/>
              <a:t> 40mg 1-0.5-0</a:t>
            </a:r>
          </a:p>
          <a:p>
            <a:pPr>
              <a:buNone/>
            </a:pPr>
            <a:r>
              <a:rPr lang="en-IN" dirty="0" smtClean="0"/>
              <a:t>                     T. </a:t>
            </a:r>
            <a:r>
              <a:rPr lang="en-IN" dirty="0" err="1" smtClean="0"/>
              <a:t>Dapaglifozin</a:t>
            </a:r>
            <a:r>
              <a:rPr lang="en-IN" dirty="0" smtClean="0"/>
              <a:t>  </a:t>
            </a:r>
            <a:r>
              <a:rPr lang="en-IN" dirty="0" smtClean="0"/>
              <a:t>1OD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Pt was taken to private hospital for the same complaints admitted there for 2 days referred here for further management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h/o hernia operation 15 years ago </a:t>
            </a:r>
          </a:p>
          <a:p>
            <a:pPr>
              <a:buNone/>
            </a:pPr>
            <a:r>
              <a:rPr lang="en-IN" dirty="0" smtClean="0"/>
              <a:t>                   </a:t>
            </a:r>
          </a:p>
          <a:p>
            <a:pPr>
              <a:buNone/>
            </a:pPr>
            <a:r>
              <a:rPr lang="en-IN" dirty="0" smtClean="0"/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Patient </a:t>
            </a:r>
            <a:r>
              <a:rPr lang="en-IN" dirty="0" err="1" smtClean="0"/>
              <a:t>conscious,oriented,pallor,cold</a:t>
            </a:r>
            <a:r>
              <a:rPr lang="en-IN" dirty="0" smtClean="0"/>
              <a:t> </a:t>
            </a:r>
            <a:r>
              <a:rPr lang="en-IN" dirty="0" err="1" smtClean="0"/>
              <a:t>peripheries,no</a:t>
            </a:r>
            <a:r>
              <a:rPr lang="en-IN" dirty="0" smtClean="0"/>
              <a:t> </a:t>
            </a:r>
            <a:r>
              <a:rPr lang="en-IN" dirty="0" err="1" smtClean="0"/>
              <a:t>icterus,no</a:t>
            </a:r>
            <a:r>
              <a:rPr lang="en-IN" dirty="0" smtClean="0"/>
              <a:t> </a:t>
            </a:r>
            <a:r>
              <a:rPr lang="en-IN" dirty="0" err="1" smtClean="0"/>
              <a:t>clubbing,no</a:t>
            </a:r>
            <a:r>
              <a:rPr lang="en-IN" dirty="0" smtClean="0"/>
              <a:t> </a:t>
            </a:r>
            <a:r>
              <a:rPr lang="en-IN" dirty="0" err="1" smtClean="0"/>
              <a:t>cyanosis,no</a:t>
            </a:r>
            <a:r>
              <a:rPr lang="en-IN" dirty="0" smtClean="0"/>
              <a:t> </a:t>
            </a:r>
            <a:r>
              <a:rPr lang="en-IN" dirty="0" err="1" smtClean="0"/>
              <a:t>GLE,no</a:t>
            </a:r>
            <a:r>
              <a:rPr lang="en-IN" dirty="0" smtClean="0"/>
              <a:t> pedal </a:t>
            </a:r>
            <a:r>
              <a:rPr lang="en-IN" dirty="0" err="1" smtClean="0"/>
              <a:t>edema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VITALS</a:t>
            </a:r>
          </a:p>
          <a:p>
            <a:pPr>
              <a:buNone/>
            </a:pPr>
            <a:r>
              <a:rPr lang="en-IN" dirty="0" smtClean="0"/>
              <a:t>                BP – 50/?</a:t>
            </a:r>
          </a:p>
          <a:p>
            <a:pPr>
              <a:buNone/>
            </a:pPr>
            <a:r>
              <a:rPr lang="en-IN" dirty="0" smtClean="0"/>
              <a:t>                PR- NOT RECORDABLE</a:t>
            </a:r>
          </a:p>
          <a:p>
            <a:pPr>
              <a:buNone/>
            </a:pPr>
            <a:r>
              <a:rPr lang="en-IN" dirty="0" smtClean="0"/>
              <a:t>                SPO2- NOT RECORDABLE</a:t>
            </a:r>
          </a:p>
          <a:p>
            <a:pPr>
              <a:buNone/>
            </a:pPr>
            <a:r>
              <a:rPr lang="en-IN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SYSTEMIC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CVS – s1s2 </a:t>
            </a:r>
            <a:r>
              <a:rPr lang="en-IN" dirty="0" err="1" smtClean="0"/>
              <a:t>heard,no</a:t>
            </a:r>
            <a:r>
              <a:rPr lang="en-IN" dirty="0" smtClean="0"/>
              <a:t> murmur</a:t>
            </a:r>
          </a:p>
          <a:p>
            <a:r>
              <a:rPr lang="en-IN" dirty="0" smtClean="0"/>
              <a:t>RS  - </a:t>
            </a:r>
            <a:r>
              <a:rPr lang="en-IN" dirty="0" err="1" smtClean="0"/>
              <a:t>b/l</a:t>
            </a:r>
            <a:r>
              <a:rPr lang="en-IN" dirty="0" smtClean="0"/>
              <a:t> air entry, </a:t>
            </a:r>
            <a:r>
              <a:rPr lang="en-IN" dirty="0" err="1" smtClean="0"/>
              <a:t>b/l</a:t>
            </a:r>
            <a:r>
              <a:rPr lang="en-IN" dirty="0" smtClean="0"/>
              <a:t> </a:t>
            </a:r>
            <a:r>
              <a:rPr lang="en-IN" dirty="0" err="1" smtClean="0"/>
              <a:t>nvbs</a:t>
            </a:r>
            <a:endParaRPr lang="en-IN" dirty="0" smtClean="0"/>
          </a:p>
          <a:p>
            <a:r>
              <a:rPr lang="en-IN" dirty="0" smtClean="0"/>
              <a:t>P/A – soft ,</a:t>
            </a:r>
            <a:r>
              <a:rPr lang="en-IN" dirty="0" err="1" smtClean="0"/>
              <a:t>bs+,non</a:t>
            </a:r>
            <a:r>
              <a:rPr lang="en-IN" dirty="0" smtClean="0"/>
              <a:t> tender</a:t>
            </a:r>
          </a:p>
          <a:p>
            <a:r>
              <a:rPr lang="en-IN" dirty="0" smtClean="0"/>
              <a:t>CNS </a:t>
            </a:r>
          </a:p>
          <a:p>
            <a:pPr>
              <a:buNone/>
            </a:pPr>
            <a:r>
              <a:rPr lang="en-IN" dirty="0" smtClean="0"/>
              <a:t>              conscious</a:t>
            </a:r>
          </a:p>
          <a:p>
            <a:pPr>
              <a:buNone/>
            </a:pPr>
            <a:r>
              <a:rPr lang="en-IN" dirty="0" smtClean="0"/>
              <a:t>              oriented</a:t>
            </a:r>
          </a:p>
          <a:p>
            <a:pPr>
              <a:buNone/>
            </a:pPr>
            <a:r>
              <a:rPr lang="en-IN" dirty="0" smtClean="0"/>
              <a:t>              obeys oral commands</a:t>
            </a:r>
          </a:p>
          <a:p>
            <a:pPr>
              <a:buNone/>
            </a:pPr>
            <a:r>
              <a:rPr lang="en-IN" dirty="0" smtClean="0"/>
              <a:t>Higher mental function: normal</a:t>
            </a:r>
          </a:p>
          <a:p>
            <a:pPr>
              <a:buNone/>
            </a:pPr>
            <a:r>
              <a:rPr lang="en-IN" dirty="0" smtClean="0"/>
              <a:t>Cranial nerve examination: normal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381</TotalTime>
  <Words>892</Words>
  <Application>Microsoft Office PowerPoint</Application>
  <PresentationFormat>On-screen Show (4:3)</PresentationFormat>
  <Paragraphs>243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SACRIFICING THE MUSCLE FOR SAVING THE MYOCARDIUM</vt:lpstr>
      <vt:lpstr>CASE HISTORY</vt:lpstr>
      <vt:lpstr>PRESENTING ILLNESS</vt:lpstr>
      <vt:lpstr>Slide 4</vt:lpstr>
      <vt:lpstr>Slide 5</vt:lpstr>
      <vt:lpstr>PAST HISTORY</vt:lpstr>
      <vt:lpstr>TREATMENT HISTORY</vt:lpstr>
      <vt:lpstr>GENERAL EXAMINATION</vt:lpstr>
      <vt:lpstr>SYSTEMIC EXAMINATION</vt:lpstr>
      <vt:lpstr>Slide 10</vt:lpstr>
      <vt:lpstr>Slide 11</vt:lpstr>
      <vt:lpstr>Provisional diagnosis</vt:lpstr>
      <vt:lpstr>INVESTIGATONS</vt:lpstr>
      <vt:lpstr>Slide 14</vt:lpstr>
      <vt:lpstr>Slide 15</vt:lpstr>
      <vt:lpstr>Slide 16</vt:lpstr>
      <vt:lpstr>Slide 17</vt:lpstr>
      <vt:lpstr>Slide 18</vt:lpstr>
      <vt:lpstr>Slide 19</vt:lpstr>
      <vt:lpstr>OPINIONS OBTAINED</vt:lpstr>
      <vt:lpstr>MANAGEMENT</vt:lpstr>
      <vt:lpstr>AIM OF PRESENTATION</vt:lpstr>
      <vt:lpstr>Slide 23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SACRIFISING THE MUSCLE FOR SAVING THE MYOCARDIUM</dc:title>
  <dc:creator>User</dc:creator>
  <cp:lastModifiedBy>User</cp:lastModifiedBy>
  <cp:revision>5</cp:revision>
  <dcterms:created xsi:type="dcterms:W3CDTF">2021-09-06T12:23:52Z</dcterms:created>
  <dcterms:modified xsi:type="dcterms:W3CDTF">2021-09-07T09:13:41Z</dcterms:modified>
</cp:coreProperties>
</file>