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75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7" r:id="rId17"/>
    <p:sldId id="278" r:id="rId18"/>
    <p:sldId id="279" r:id="rId19"/>
    <p:sldId id="287" r:id="rId20"/>
    <p:sldId id="273" r:id="rId21"/>
    <p:sldId id="274" r:id="rId22"/>
    <p:sldId id="286" r:id="rId23"/>
    <p:sldId id="280" r:id="rId24"/>
    <p:sldId id="281" r:id="rId25"/>
    <p:sldId id="284" r:id="rId26"/>
    <p:sldId id="282" r:id="rId27"/>
    <p:sldId id="283" r:id="rId28"/>
    <p:sldId id="290" r:id="rId29"/>
    <p:sldId id="288" r:id="rId30"/>
    <p:sldId id="289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670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C740-D2D9-4B1E-82C3-95FE44E4F253}" type="datetimeFigureOut">
              <a:rPr lang="en-IN" smtClean="0"/>
              <a:t>17-09-2019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572A-77BD-48B8-A831-8B586AB0D4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3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C572A-77BD-48B8-A831-8B586AB0D4E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7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E70E4E-D485-493D-87FD-9090C9FB23B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A92473-F25B-4B10-92FB-9A4D3C1FF8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00B0F0"/>
                </a:solidFill>
                <a:latin typeface="+mn-lt"/>
              </a:rPr>
              <a:t>TREATMENT DILEMMA IN A PARASITIC INFECTION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                         II MU</a:t>
            </a:r>
          </a:p>
          <a:p>
            <a:r>
              <a:rPr lang="en-US" sz="2000" dirty="0"/>
              <a:t>CHIEF                                     :  DR G BAGIALAKSHMI MD</a:t>
            </a:r>
          </a:p>
          <a:p>
            <a:r>
              <a:rPr lang="en-US" sz="2000" dirty="0"/>
              <a:t>ASSISTANT PROFESSORS  :  DR. P. SARAVANAN MD</a:t>
            </a:r>
          </a:p>
          <a:p>
            <a:r>
              <a:rPr lang="en-US" sz="2000" dirty="0"/>
              <a:t>                                                :  DR. PON SENTHILKUMAR MD</a:t>
            </a:r>
          </a:p>
          <a:p>
            <a:r>
              <a:rPr lang="en-US" sz="2000" dirty="0"/>
              <a:t>                                                :  DR. M. SATHEESH KUMAR MD</a:t>
            </a:r>
          </a:p>
          <a:p>
            <a:r>
              <a:rPr lang="en-US" sz="2000" dirty="0"/>
              <a:t>PRESENTOR                          :  VINOTH S</a:t>
            </a:r>
          </a:p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45577"/>
              </p:ext>
            </p:extLst>
          </p:nvPr>
        </p:nvGraphicFramePr>
        <p:xfrm>
          <a:off x="1447800" y="685800"/>
          <a:ext cx="5791200" cy="289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BILLIRUBIN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771">
                <a:tc>
                  <a:txBody>
                    <a:bodyPr/>
                    <a:lstStyle/>
                    <a:p>
                      <a:r>
                        <a:rPr lang="en-US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4800600"/>
          <a:ext cx="2971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T.PRO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81600" y="4800600"/>
          <a:ext cx="2971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43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ASCITIC FLUID ANALYSIS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    </a:t>
            </a:r>
            <a:r>
              <a:rPr lang="en-US" sz="2400" dirty="0"/>
              <a:t>Protein-2325mg/dl</a:t>
            </a:r>
          </a:p>
          <a:p>
            <a:pPr>
              <a:buNone/>
            </a:pPr>
            <a:r>
              <a:rPr lang="en-US" sz="2400" dirty="0"/>
              <a:t>                Sugar-Negative</a:t>
            </a:r>
          </a:p>
          <a:p>
            <a:pPr>
              <a:buNone/>
            </a:pPr>
            <a:r>
              <a:rPr lang="en-US" sz="2400" dirty="0"/>
              <a:t>                Cell count-10 cells/</a:t>
            </a:r>
            <a:r>
              <a:rPr lang="en-US" sz="2400" dirty="0" err="1"/>
              <a:t>hpf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          3 Lymphocytes</a:t>
            </a:r>
          </a:p>
          <a:p>
            <a:pPr>
              <a:buNone/>
            </a:pPr>
            <a:r>
              <a:rPr lang="en-US" sz="2400" dirty="0"/>
              <a:t>                                  7 Polymorphs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ASCTIC FLUID CYTOLOGY </a:t>
            </a:r>
            <a:r>
              <a:rPr lang="en-US" sz="2400" dirty="0"/>
              <a:t>– NO MALIGNANT CELLS</a:t>
            </a:r>
          </a:p>
          <a:p>
            <a:r>
              <a:rPr lang="en-US" sz="2400" dirty="0">
                <a:solidFill>
                  <a:srgbClr val="00B0F0"/>
                </a:solidFill>
              </a:rPr>
              <a:t>PERIPHERAL SMEAR </a:t>
            </a:r>
            <a:r>
              <a:rPr lang="en-US" sz="2400" dirty="0"/>
              <a:t>– </a:t>
            </a:r>
            <a:r>
              <a:rPr lang="en-US" sz="2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HYPOCHROMIC MICROCYTIC ANEMIA  WITH EOSINOPHILIA</a:t>
            </a:r>
          </a:p>
          <a:p>
            <a:r>
              <a:rPr lang="en-US" sz="2400" dirty="0">
                <a:solidFill>
                  <a:srgbClr val="00B0F0"/>
                </a:solidFill>
              </a:rPr>
              <a:t>VCTC </a:t>
            </a:r>
            <a:r>
              <a:rPr lang="en-US" sz="2400" dirty="0"/>
              <a:t>– NON REACTIVE</a:t>
            </a:r>
          </a:p>
          <a:p>
            <a:r>
              <a:rPr lang="en-US" sz="2400" dirty="0">
                <a:solidFill>
                  <a:srgbClr val="00B0F0"/>
                </a:solidFill>
              </a:rPr>
              <a:t>HBSAG AND HCV </a:t>
            </a:r>
            <a:r>
              <a:rPr lang="en-US" sz="2400" dirty="0"/>
              <a:t>-  NON REACTIVE</a:t>
            </a:r>
          </a:p>
          <a:p>
            <a:r>
              <a:rPr lang="en-US" sz="2400" dirty="0">
                <a:solidFill>
                  <a:srgbClr val="00B0F0"/>
                </a:solidFill>
              </a:rPr>
              <a:t>CHEST XRAY </a:t>
            </a:r>
            <a:r>
              <a:rPr lang="en-US" sz="2400" dirty="0"/>
              <a:t>- NORMAL</a:t>
            </a:r>
          </a:p>
          <a:p>
            <a:r>
              <a:rPr lang="en-US" sz="2400" dirty="0">
                <a:solidFill>
                  <a:srgbClr val="00B0F0"/>
                </a:solidFill>
              </a:rPr>
              <a:t>ECHO </a:t>
            </a:r>
            <a:r>
              <a:rPr lang="en-US" sz="2400" dirty="0"/>
              <a:t>– EF 60%, NORMAL STUDY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USG ABDOMEN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Liver- 13cm Coarse Echoes  with severe  surface irregularities</a:t>
            </a:r>
          </a:p>
          <a:p>
            <a:r>
              <a:rPr lang="en-US" sz="2800" dirty="0">
                <a:solidFill>
                  <a:srgbClr val="FFC000"/>
                </a:solidFill>
              </a:rPr>
              <a:t>Evidence  Of 9*6 Cm mixed </a:t>
            </a:r>
            <a:r>
              <a:rPr lang="en-US" sz="2800" dirty="0" err="1">
                <a:solidFill>
                  <a:srgbClr val="FFC000"/>
                </a:solidFill>
              </a:rPr>
              <a:t>echoeic</a:t>
            </a:r>
            <a:r>
              <a:rPr lang="en-US" sz="2800" dirty="0">
                <a:solidFill>
                  <a:srgbClr val="FFC000"/>
                </a:solidFill>
              </a:rPr>
              <a:t> mass lesion with cystic space noted in lesser sac region -P/O Parasitic Cyst.</a:t>
            </a:r>
          </a:p>
          <a:p>
            <a:r>
              <a:rPr lang="en-US" sz="2800" dirty="0"/>
              <a:t>Spleen –Normal </a:t>
            </a:r>
          </a:p>
          <a:p>
            <a:r>
              <a:rPr lang="en-US" sz="2800" dirty="0" err="1"/>
              <a:t>Rt</a:t>
            </a:r>
            <a:r>
              <a:rPr lang="en-US" sz="2800" dirty="0"/>
              <a:t> Kidney – 7.4cm*3cm, Lt kidney – 7cm*3.2cm </a:t>
            </a:r>
          </a:p>
          <a:p>
            <a:r>
              <a:rPr lang="en-US" sz="2800" dirty="0"/>
              <a:t>B/L Cortical Echoes Increased, CMD Lost.</a:t>
            </a:r>
          </a:p>
          <a:p>
            <a:r>
              <a:rPr lang="en-US" sz="2800" dirty="0"/>
              <a:t>E/O Free Fluid Noted In Abdomen</a:t>
            </a:r>
          </a:p>
          <a:p>
            <a:pPr marL="36576" indent="0">
              <a:buNone/>
            </a:pPr>
            <a:endParaRPr lang="en-US" sz="2800" dirty="0"/>
          </a:p>
          <a:p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IMPRESSION </a:t>
            </a:r>
          </a:p>
          <a:p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CHRONIC PARENCHYMAL LIVER DISEASE</a:t>
            </a:r>
          </a:p>
          <a:p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CHRONIC KIDNEY DISEASE</a:t>
            </a:r>
          </a:p>
          <a:p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MODERATE ASCITIS</a:t>
            </a:r>
          </a:p>
          <a:p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? PARASITIC CYST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7467600" cy="1143000"/>
          </a:xfrm>
        </p:spPr>
        <p:txBody>
          <a:bodyPr/>
          <a:lstStyle/>
          <a:p>
            <a:r>
              <a:rPr lang="en-US" dirty="0"/>
              <a:t>MRCP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7737"/>
            <a:ext cx="8229600" cy="591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5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hydatid cyst\IMG_20190628_185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53440"/>
            <a:ext cx="9525000" cy="79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0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hydatid cyst\IMG_20190628_18554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09600"/>
            <a:ext cx="9677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0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PROVISIONAL 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DCLD</a:t>
            </a:r>
          </a:p>
          <a:p>
            <a:r>
              <a:rPr lang="en-US" sz="2800" dirty="0"/>
              <a:t>EARLY HEPATIC ENCEPHALOPATHY</a:t>
            </a:r>
          </a:p>
          <a:p>
            <a:r>
              <a:rPr lang="en-US" sz="2800" dirty="0"/>
              <a:t>CYSTIC MASS LEFT LOBE OF LIVER</a:t>
            </a:r>
          </a:p>
          <a:p>
            <a:r>
              <a:rPr lang="en-US" sz="2800" dirty="0"/>
              <a:t>RENAL  FAILURE</a:t>
            </a:r>
          </a:p>
        </p:txBody>
      </p:sp>
    </p:spTree>
    <p:extLst>
      <p:ext uri="{BB962C8B-B14F-4D97-AF65-F5344CB8AC3E}">
        <p14:creationId xmlns:p14="http://schemas.microsoft.com/office/powerpoint/2010/main" val="32929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TREATMENT GIVEN…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467600" cy="4830763"/>
          </a:xfrm>
        </p:spPr>
        <p:txBody>
          <a:bodyPr>
            <a:noAutofit/>
          </a:bodyPr>
          <a:lstStyle/>
          <a:p>
            <a:r>
              <a:rPr lang="en-US" sz="2800" dirty="0"/>
              <a:t>DIL</a:t>
            </a:r>
          </a:p>
          <a:p>
            <a:r>
              <a:rPr lang="en-US" sz="2800" dirty="0" err="1"/>
              <a:t>Inj</a:t>
            </a:r>
            <a:r>
              <a:rPr lang="en-US" sz="2800" dirty="0"/>
              <a:t> </a:t>
            </a:r>
            <a:r>
              <a:rPr lang="en-US" sz="2800" dirty="0" err="1"/>
              <a:t>Cefotaxime</a:t>
            </a:r>
            <a:r>
              <a:rPr lang="en-US" sz="2800" dirty="0"/>
              <a:t> 1g iv </a:t>
            </a:r>
            <a:r>
              <a:rPr lang="en-US" sz="2800" dirty="0" err="1"/>
              <a:t>bd</a:t>
            </a:r>
            <a:endParaRPr lang="en-US" sz="2800" dirty="0"/>
          </a:p>
          <a:p>
            <a:r>
              <a:rPr lang="en-US" sz="2800" dirty="0" err="1"/>
              <a:t>Inj</a:t>
            </a:r>
            <a:r>
              <a:rPr lang="en-US" sz="2800" dirty="0"/>
              <a:t> Ranitidine 50mg iv </a:t>
            </a:r>
            <a:r>
              <a:rPr lang="en-US" sz="2800" dirty="0" err="1"/>
              <a:t>bd</a:t>
            </a:r>
            <a:endParaRPr lang="en-US" sz="2800" dirty="0"/>
          </a:p>
          <a:p>
            <a:r>
              <a:rPr lang="en-US" sz="2800" dirty="0" err="1"/>
              <a:t>Inj</a:t>
            </a:r>
            <a:r>
              <a:rPr lang="en-US" sz="2800" dirty="0"/>
              <a:t> </a:t>
            </a:r>
            <a:r>
              <a:rPr lang="en-US" sz="2800" dirty="0" err="1"/>
              <a:t>Terlipressin</a:t>
            </a:r>
            <a:r>
              <a:rPr lang="en-US" sz="2800" dirty="0"/>
              <a:t> 1mg iv </a:t>
            </a:r>
            <a:r>
              <a:rPr lang="en-US" sz="2800" dirty="0" err="1"/>
              <a:t>tds</a:t>
            </a:r>
            <a:endParaRPr lang="en-US" sz="2800" dirty="0"/>
          </a:p>
          <a:p>
            <a:r>
              <a:rPr lang="en-US" sz="2800" dirty="0" err="1"/>
              <a:t>Inj</a:t>
            </a:r>
            <a:r>
              <a:rPr lang="en-US" sz="2800" dirty="0"/>
              <a:t> Human albumin 1g iv </a:t>
            </a:r>
            <a:r>
              <a:rPr lang="en-US" sz="2800" dirty="0" err="1"/>
              <a:t>bd</a:t>
            </a:r>
            <a:endParaRPr lang="en-US" sz="2800" dirty="0"/>
          </a:p>
          <a:p>
            <a:r>
              <a:rPr lang="en-US" sz="2800" dirty="0"/>
              <a:t>Syrup Lactulose 20ml </a:t>
            </a:r>
            <a:r>
              <a:rPr lang="en-US" sz="2800" dirty="0" err="1"/>
              <a:t>tds</a:t>
            </a:r>
            <a:endParaRPr lang="en-US" sz="2800" dirty="0"/>
          </a:p>
          <a:p>
            <a:r>
              <a:rPr lang="en-US" sz="2800" dirty="0"/>
              <a:t>C. </a:t>
            </a:r>
            <a:r>
              <a:rPr lang="en-US" sz="2800" dirty="0" err="1"/>
              <a:t>Rifaximin</a:t>
            </a:r>
            <a:r>
              <a:rPr lang="en-US" sz="2800" dirty="0"/>
              <a:t> 550mg 1 </a:t>
            </a:r>
            <a:r>
              <a:rPr lang="en-US" sz="2800" dirty="0" err="1"/>
              <a:t>bd</a:t>
            </a:r>
            <a:endParaRPr lang="en-US" sz="2800" dirty="0"/>
          </a:p>
          <a:p>
            <a:r>
              <a:rPr lang="en-US" sz="2800" dirty="0"/>
              <a:t>Tab UDCA 300mg 1 </a:t>
            </a:r>
            <a:r>
              <a:rPr lang="en-US" sz="2800" dirty="0" err="1"/>
              <a:t>tds</a:t>
            </a:r>
            <a:endParaRPr lang="en-US" sz="2800" dirty="0"/>
          </a:p>
          <a:p>
            <a:r>
              <a:rPr lang="en-US" sz="2800" dirty="0"/>
              <a:t>Packed cell transfusion 1</a:t>
            </a:r>
          </a:p>
          <a:p>
            <a:r>
              <a:rPr lang="en-US" sz="2800" dirty="0"/>
              <a:t>FFP transfusion </a:t>
            </a:r>
            <a:r>
              <a:rPr lang="en-US" sz="2800" dirty="0" err="1"/>
              <a:t>sos</a:t>
            </a:r>
            <a:endParaRPr lang="en-US" sz="2800" dirty="0"/>
          </a:p>
          <a:p>
            <a:r>
              <a:rPr lang="en-US" sz="2800" dirty="0"/>
              <a:t>I/O chart/Daily weight chart/ abdominal girth chart</a:t>
            </a:r>
          </a:p>
        </p:txBody>
      </p:sp>
    </p:spTree>
    <p:extLst>
      <p:ext uri="{BB962C8B-B14F-4D97-AF65-F5344CB8AC3E}">
        <p14:creationId xmlns:p14="http://schemas.microsoft.com/office/powerpoint/2010/main" val="6855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MGE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en-US" sz="2800" dirty="0"/>
          </a:p>
          <a:p>
            <a:r>
              <a:rPr lang="en-US" sz="2800" dirty="0"/>
              <a:t>Chronic Alcoholic Liver Disease – Decompensated</a:t>
            </a:r>
          </a:p>
          <a:p>
            <a:r>
              <a:rPr lang="en-US" sz="2800" dirty="0"/>
              <a:t>Cyst Left lobe of liver</a:t>
            </a:r>
          </a:p>
          <a:p>
            <a:pPr marL="36576" indent="0">
              <a:buNone/>
            </a:pPr>
            <a:r>
              <a:rPr lang="en-US" sz="2800" b="1" dirty="0"/>
              <a:t>Suggested…</a:t>
            </a:r>
          </a:p>
          <a:p>
            <a:r>
              <a:rPr lang="en-US" sz="2800" dirty="0"/>
              <a:t>To continue the same line of management</a:t>
            </a:r>
          </a:p>
          <a:p>
            <a:r>
              <a:rPr lang="en-US" sz="2800" dirty="0"/>
              <a:t>OGD </a:t>
            </a:r>
          </a:p>
          <a:p>
            <a:r>
              <a:rPr lang="en-US" sz="2800" dirty="0"/>
              <a:t>SGE opinion</a:t>
            </a:r>
          </a:p>
        </p:txBody>
      </p:sp>
    </p:spTree>
    <p:extLst>
      <p:ext uri="{BB962C8B-B14F-4D97-AF65-F5344CB8AC3E}">
        <p14:creationId xmlns:p14="http://schemas.microsoft.com/office/powerpoint/2010/main" val="18195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6388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Serum </a:t>
            </a:r>
            <a:r>
              <a:rPr lang="en-US" dirty="0" err="1">
                <a:solidFill>
                  <a:srgbClr val="00B0F0"/>
                </a:solidFill>
              </a:rPr>
              <a:t>Eichnococcus</a:t>
            </a:r>
            <a:r>
              <a:rPr lang="en-US" dirty="0">
                <a:solidFill>
                  <a:srgbClr val="00B0F0"/>
                </a:solidFill>
              </a:rPr>
              <a:t> IGG – 8NTU  (Positive &gt; 11)</a:t>
            </a:r>
          </a:p>
          <a:p>
            <a:r>
              <a:rPr lang="en-US" dirty="0"/>
              <a:t>Patient not from endemic area</a:t>
            </a:r>
          </a:p>
          <a:p>
            <a:r>
              <a:rPr lang="en-US" dirty="0"/>
              <a:t>USG abdomen couldn’t confirm </a:t>
            </a:r>
            <a:r>
              <a:rPr lang="en-US" dirty="0" err="1"/>
              <a:t>Hydatid</a:t>
            </a:r>
            <a:r>
              <a:rPr lang="en-US" dirty="0"/>
              <a:t> cyst</a:t>
            </a:r>
          </a:p>
          <a:p>
            <a:r>
              <a:rPr lang="en-US" dirty="0"/>
              <a:t>Most studies showed that the risk of severe anaphylaxis during aspiration and percutaneous procedure is very low (Approx. 0.03%)</a:t>
            </a:r>
          </a:p>
          <a:p>
            <a:r>
              <a:rPr lang="en-US" dirty="0"/>
              <a:t>After getting consent,  under ultrasound guidance 20ml of cystic fluid was aspirated. Post </a:t>
            </a:r>
            <a:r>
              <a:rPr lang="en-US" dirty="0" err="1"/>
              <a:t>procedure,vitals</a:t>
            </a:r>
            <a:r>
              <a:rPr lang="en-US" dirty="0"/>
              <a:t> stable and no e/o any anaphylactic reaction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685800"/>
            <a:ext cx="2362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4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CHIEF COMPLAINTS..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382000" cy="4830763"/>
          </a:xfrm>
        </p:spPr>
        <p:txBody>
          <a:bodyPr/>
          <a:lstStyle/>
          <a:p>
            <a:r>
              <a:rPr lang="en-US" sz="2800" dirty="0"/>
              <a:t>A 55/M patient  working as a coolie from </a:t>
            </a:r>
            <a:r>
              <a:rPr lang="en-US" sz="2800" dirty="0" err="1"/>
              <a:t>Peraiyur</a:t>
            </a:r>
            <a:r>
              <a:rPr lang="en-US" sz="2800" dirty="0"/>
              <a:t> was admitted with </a:t>
            </a:r>
          </a:p>
          <a:p>
            <a:pPr marL="36576" indent="0">
              <a:buNone/>
            </a:pPr>
            <a:r>
              <a:rPr lang="en-US" sz="2800" dirty="0"/>
              <a:t>      complaints of  abdominal distension for the past 25 days, insidious onset gradually progressive in nature.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533400"/>
            <a:ext cx="12496800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0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"/>
            <a:ext cx="7696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61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Stain And AFB Stain of Aspirated Fluid – No Organisms Seen</a:t>
            </a:r>
          </a:p>
          <a:p>
            <a:r>
              <a:rPr lang="en-US" dirty="0"/>
              <a:t>Cystic Fluid C&amp;S – No Growth In Culture</a:t>
            </a:r>
          </a:p>
        </p:txBody>
      </p:sp>
    </p:spTree>
    <p:extLst>
      <p:ext uri="{BB962C8B-B14F-4D97-AF65-F5344CB8AC3E}">
        <p14:creationId xmlns:p14="http://schemas.microsoft.com/office/powerpoint/2010/main" val="46320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SGE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Decompensated CLD</a:t>
            </a:r>
          </a:p>
          <a:p>
            <a:r>
              <a:rPr lang="en-US" dirty="0"/>
              <a:t>Elevated renal parameters</a:t>
            </a:r>
          </a:p>
          <a:p>
            <a:r>
              <a:rPr lang="en-US" dirty="0"/>
              <a:t>Incidentally detected cystic lesion in left lobe of liver</a:t>
            </a:r>
          </a:p>
          <a:p>
            <a:pPr marL="36576" indent="0">
              <a:buNone/>
            </a:pPr>
            <a:r>
              <a:rPr lang="en-US" b="1" dirty="0"/>
              <a:t>Suggested</a:t>
            </a:r>
          </a:p>
          <a:p>
            <a:r>
              <a:rPr lang="en-US" dirty="0"/>
              <a:t>Conservative management of DCLD</a:t>
            </a:r>
          </a:p>
          <a:p>
            <a:r>
              <a:rPr lang="en-US" dirty="0"/>
              <a:t>OGD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OGD..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B OESOPHAGITIS</a:t>
            </a:r>
          </a:p>
          <a:p>
            <a:r>
              <a:rPr lang="en-US" dirty="0"/>
              <a:t>LAX LES</a:t>
            </a:r>
          </a:p>
          <a:p>
            <a:r>
              <a:rPr lang="en-US" dirty="0"/>
              <a:t>DUODENAL ULCER ( Multiple small &lt;5mm ulcer)</a:t>
            </a:r>
          </a:p>
        </p:txBody>
      </p:sp>
    </p:spTree>
    <p:extLst>
      <p:ext uri="{BB962C8B-B14F-4D97-AF65-F5344CB8AC3E}">
        <p14:creationId xmlns:p14="http://schemas.microsoft.com/office/powerpoint/2010/main" val="409338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NEPHROLOGY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USG – B/L contracted kidneys, CMD Lost</a:t>
            </a:r>
          </a:p>
          <a:p>
            <a:r>
              <a:rPr lang="en-US" dirty="0"/>
              <a:t>DCLD/CKD/HYDATID CYST LEFT LOBE OF LIVER</a:t>
            </a:r>
          </a:p>
          <a:p>
            <a:pPr marL="36576" indent="0">
              <a:buNone/>
            </a:pPr>
            <a:r>
              <a:rPr lang="en-US" b="1" dirty="0"/>
              <a:t>ADVICE</a:t>
            </a:r>
          </a:p>
          <a:p>
            <a:r>
              <a:rPr lang="en-US" dirty="0"/>
              <a:t>SRD  &lt;  2g/Day</a:t>
            </a:r>
          </a:p>
          <a:p>
            <a:r>
              <a:rPr lang="en-US" dirty="0"/>
              <a:t>Tab.  NAHCO3 1tds</a:t>
            </a:r>
          </a:p>
          <a:p>
            <a:r>
              <a:rPr lang="en-US" dirty="0"/>
              <a:t>Tab. FST 1bd </a:t>
            </a:r>
          </a:p>
          <a:p>
            <a:r>
              <a:rPr lang="en-US" dirty="0"/>
              <a:t>Tab. VIT C 1bd</a:t>
            </a:r>
          </a:p>
          <a:p>
            <a:r>
              <a:rPr lang="en-US" dirty="0"/>
              <a:t>Packed Cell Transfusion </a:t>
            </a:r>
            <a:r>
              <a:rPr lang="en-US" dirty="0" err="1"/>
              <a:t>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0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FINAL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/>
              <a:t>DCLD</a:t>
            </a:r>
          </a:p>
          <a:p>
            <a:r>
              <a:rPr lang="en-US" dirty="0"/>
              <a:t>HEPATIC ENCEPHALOPATHY RECOVERED</a:t>
            </a:r>
          </a:p>
          <a:p>
            <a:r>
              <a:rPr lang="en-US" dirty="0"/>
              <a:t>CKD</a:t>
            </a:r>
          </a:p>
          <a:p>
            <a:r>
              <a:rPr lang="en-US" dirty="0"/>
              <a:t>HYDATID CYST LEFT LOBE OF LIVER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Patient was not willing for further management. Patient was discharged at request</a:t>
            </a:r>
          </a:p>
        </p:txBody>
      </p:sp>
    </p:spTree>
    <p:extLst>
      <p:ext uri="{BB962C8B-B14F-4D97-AF65-F5344CB8AC3E}">
        <p14:creationId xmlns:p14="http://schemas.microsoft.com/office/powerpoint/2010/main" val="411831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Treatment on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Tab. Ranitidine 150mg 1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/>
              <a:t>Tab. </a:t>
            </a:r>
            <a:r>
              <a:rPr lang="en-US" dirty="0" err="1"/>
              <a:t>Frusemide</a:t>
            </a:r>
            <a:r>
              <a:rPr lang="en-US" dirty="0"/>
              <a:t> 40mg 1 od</a:t>
            </a:r>
          </a:p>
          <a:p>
            <a:r>
              <a:rPr lang="en-US" dirty="0"/>
              <a:t>Tab. UDCA 300mg 1 </a:t>
            </a:r>
            <a:r>
              <a:rPr lang="en-US" dirty="0" err="1"/>
              <a:t>tds</a:t>
            </a:r>
            <a:endParaRPr lang="en-US" dirty="0"/>
          </a:p>
          <a:p>
            <a:r>
              <a:rPr lang="en-US" dirty="0"/>
              <a:t>Tab. FST 1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/>
              <a:t>Tab. </a:t>
            </a:r>
            <a:r>
              <a:rPr lang="en-US" dirty="0" err="1"/>
              <a:t>Vit</a:t>
            </a:r>
            <a:r>
              <a:rPr lang="en-US" dirty="0"/>
              <a:t> C 1bd</a:t>
            </a:r>
          </a:p>
          <a:p>
            <a:r>
              <a:rPr lang="en-US" dirty="0" err="1"/>
              <a:t>Syp</a:t>
            </a:r>
            <a:r>
              <a:rPr lang="en-US" dirty="0"/>
              <a:t> Lactulose 15ml </a:t>
            </a:r>
            <a:r>
              <a:rPr lang="en-US" dirty="0" err="1"/>
              <a:t>tds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Surgery – patient not fit</a:t>
            </a:r>
          </a:p>
          <a:p>
            <a:pPr marL="36576" indent="0">
              <a:buNone/>
            </a:pPr>
            <a:endParaRPr lang="en-IN" dirty="0"/>
          </a:p>
          <a:p>
            <a:r>
              <a:rPr lang="en-IN" dirty="0"/>
              <a:t>Percutaneous treatment – patient not willing</a:t>
            </a:r>
          </a:p>
          <a:p>
            <a:r>
              <a:rPr lang="en-IN" dirty="0"/>
              <a:t>Medical management –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 err="1"/>
              <a:t>Benzimidazoles</a:t>
            </a:r>
            <a:r>
              <a:rPr lang="en-IN" dirty="0"/>
              <a:t> (BMZ) can cause elevation of liver enzymes. So cautiously used in liver disease. 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/>
              <a:t>BMZ alone are not effective if Cyst&gt;10 cm </a:t>
            </a:r>
          </a:p>
          <a:p>
            <a:pPr marL="550926" indent="-514350">
              <a:buFont typeface="+mj-lt"/>
              <a:buAutoNum type="arabicPeriod"/>
            </a:pPr>
            <a:r>
              <a:rPr lang="en-IN" dirty="0"/>
              <a:t>Ours is a case of decompensated liver disease with hepatic encephalopathy recovered, hence not started.</a:t>
            </a:r>
          </a:p>
          <a:p>
            <a:pPr marL="36576" indent="0">
              <a:buNone/>
            </a:pPr>
            <a:endParaRPr lang="en-IN" dirty="0"/>
          </a:p>
          <a:p>
            <a:r>
              <a:rPr lang="en-IN" dirty="0"/>
              <a:t>Wait and watch – patient couldn’t be followed up because of poor compliance</a:t>
            </a:r>
          </a:p>
        </p:txBody>
      </p:sp>
    </p:spTree>
    <p:extLst>
      <p:ext uri="{BB962C8B-B14F-4D97-AF65-F5344CB8AC3E}">
        <p14:creationId xmlns:p14="http://schemas.microsoft.com/office/powerpoint/2010/main" val="80902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HISTORY OF PRESENTING ILLNESS..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sz="2800" dirty="0"/>
          </a:p>
          <a:p>
            <a:r>
              <a:rPr lang="en-US" sz="2800" dirty="0"/>
              <a:t>H/o Bilateral pedal edema </a:t>
            </a:r>
          </a:p>
          <a:p>
            <a:r>
              <a:rPr lang="en-US" sz="2800" dirty="0"/>
              <a:t>H/o yellowish </a:t>
            </a:r>
            <a:r>
              <a:rPr lang="en-US" sz="2800" dirty="0" err="1"/>
              <a:t>discolouration</a:t>
            </a:r>
            <a:r>
              <a:rPr lang="en-US" sz="2800" dirty="0"/>
              <a:t> of eyes  </a:t>
            </a:r>
          </a:p>
          <a:p>
            <a:r>
              <a:rPr lang="en-US" sz="2800" dirty="0"/>
              <a:t>H/o itching over the trunk </a:t>
            </a:r>
          </a:p>
          <a:p>
            <a:r>
              <a:rPr lang="en-US" sz="2800" dirty="0"/>
              <a:t>No h/o clay </a:t>
            </a:r>
            <a:r>
              <a:rPr lang="en-US" sz="2800" dirty="0" err="1"/>
              <a:t>coloured</a:t>
            </a:r>
            <a:r>
              <a:rPr lang="en-US" sz="2800" dirty="0"/>
              <a:t> stools</a:t>
            </a:r>
          </a:p>
          <a:p>
            <a:r>
              <a:rPr lang="en-US" sz="2800" dirty="0"/>
              <a:t>H/o decreased urine output</a:t>
            </a:r>
          </a:p>
          <a:p>
            <a:r>
              <a:rPr lang="en-US" sz="2800" dirty="0"/>
              <a:t>No h/o </a:t>
            </a:r>
            <a:r>
              <a:rPr lang="en-US" sz="2800" dirty="0" err="1"/>
              <a:t>hemetemesis,malena</a:t>
            </a:r>
            <a:endParaRPr lang="en-US" sz="2800" dirty="0"/>
          </a:p>
          <a:p>
            <a:r>
              <a:rPr lang="en-US" sz="2800" dirty="0"/>
              <a:t>No h/o abdominal pain </a:t>
            </a:r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0"/>
            <a:ext cx="91389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7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AIM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DILEMMA  OF HYDATID CYST IN  PATIENTS WITH CLD, CKD AND OTHER COMORBIDITIES AND THOSE WHO ARE SURGICALLY UNFIT.</a:t>
            </a:r>
          </a:p>
          <a:p>
            <a:r>
              <a:rPr lang="en-US" dirty="0"/>
              <a:t>RARITY OF PRESENTATION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2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h/o altered sensorium</a:t>
            </a:r>
          </a:p>
          <a:p>
            <a:r>
              <a:rPr lang="en-US" sz="2800" dirty="0"/>
              <a:t>No h/o facial puffiness </a:t>
            </a:r>
          </a:p>
          <a:p>
            <a:r>
              <a:rPr lang="en-US" sz="2800" dirty="0"/>
              <a:t>No h/o breathlessness </a:t>
            </a:r>
          </a:p>
          <a:p>
            <a:r>
              <a:rPr lang="en-US" sz="2800" dirty="0"/>
              <a:t>No h/o chest </a:t>
            </a:r>
            <a:r>
              <a:rPr lang="en-US" sz="2800" dirty="0" err="1"/>
              <a:t>pain,palpitation</a:t>
            </a:r>
            <a:r>
              <a:rPr lang="en-US" sz="2800" dirty="0"/>
              <a:t> </a:t>
            </a:r>
          </a:p>
          <a:p>
            <a:r>
              <a:rPr lang="en-US" sz="2800" dirty="0"/>
              <a:t>No h/o </a:t>
            </a:r>
            <a:r>
              <a:rPr lang="en-US" sz="2800" dirty="0" err="1"/>
              <a:t>orthopnea,PND</a:t>
            </a:r>
            <a:endParaRPr lang="en-US" sz="2800" dirty="0"/>
          </a:p>
          <a:p>
            <a:r>
              <a:rPr lang="en-US" sz="2800" dirty="0"/>
              <a:t>No h/o </a:t>
            </a:r>
            <a:r>
              <a:rPr lang="en-US" sz="2800" dirty="0" err="1"/>
              <a:t>fever,cough</a:t>
            </a:r>
            <a:r>
              <a:rPr lang="en-US" sz="2800" dirty="0"/>
              <a:t> with expectoration, hemoptysis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PAST HISTORY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467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Not a k/c/o T2DM,SHT,CAD,CKD,PTB</a:t>
            </a:r>
            <a:r>
              <a:rPr lang="en-US" dirty="0"/>
              <a:t>.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b="1" dirty="0">
                <a:solidFill>
                  <a:srgbClr val="00B0F0"/>
                </a:solidFill>
              </a:rPr>
              <a:t>PERSONAL  HISTORY</a:t>
            </a:r>
          </a:p>
          <a:p>
            <a:r>
              <a:rPr lang="en-US" sz="2800" dirty="0"/>
              <a:t>Mixed diet </a:t>
            </a:r>
          </a:p>
          <a:p>
            <a:r>
              <a:rPr lang="en-US" sz="2800" dirty="0"/>
              <a:t>Normal bowel and bladder </a:t>
            </a:r>
            <a:r>
              <a:rPr lang="en-US" sz="2800" dirty="0" err="1"/>
              <a:t>habits,normal</a:t>
            </a:r>
            <a:r>
              <a:rPr lang="en-US" sz="2800" dirty="0"/>
              <a:t> sleep pattern</a:t>
            </a:r>
          </a:p>
          <a:p>
            <a:r>
              <a:rPr lang="en-US" sz="2800" dirty="0"/>
              <a:t>Chronic  </a:t>
            </a:r>
            <a:r>
              <a:rPr lang="en-US" sz="2800" dirty="0" err="1"/>
              <a:t>alcoholic,smoker</a:t>
            </a:r>
            <a:r>
              <a:rPr lang="en-US" sz="2800" dirty="0"/>
              <a:t> for past 10 years, around 180ml/day, last intake 1 month back</a:t>
            </a:r>
          </a:p>
          <a:p>
            <a:r>
              <a:rPr lang="en-US" sz="2800" dirty="0"/>
              <a:t>H/o dog rearing for the past 10 years.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TREATMENT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had taken treatment in private hospital and evaluated for obstructive jaundice and MRCP was done and referred to GRH as a case of CLD( to r/o malignancy)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ON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Conscious, oriented, afebrile, no clubbing, </a:t>
            </a:r>
          </a:p>
          <a:p>
            <a:pPr marL="36576" indent="0">
              <a:buNone/>
            </a:pPr>
            <a:r>
              <a:rPr lang="en-US" sz="2800" dirty="0"/>
              <a:t>    no cyanosis, no lymphadenopathy</a:t>
            </a:r>
          </a:p>
          <a:p>
            <a:r>
              <a:rPr lang="en-US" sz="2800" dirty="0"/>
              <a:t>Pallor+ , Icterus + , B/L pedal edema , scratch marks + , </a:t>
            </a:r>
          </a:p>
          <a:p>
            <a:pPr marL="36576" indent="0">
              <a:buNone/>
            </a:pPr>
            <a:r>
              <a:rPr lang="en-US" sz="2800" b="1" dirty="0"/>
              <a:t>VITALS</a:t>
            </a:r>
          </a:p>
          <a:p>
            <a:r>
              <a:rPr lang="en-US" sz="2800" dirty="0"/>
              <a:t>BP-120/80mmhg , PR-96/min</a:t>
            </a:r>
          </a:p>
          <a:p>
            <a:r>
              <a:rPr lang="en-US" sz="2800" dirty="0"/>
              <a:t>SPO2-97% in room air </a:t>
            </a:r>
          </a:p>
          <a:p>
            <a:r>
              <a:rPr lang="en-US" sz="2800" dirty="0"/>
              <a:t>TEMP – 99F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SYSTEMIC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CVS-S1S2  heard , No murmur</a:t>
            </a:r>
          </a:p>
          <a:p>
            <a:r>
              <a:rPr lang="en-US" dirty="0"/>
              <a:t>RS-NVBS , no added sounds</a:t>
            </a:r>
          </a:p>
          <a:p>
            <a:r>
              <a:rPr lang="en-US" dirty="0"/>
              <a:t>P/A- Soft, distended , Liver enlarged 4cm below RCM, </a:t>
            </a:r>
            <a:r>
              <a:rPr lang="en-US" dirty="0" err="1"/>
              <a:t>traubes</a:t>
            </a:r>
            <a:r>
              <a:rPr lang="en-US" dirty="0"/>
              <a:t> space obliterated, shifting dullness present</a:t>
            </a:r>
          </a:p>
          <a:p>
            <a:r>
              <a:rPr lang="en-US" dirty="0"/>
              <a:t>CNS - flapping tremor +</a:t>
            </a:r>
          </a:p>
          <a:p>
            <a:pPr>
              <a:buNone/>
            </a:pPr>
            <a:r>
              <a:rPr lang="en-US" dirty="0"/>
              <a:t>              constructional apraxia +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INVESTIGATION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1148"/>
              </p:ext>
            </p:extLst>
          </p:nvPr>
        </p:nvGraphicFramePr>
        <p:xfrm>
          <a:off x="838200" y="2133601"/>
          <a:ext cx="3352800" cy="389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P59/L17/E24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PLATLET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MCH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MCHC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US" dirty="0"/>
                        <a:t>RDW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1219200"/>
            <a:ext cx="2198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CBC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768595"/>
              </p:ext>
            </p:extLst>
          </p:nvPr>
        </p:nvGraphicFramePr>
        <p:xfrm>
          <a:off x="4800600" y="838200"/>
          <a:ext cx="32766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54649"/>
              </p:ext>
            </p:extLst>
          </p:nvPr>
        </p:nvGraphicFramePr>
        <p:xfrm>
          <a:off x="4876800" y="2895600"/>
          <a:ext cx="3200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87987"/>
              </p:ext>
            </p:extLst>
          </p:nvPr>
        </p:nvGraphicFramePr>
        <p:xfrm>
          <a:off x="4953000" y="5029200"/>
          <a:ext cx="3200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Urine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>
                          <a:solidFill>
                            <a:srgbClr val="FF0000"/>
                          </a:solidFill>
                        </a:rPr>
                        <a:t>trace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0-2 pus cells/</a:t>
                      </a:r>
                      <a:r>
                        <a:rPr lang="en-IN" dirty="0" err="1"/>
                        <a:t>hpf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616</TotalTime>
  <Words>921</Words>
  <Application>Microsoft Office PowerPoint</Application>
  <PresentationFormat>On-screen Show (4:3)</PresentationFormat>
  <Paragraphs>243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TREATMENT DILEMMA IN A PARASITIC INFECTION</vt:lpstr>
      <vt:lpstr>CHIEF COMPLAINTS..</vt:lpstr>
      <vt:lpstr>HISTORY OF PRESENTING ILLNESS..</vt:lpstr>
      <vt:lpstr>PowerPoint Presentation</vt:lpstr>
      <vt:lpstr>PAST HISTORY </vt:lpstr>
      <vt:lpstr>TREATMENT HISTORY</vt:lpstr>
      <vt:lpstr>ON EXAMINATION </vt:lpstr>
      <vt:lpstr>SYSTEMIC EXAMINATION</vt:lpstr>
      <vt:lpstr>INVESTIGATION</vt:lpstr>
      <vt:lpstr>PowerPoint Presentation</vt:lpstr>
      <vt:lpstr>PowerPoint Presentation</vt:lpstr>
      <vt:lpstr>USG ABDOMEN </vt:lpstr>
      <vt:lpstr>MRCP</vt:lpstr>
      <vt:lpstr>PowerPoint Presentation</vt:lpstr>
      <vt:lpstr>PowerPoint Presentation</vt:lpstr>
      <vt:lpstr>PROVISIONAL  DIAGNOSIS</vt:lpstr>
      <vt:lpstr>TREATMENT GIVEN…</vt:lpstr>
      <vt:lpstr>MGE OPINION</vt:lpstr>
      <vt:lpstr>PowerPoint Presentation</vt:lpstr>
      <vt:lpstr>PowerPoint Presentation</vt:lpstr>
      <vt:lpstr>PowerPoint Presentation</vt:lpstr>
      <vt:lpstr>PowerPoint Presentation</vt:lpstr>
      <vt:lpstr>SGE opinion</vt:lpstr>
      <vt:lpstr>OGD..</vt:lpstr>
      <vt:lpstr>NEPHROLOGY OPINION</vt:lpstr>
      <vt:lpstr>FINAL DIAGNOSIS</vt:lpstr>
      <vt:lpstr>Treatment on discharge</vt:lpstr>
      <vt:lpstr>Why?</vt:lpstr>
      <vt:lpstr>PowerPoint Presentation</vt:lpstr>
      <vt:lpstr>PowerPoint Presentation</vt:lpstr>
      <vt:lpstr>AIM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TREATMENT DILEMMA</dc:title>
  <dc:creator>Gomathi</dc:creator>
  <cp:lastModifiedBy>vithyaak47@gmail.com</cp:lastModifiedBy>
  <cp:revision>143</cp:revision>
  <dcterms:created xsi:type="dcterms:W3CDTF">2019-09-06T13:27:24Z</dcterms:created>
  <dcterms:modified xsi:type="dcterms:W3CDTF">2019-09-17T03:51:46Z</dcterms:modified>
</cp:coreProperties>
</file>