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71" r:id="rId9"/>
    <p:sldId id="263" r:id="rId10"/>
    <p:sldId id="264" r:id="rId11"/>
    <p:sldId id="265" r:id="rId12"/>
    <p:sldId id="266" r:id="rId13"/>
    <p:sldId id="267" r:id="rId14"/>
    <p:sldId id="278" r:id="rId15"/>
    <p:sldId id="268" r:id="rId16"/>
    <p:sldId id="280" r:id="rId17"/>
    <p:sldId id="279" r:id="rId18"/>
    <p:sldId id="281" r:id="rId19"/>
    <p:sldId id="282" r:id="rId20"/>
    <p:sldId id="283" r:id="rId21"/>
    <p:sldId id="284" r:id="rId22"/>
    <p:sldId id="285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2" r:id="rId38"/>
    <p:sldId id="303" r:id="rId39"/>
    <p:sldId id="305" r:id="rId40"/>
    <p:sldId id="306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4" autoAdjust="0"/>
    <p:restoredTop sz="94660"/>
  </p:normalViewPr>
  <p:slideViewPr>
    <p:cSldViewPr snapToGrid="0">
      <p:cViewPr varScale="1">
        <p:scale>
          <a:sx n="84" d="100"/>
          <a:sy n="84" d="100"/>
        </p:scale>
        <p:origin x="16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D2549-D079-4460-A4FA-87715D768B7D}" type="datetimeFigureOut">
              <a:rPr lang="en-US" smtClean="0"/>
              <a:t>8/5/2025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D6FFC-9AAC-4015-AA1A-4259126B80F6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c55c367a2bb6d3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c55c367a2bb6d32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7c55c367a2bb6d32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7c55c367a2bb6d32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CD7DC7CD-8B98-4C6C-BBBB-821DF5DD00A9}" type="datetimeFigureOut">
              <a:rPr lang="en-IN" smtClean="0"/>
              <a:pPr/>
              <a:t>05-08-2025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IN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7671BBC6-01AF-4527-B99A-6F1616DDE98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C7CD-8B98-4C6C-BBBB-821DF5DD00A9}" type="datetimeFigureOut">
              <a:rPr lang="en-IN" smtClean="0"/>
              <a:pPr/>
              <a:t>05-08-2025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BBC6-01AF-4527-B99A-6F1616DDE98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C7CD-8B98-4C6C-BBBB-821DF5DD00A9}" type="datetimeFigureOut">
              <a:rPr lang="en-IN" smtClean="0"/>
              <a:pPr/>
              <a:t>05-08-2025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BBC6-01AF-4527-B99A-6F1616DDE98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D7DC7CD-8B98-4C6C-BBBB-821DF5DD00A9}" type="datetimeFigureOut">
              <a:rPr lang="en-IN" smtClean="0"/>
              <a:pPr/>
              <a:t>05-08-2025</a:t>
            </a:fld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671BBC6-01AF-4527-B99A-6F1616DDE98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CD7DC7CD-8B98-4C6C-BBBB-821DF5DD00A9}" type="datetimeFigureOut">
              <a:rPr lang="en-IN" smtClean="0"/>
              <a:pPr/>
              <a:t>05-08-2025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IN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7671BBC6-01AF-4527-B99A-6F1616DDE98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C7CD-8B98-4C6C-BBBB-821DF5DD00A9}" type="datetimeFigureOut">
              <a:rPr lang="en-IN" smtClean="0"/>
              <a:pPr/>
              <a:t>05-08-2025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BBC6-01AF-4527-B99A-6F1616DDE98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C7CD-8B98-4C6C-BBBB-821DF5DD00A9}" type="datetimeFigureOut">
              <a:rPr lang="en-IN" smtClean="0"/>
              <a:pPr/>
              <a:t>05-08-2025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BBC6-01AF-4527-B99A-6F1616DDE98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D7DC7CD-8B98-4C6C-BBBB-821DF5DD00A9}" type="datetimeFigureOut">
              <a:rPr lang="en-IN" smtClean="0"/>
              <a:pPr/>
              <a:t>05-08-2025</a:t>
            </a:fld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671BBC6-01AF-4527-B99A-6F1616DDE98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C7CD-8B98-4C6C-BBBB-821DF5DD00A9}" type="datetimeFigureOut">
              <a:rPr lang="en-IN" smtClean="0"/>
              <a:pPr/>
              <a:t>05-08-2025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BBC6-01AF-4527-B99A-6F1616DDE98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D7DC7CD-8B98-4C6C-BBBB-821DF5DD00A9}" type="datetimeFigureOut">
              <a:rPr lang="en-IN" smtClean="0"/>
              <a:pPr/>
              <a:t>05-08-2025</a:t>
            </a:fld>
            <a:endParaRPr lang="en-I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671BBC6-01AF-4527-B99A-6F1616DDE98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D7DC7CD-8B98-4C6C-BBBB-821DF5DD00A9}" type="datetimeFigureOut">
              <a:rPr lang="en-IN" smtClean="0"/>
              <a:pPr/>
              <a:t>05-08-2025</a:t>
            </a:fld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671BBC6-01AF-4527-B99A-6F1616DDE98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D7DC7CD-8B98-4C6C-BBBB-821DF5DD00A9}" type="datetimeFigureOut">
              <a:rPr lang="en-IN" smtClean="0"/>
              <a:pPr/>
              <a:t>05-08-2025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671BBC6-01AF-4527-B99A-6F1616DDE98E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691607-64C8-4FE7-B2F9-FE2EB88ACB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79" y="802299"/>
            <a:ext cx="7197709" cy="721701"/>
          </a:xfrm>
        </p:spPr>
        <p:txBody>
          <a:bodyPr>
            <a:normAutofit fontScale="90000"/>
          </a:bodyPr>
          <a:lstStyle/>
          <a:p>
            <a:pPr algn="ctr"/>
            <a:r>
              <a:rPr lang="en-IN" sz="4400" b="1" i="1" u="sng" dirty="0">
                <a:latin typeface="Times New Roman" pitchFamily="18" charset="0"/>
                <a:cs typeface="Times New Roman" pitchFamily="18" charset="0"/>
              </a:rPr>
              <a:t> A tale of 2 presentations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E56F56F-D756-4CEF-9A0D-A51639B089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0218" y="3158835"/>
            <a:ext cx="7232887" cy="2507673"/>
          </a:xfrm>
        </p:spPr>
        <p:txBody>
          <a:bodyPr>
            <a:normAutofit/>
          </a:bodyPr>
          <a:lstStyle/>
          <a:p>
            <a:r>
              <a:rPr lang="en-US" dirty="0"/>
              <a:t>                                                                 </a:t>
            </a:r>
          </a:p>
          <a:p>
            <a:r>
              <a:rPr lang="en-US" dirty="0"/>
              <a:t>                              </a:t>
            </a:r>
          </a:p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IN" sz="1500" dirty="0">
                <a:latin typeface="Times New Roman" pitchFamily="18" charset="0"/>
                <a:cs typeface="Times New Roman" pitchFamily="18" charset="0"/>
              </a:rPr>
              <a:t>II MEDICAL UNIT</a:t>
            </a:r>
          </a:p>
          <a:p>
            <a:r>
              <a:rPr lang="en-IN" sz="1500" dirty="0">
                <a:latin typeface="Times New Roman" pitchFamily="18" charset="0"/>
                <a:cs typeface="Times New Roman" pitchFamily="18" charset="0"/>
              </a:rPr>
              <a:t>                                UNIT CHIEF  PROF -DR.S.PEER MOHAMED MD</a:t>
            </a:r>
          </a:p>
          <a:p>
            <a:r>
              <a:rPr lang="en-IN" sz="1500" dirty="0">
                <a:latin typeface="Times New Roman" pitchFamily="18" charset="0"/>
                <a:cs typeface="Times New Roman" pitchFamily="18" charset="0"/>
              </a:rPr>
              <a:t>                                           ASST PROF -    DR.M.SURESH KUMAR MD </a:t>
            </a:r>
          </a:p>
          <a:p>
            <a:r>
              <a:rPr lang="en-IN" sz="1500" dirty="0">
                <a:latin typeface="Times New Roman" pitchFamily="18" charset="0"/>
                <a:cs typeface="Times New Roman" pitchFamily="18" charset="0"/>
              </a:rPr>
              <a:t>			             DR.M.SATHEESH KUMAR MD</a:t>
            </a:r>
          </a:p>
          <a:p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                               PRESENTOR -           DR. G.GOURI</a:t>
            </a:r>
            <a:endParaRPr lang="en-IN" sz="1500" dirty="0">
              <a:latin typeface="Times New Roman" pitchFamily="18" charset="0"/>
              <a:cs typeface="Times New Roman" pitchFamily="18" charset="0"/>
            </a:endParaRPr>
          </a:p>
          <a:p>
            <a:endParaRPr lang="en-IN" sz="1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456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1E5D9-E2EB-1CFC-0DA5-5EFF3DD8C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36177"/>
            <a:ext cx="9603275" cy="457199"/>
          </a:xfrm>
        </p:spPr>
        <p:txBody>
          <a:bodyPr>
            <a:normAutofit fontScale="90000"/>
          </a:bodyPr>
          <a:lstStyle/>
          <a:p>
            <a:r>
              <a:rPr lang="en-US" dirty="0"/>
              <a:t>INVESTIGATIONS</a:t>
            </a:r>
            <a:endParaRPr lang="en-IN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F6F4C3E-8215-A752-6D5E-F560D2C7BB7A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88395450"/>
              </p:ext>
            </p:extLst>
          </p:nvPr>
        </p:nvGraphicFramePr>
        <p:xfrm>
          <a:off x="1343025" y="1228725"/>
          <a:ext cx="5086350" cy="4947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7150">
                  <a:extLst>
                    <a:ext uri="{9D8B030D-6E8A-4147-A177-3AD203B41FA5}">
                      <a16:colId xmlns:a16="http://schemas.microsoft.com/office/drawing/2014/main" val="2007861693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3262371102"/>
                    </a:ext>
                  </a:extLst>
                </a:gridCol>
              </a:tblGrid>
              <a:tr h="469788">
                <a:tc>
                  <a:txBody>
                    <a:bodyPr/>
                    <a:lstStyle/>
                    <a:p>
                      <a:r>
                        <a:rPr lang="en-IN" dirty="0"/>
                        <a:t>CBC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16/7/25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2862537"/>
                  </a:ext>
                </a:extLst>
              </a:tr>
              <a:tr h="469788">
                <a:tc>
                  <a:txBody>
                    <a:bodyPr/>
                    <a:lstStyle/>
                    <a:p>
                      <a:r>
                        <a:rPr lang="en-IN" dirty="0"/>
                        <a:t>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5,200cells/cu.mm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047633"/>
                  </a:ext>
                </a:extLst>
              </a:tr>
              <a:tr h="469788">
                <a:tc>
                  <a:txBody>
                    <a:bodyPr/>
                    <a:lstStyle/>
                    <a:p>
                      <a:r>
                        <a:rPr lang="en-IN" dirty="0"/>
                        <a:t>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 40.5%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  43.6%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 15.9%</a:t>
                      </a:r>
                      <a:endParaRPr lang="en-IN" dirty="0"/>
                    </a:p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739203"/>
                  </a:ext>
                </a:extLst>
              </a:tr>
              <a:tr h="469788">
                <a:tc>
                  <a:txBody>
                    <a:bodyPr/>
                    <a:lstStyle/>
                    <a:p>
                      <a:r>
                        <a:rPr lang="en-US" dirty="0"/>
                        <a:t>HB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5.6 g/dl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276079"/>
                  </a:ext>
                </a:extLst>
              </a:tr>
              <a:tr h="469788">
                <a:tc>
                  <a:txBody>
                    <a:bodyPr/>
                    <a:lstStyle/>
                    <a:p>
                      <a:r>
                        <a:rPr lang="en-US" dirty="0"/>
                        <a:t>PLATELET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12,000 cells /mcl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9554562"/>
                  </a:ext>
                </a:extLst>
              </a:tr>
              <a:tr h="469788">
                <a:tc>
                  <a:txBody>
                    <a:bodyPr/>
                    <a:lstStyle/>
                    <a:p>
                      <a:r>
                        <a:rPr lang="en-US" dirty="0"/>
                        <a:t>MCV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95.5fl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412066"/>
                  </a:ext>
                </a:extLst>
              </a:tr>
              <a:tr h="469788">
                <a:tc>
                  <a:txBody>
                    <a:bodyPr/>
                    <a:lstStyle/>
                    <a:p>
                      <a:r>
                        <a:rPr lang="en-US" dirty="0"/>
                        <a:t>MCH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28.3pg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083527"/>
                  </a:ext>
                </a:extLst>
              </a:tr>
              <a:tr h="469788">
                <a:tc>
                  <a:txBody>
                    <a:bodyPr/>
                    <a:lstStyle/>
                    <a:p>
                      <a:r>
                        <a:rPr lang="en-US" dirty="0"/>
                        <a:t>MCHC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29.6g/dl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515783"/>
                  </a:ext>
                </a:extLst>
              </a:tr>
              <a:tr h="469788">
                <a:tc>
                  <a:txBody>
                    <a:bodyPr/>
                    <a:lstStyle/>
                    <a:p>
                      <a:r>
                        <a:rPr lang="en-US" dirty="0"/>
                        <a:t>ESR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70mm/hr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4281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62646-A339-7335-7D33-D9584997A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306" y="657225"/>
            <a:ext cx="9499508" cy="614364"/>
          </a:xfrm>
        </p:spPr>
        <p:txBody>
          <a:bodyPr>
            <a:normAutofit/>
          </a:bodyPr>
          <a:lstStyle/>
          <a:p>
            <a:r>
              <a:rPr lang="en-IN" dirty="0"/>
              <a:t>INVESTIGATIONS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E4D1599-31E0-4ED0-ABB5-04737B9C6356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88701671"/>
              </p:ext>
            </p:extLst>
          </p:nvPr>
        </p:nvGraphicFramePr>
        <p:xfrm>
          <a:off x="1062319" y="1855701"/>
          <a:ext cx="4395506" cy="47142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251068">
                  <a:extLst>
                    <a:ext uri="{9D8B030D-6E8A-4147-A177-3AD203B41FA5}">
                      <a16:colId xmlns:a16="http://schemas.microsoft.com/office/drawing/2014/main" val="3765636456"/>
                    </a:ext>
                  </a:extLst>
                </a:gridCol>
                <a:gridCol w="2144438">
                  <a:extLst>
                    <a:ext uri="{9D8B030D-6E8A-4147-A177-3AD203B41FA5}">
                      <a16:colId xmlns:a16="http://schemas.microsoft.com/office/drawing/2014/main" val="479516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RFT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16/7/25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614462"/>
                  </a:ext>
                </a:extLst>
              </a:tr>
              <a:tr h="180483">
                <a:tc>
                  <a:txBody>
                    <a:bodyPr/>
                    <a:lstStyle/>
                    <a:p>
                      <a:r>
                        <a:rPr lang="en-US" dirty="0"/>
                        <a:t>Urea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 mg/dl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043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Creatinine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1.6 </a:t>
                      </a:r>
                      <a:r>
                        <a:rPr lang="en-US" dirty="0"/>
                        <a:t>mg/dl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6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Creatine clearance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FF0000"/>
                          </a:solidFill>
                        </a:rPr>
                        <a:t>36 m</a:t>
                      </a:r>
                      <a:r>
                        <a:rPr lang="en-IN" dirty="0"/>
                        <a:t>L/min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437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142 </a:t>
                      </a:r>
                      <a:r>
                        <a:rPr lang="en-IN" dirty="0" err="1"/>
                        <a:t>Meq</a:t>
                      </a:r>
                      <a:r>
                        <a:rPr lang="en-IN" dirty="0"/>
                        <a:t>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029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K+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3.5 </a:t>
                      </a:r>
                      <a:r>
                        <a:rPr lang="en-US" dirty="0" err="1"/>
                        <a:t>Meq</a:t>
                      </a:r>
                      <a:r>
                        <a:rPr lang="en-US" dirty="0"/>
                        <a:t>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026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RBS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110mg/dl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b="1" dirty="0"/>
                        <a:t>LFT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16/7/25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242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 bilirubin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0.7mg/dl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51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Direct/ indirect bilirubin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0.3/0.4mg/dl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599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SGOT/SGPT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80/50 U/L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419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 U/L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17735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019947E-F02C-AF01-0E5F-8FE9E1067F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287144"/>
              </p:ext>
            </p:extLst>
          </p:nvPr>
        </p:nvGraphicFramePr>
        <p:xfrm>
          <a:off x="6095999" y="2016125"/>
          <a:ext cx="4522694" cy="201381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261347">
                  <a:extLst>
                    <a:ext uri="{9D8B030D-6E8A-4147-A177-3AD203B41FA5}">
                      <a16:colId xmlns:a16="http://schemas.microsoft.com/office/drawing/2014/main" val="4294498589"/>
                    </a:ext>
                  </a:extLst>
                </a:gridCol>
                <a:gridCol w="2261347">
                  <a:extLst>
                    <a:ext uri="{9D8B030D-6E8A-4147-A177-3AD203B41FA5}">
                      <a16:colId xmlns:a16="http://schemas.microsoft.com/office/drawing/2014/main" val="148380502"/>
                    </a:ext>
                  </a:extLst>
                </a:gridCol>
              </a:tblGrid>
              <a:tr h="256886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16/7/25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003271"/>
                  </a:ext>
                </a:extLst>
              </a:tr>
              <a:tr h="256886">
                <a:tc>
                  <a:txBody>
                    <a:bodyPr/>
                    <a:lstStyle/>
                    <a:p>
                      <a:r>
                        <a:rPr lang="en-IN" dirty="0"/>
                        <a:t>TOTAL PROTEIN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11.8g/dl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931504"/>
                  </a:ext>
                </a:extLst>
              </a:tr>
              <a:tr h="256886">
                <a:tc>
                  <a:txBody>
                    <a:bodyPr/>
                    <a:lstStyle/>
                    <a:p>
                      <a:r>
                        <a:rPr lang="en-IN" dirty="0"/>
                        <a:t>SERUM ALBUMIN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2.7 g/dl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258216"/>
                  </a:ext>
                </a:extLst>
              </a:tr>
              <a:tr h="642216">
                <a:tc>
                  <a:txBody>
                    <a:bodyPr/>
                    <a:lstStyle/>
                    <a:p>
                      <a:r>
                        <a:rPr lang="en-IN" dirty="0"/>
                        <a:t>SERUM GLOBULIN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FF0000"/>
                          </a:solidFill>
                        </a:rPr>
                        <a:t>9.1g/dl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14416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97568B4-4D89-3564-7019-88DB27EFAB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773949"/>
              </p:ext>
            </p:extLst>
          </p:nvPr>
        </p:nvGraphicFramePr>
        <p:xfrm>
          <a:off x="6137565" y="4655127"/>
          <a:ext cx="3549360" cy="151723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42234">
                  <a:extLst>
                    <a:ext uri="{9D8B030D-6E8A-4147-A177-3AD203B41FA5}">
                      <a16:colId xmlns:a16="http://schemas.microsoft.com/office/drawing/2014/main" val="1318036292"/>
                    </a:ext>
                  </a:extLst>
                </a:gridCol>
                <a:gridCol w="1907126">
                  <a:extLst>
                    <a:ext uri="{9D8B030D-6E8A-4147-A177-3AD203B41FA5}">
                      <a16:colId xmlns:a16="http://schemas.microsoft.com/office/drawing/2014/main" val="305932244"/>
                    </a:ext>
                  </a:extLst>
                </a:gridCol>
              </a:tblGrid>
              <a:tr h="239975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16/7/25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278881"/>
                  </a:ext>
                </a:extLst>
              </a:tr>
              <a:tr h="239975">
                <a:tc>
                  <a:txBody>
                    <a:bodyPr/>
                    <a:lstStyle/>
                    <a:p>
                      <a:r>
                        <a:rPr lang="en-IN" dirty="0" err="1"/>
                        <a:t>s.calcium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9.8mg/dl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8622484"/>
                  </a:ext>
                </a:extLst>
              </a:tr>
              <a:tr h="419957">
                <a:tc>
                  <a:txBody>
                    <a:bodyPr/>
                    <a:lstStyle/>
                    <a:p>
                      <a:r>
                        <a:rPr lang="en-IN" dirty="0" err="1"/>
                        <a:t>S.Phosphorus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3.0mg/dl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488988"/>
                  </a:ext>
                </a:extLst>
              </a:tr>
              <a:tr h="239975">
                <a:tc>
                  <a:txBody>
                    <a:bodyPr/>
                    <a:lstStyle/>
                    <a:p>
                      <a:r>
                        <a:rPr lang="en-IN" dirty="0" err="1"/>
                        <a:t>S.Uric</a:t>
                      </a:r>
                      <a:r>
                        <a:rPr lang="en-IN" dirty="0"/>
                        <a:t> acid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FF0000"/>
                          </a:solidFill>
                        </a:rPr>
                        <a:t>13.9</a:t>
                      </a:r>
                      <a:r>
                        <a:rPr lang="en-IN" dirty="0"/>
                        <a:t>mg/dl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888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4424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12DE3-3F49-5D7E-4F84-D7F6DFFFE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629938"/>
            <a:ext cx="9603275" cy="627362"/>
          </a:xfrm>
        </p:spPr>
        <p:txBody>
          <a:bodyPr>
            <a:normAutofit/>
          </a:bodyPr>
          <a:lstStyle/>
          <a:p>
            <a:r>
              <a:rPr lang="en-IN" dirty="0"/>
              <a:t>INVESTIGATIONS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E33B67D-3D1B-A327-7868-8F46E3DE1DB3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89429143"/>
              </p:ext>
            </p:extLst>
          </p:nvPr>
        </p:nvGraphicFramePr>
        <p:xfrm>
          <a:off x="1307522" y="1842656"/>
          <a:ext cx="3250623" cy="220282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15787">
                  <a:extLst>
                    <a:ext uri="{9D8B030D-6E8A-4147-A177-3AD203B41FA5}">
                      <a16:colId xmlns:a16="http://schemas.microsoft.com/office/drawing/2014/main" val="887880763"/>
                    </a:ext>
                  </a:extLst>
                </a:gridCol>
                <a:gridCol w="1634836">
                  <a:extLst>
                    <a:ext uri="{9D8B030D-6E8A-4147-A177-3AD203B41FA5}">
                      <a16:colId xmlns:a16="http://schemas.microsoft.com/office/drawing/2014/main" val="1505587291"/>
                    </a:ext>
                  </a:extLst>
                </a:gridCol>
              </a:tblGrid>
              <a:tr h="522006">
                <a:tc>
                  <a:txBody>
                    <a:bodyPr/>
                    <a:lstStyle/>
                    <a:p>
                      <a:r>
                        <a:rPr lang="en-US" b="0" dirty="0"/>
                        <a:t>PT/INR</a:t>
                      </a:r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13.2sec/1.08</a:t>
                      </a:r>
                      <a:endParaRPr lang="en-IN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652843"/>
                  </a:ext>
                </a:extLst>
              </a:tr>
              <a:tr h="333449">
                <a:tc>
                  <a:txBody>
                    <a:bodyPr/>
                    <a:lstStyle/>
                    <a:p>
                      <a:r>
                        <a:rPr lang="en-US" dirty="0"/>
                        <a:t>APTT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19.7 secs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879717"/>
                  </a:ext>
                </a:extLst>
              </a:tr>
              <a:tr h="583536">
                <a:tc>
                  <a:txBody>
                    <a:bodyPr/>
                    <a:lstStyle/>
                    <a:p>
                      <a:r>
                        <a:rPr lang="en-IN" dirty="0"/>
                        <a:t>SERUM B12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450pcg/ml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854301"/>
                  </a:ext>
                </a:extLst>
              </a:tr>
              <a:tr h="333449">
                <a:tc>
                  <a:txBody>
                    <a:bodyPr/>
                    <a:lstStyle/>
                    <a:p>
                      <a:r>
                        <a:rPr lang="en-IN" dirty="0"/>
                        <a:t>DCT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Positive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369051"/>
                  </a:ext>
                </a:extLst>
              </a:tr>
              <a:tr h="333449">
                <a:tc>
                  <a:txBody>
                    <a:bodyPr/>
                    <a:lstStyle/>
                    <a:p>
                      <a:r>
                        <a:rPr lang="en-IN" dirty="0" err="1"/>
                        <a:t>S.Ferritin</a:t>
                      </a:r>
                      <a:r>
                        <a:rPr lang="en-IN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314ng/ml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80415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5432C68-FFA6-1F7C-E90A-3026022BCC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55087"/>
              </p:ext>
            </p:extLst>
          </p:nvPr>
        </p:nvGraphicFramePr>
        <p:xfrm>
          <a:off x="4914900" y="1747503"/>
          <a:ext cx="291465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7325">
                  <a:extLst>
                    <a:ext uri="{9D8B030D-6E8A-4147-A177-3AD203B41FA5}">
                      <a16:colId xmlns:a16="http://schemas.microsoft.com/office/drawing/2014/main" val="1754206226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val="4162620898"/>
                    </a:ext>
                  </a:extLst>
                </a:gridCol>
              </a:tblGrid>
              <a:tr h="329741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16/7/25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354642"/>
                  </a:ext>
                </a:extLst>
              </a:tr>
              <a:tr h="329741">
                <a:tc>
                  <a:txBody>
                    <a:bodyPr/>
                    <a:lstStyle/>
                    <a:p>
                      <a:r>
                        <a:rPr lang="en-IN" dirty="0"/>
                        <a:t>VCTC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NON REACTIVE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230464"/>
                  </a:ext>
                </a:extLst>
              </a:tr>
              <a:tr h="329741">
                <a:tc>
                  <a:txBody>
                    <a:bodyPr/>
                    <a:lstStyle/>
                    <a:p>
                      <a:r>
                        <a:rPr lang="en-IN" dirty="0"/>
                        <a:t>HBSAG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NEGATIVE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69671"/>
                  </a:ext>
                </a:extLst>
              </a:tr>
              <a:tr h="329741">
                <a:tc>
                  <a:txBody>
                    <a:bodyPr/>
                    <a:lstStyle/>
                    <a:p>
                      <a:r>
                        <a:rPr lang="en-IN" dirty="0"/>
                        <a:t>ANTI HCV 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NEGATIVE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083557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223673"/>
              </p:ext>
            </p:extLst>
          </p:nvPr>
        </p:nvGraphicFramePr>
        <p:xfrm>
          <a:off x="1256146" y="4363411"/>
          <a:ext cx="2533842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6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6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Urine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13/7/25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Albumin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Nil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Sugar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Nil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deposits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0-3</a:t>
                      </a:r>
                      <a:r>
                        <a:rPr lang="en-US" baseline="0" dirty="0"/>
                        <a:t> pus cells/ </a:t>
                      </a:r>
                      <a:r>
                        <a:rPr lang="en-US" baseline="0" dirty="0" err="1"/>
                        <a:t>hpf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6884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8ED5F8-41A6-6814-BEEA-14C1E9BB1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74" y="526472"/>
            <a:ext cx="8742217" cy="5971309"/>
          </a:xfrm>
        </p:spPr>
        <p:txBody>
          <a:bodyPr>
            <a:normAutofit fontScale="9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PERIPHERAL SMEAR (15/7/25) outside report </a:t>
            </a:r>
            <a:br>
              <a:rPr lang="en-US" sz="1800" dirty="0"/>
            </a:br>
            <a:b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cap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RBC – 1.9 million/mcl</a:t>
            </a:r>
            <a:br>
              <a:rPr lang="en-US" sz="18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hypochromic microcytes, normochromic normocytes, and few macrocytes, target cells and        elliptical cells</a:t>
            </a:r>
            <a:br>
              <a:rPr lang="en-US" sz="18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18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cap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WBC  counts-5200 cells/mcl- </a:t>
            </a:r>
            <a:r>
              <a:rPr lang="en-US" sz="18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adequate with left shift </a:t>
            </a:r>
            <a:r>
              <a:rPr lang="en-US" sz="1800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upto</a:t>
            </a:r>
            <a:r>
              <a:rPr lang="en-US" sz="18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blast stage </a:t>
            </a:r>
            <a:br>
              <a:rPr lang="en-US" sz="18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1800" cap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cell is large with high nuclear chromatin ratio with immature chromatin </a:t>
            </a:r>
            <a:br>
              <a:rPr lang="en-US" sz="18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- </a:t>
            </a:r>
            <a:r>
              <a:rPr lang="en-US" sz="1800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hypersegmented</a:t>
            </a:r>
            <a:r>
              <a:rPr lang="en-US" sz="18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neutrophils</a:t>
            </a:r>
            <a:br>
              <a:rPr lang="en-US" sz="18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18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cap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Diff count </a:t>
            </a:r>
            <a:r>
              <a:rPr lang="en-US" sz="18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neutrophils – 46 %</a:t>
            </a:r>
            <a:br>
              <a:rPr lang="en-US" sz="18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- lymphocytes – 47%</a:t>
            </a:r>
            <a:br>
              <a:rPr lang="en-US" sz="18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- eosinophils – 4%</a:t>
            </a:r>
            <a:br>
              <a:rPr lang="en-US" sz="18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- monocytes – 3%-</a:t>
            </a:r>
            <a:br>
              <a:rPr lang="en-US" sz="18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800" cap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Platelets </a:t>
            </a:r>
            <a:r>
              <a:rPr lang="en-US" sz="18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diminished in number = 9000 cells</a:t>
            </a:r>
            <a:br>
              <a:rPr lang="en-US" sz="18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Reticulocyte count – 1.5 %</a:t>
            </a:r>
            <a:br>
              <a:rPr lang="en-US" sz="18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Corrected retic count - 0.62</a:t>
            </a:r>
            <a:br>
              <a:rPr lang="en-US" sz="18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RPI – 0.2</a:t>
            </a:r>
            <a:br>
              <a:rPr lang="en-US" sz="2000" cap="none" dirty="0"/>
            </a:br>
            <a:br>
              <a:rPr lang="en-US" sz="2000" cap="none" dirty="0"/>
            </a:br>
            <a:r>
              <a:rPr lang="en-US" sz="2000" cap="none" dirty="0">
                <a:solidFill>
                  <a:schemeClr val="tx1"/>
                </a:solidFill>
              </a:rPr>
              <a:t>IMP- </a:t>
            </a:r>
            <a:r>
              <a:rPr lang="en-US" sz="2000" cap="none" dirty="0">
                <a:solidFill>
                  <a:srgbClr val="FF0000"/>
                </a:solidFill>
              </a:rPr>
              <a:t>HIGHLY SUSPICIOUS OF SUBLEUKEMIC LEUKEMIA </a:t>
            </a:r>
            <a:br>
              <a:rPr lang="en-US" sz="2000" cap="none" dirty="0"/>
            </a:br>
            <a:br>
              <a:rPr lang="en-US" sz="2000" cap="none" dirty="0"/>
            </a:b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329373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94509" y="706582"/>
            <a:ext cx="2757055" cy="5541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ECG</a:t>
            </a:r>
            <a:endParaRPr lang="en-IN" sz="2400" dirty="0">
              <a:solidFill>
                <a:srgbClr val="FF0000"/>
              </a:solidFill>
            </a:endParaRPr>
          </a:p>
        </p:txBody>
      </p:sp>
      <p:pic>
        <p:nvPicPr>
          <p:cNvPr id="4" name="Picture 3" descr="WhatsApp Image 2025-07-28 at 1.05.37 P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780" y="1427017"/>
            <a:ext cx="9786221" cy="486294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52AA6-5963-DA40-F67B-28D8B08EA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9956800" cy="1890339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FF0000"/>
                </a:solidFill>
              </a:rPr>
              <a:t>CHEST X RAY</a:t>
            </a:r>
            <a:br>
              <a:rPr lang="en-IN" dirty="0"/>
            </a:br>
            <a:br>
              <a:rPr lang="en-IN" dirty="0"/>
            </a:br>
            <a:r>
              <a:rPr lang="en-IN" sz="2200" dirty="0" err="1"/>
              <a:t>b/l</a:t>
            </a:r>
            <a:r>
              <a:rPr lang="en-IN" sz="2200" dirty="0"/>
              <a:t> perihilar infiltrates with </a:t>
            </a:r>
            <a:r>
              <a:rPr lang="en-IN" sz="2200" dirty="0" err="1"/>
              <a:t>b/l</a:t>
            </a:r>
            <a:r>
              <a:rPr lang="en-IN" sz="2200" dirty="0"/>
              <a:t> minimal pleural effusion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351171-6D72-71E2-7982-A514706ABC9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344" y="2339788"/>
            <a:ext cx="6065312" cy="4243574"/>
          </a:xfrm>
        </p:spPr>
      </p:pic>
    </p:spTree>
    <p:extLst>
      <p:ext uri="{BB962C8B-B14F-4D97-AF65-F5344CB8AC3E}">
        <p14:creationId xmlns:p14="http://schemas.microsoft.com/office/powerpoint/2010/main" val="3011987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USG ABDOMEN &amp;PELVIS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825345" cy="4873752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LIVER – 14.6cm  and normal echoes.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Gallbladder – No e/o calculus/ wall thickening.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Spleen -10cm and Normal echoes.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Right kidney size  - 9.5cmx 4.2 cm, normal echoes, CMD +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Left kidney size – 9.5cmx4.2cm , normal echoes, CMD +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Imp – Nil significant abnormality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ECHO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No Regional wall motion abnormality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 EF-60%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                </a:t>
            </a:r>
            <a:endParaRPr lang="en-IN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0"/>
            <a:ext cx="7079673" cy="655637"/>
          </a:xfrm>
        </p:spPr>
        <p:txBody>
          <a:bodyPr/>
          <a:lstStyle/>
          <a:p>
            <a:r>
              <a:rPr lang="en-US" dirty="0"/>
              <a:t>WHAT NEXT?</a:t>
            </a:r>
            <a:endParaRPr lang="en-IN" dirty="0"/>
          </a:p>
        </p:txBody>
      </p:sp>
      <p:pic>
        <p:nvPicPr>
          <p:cNvPr id="3" name="Picture 2" descr="WhatsApp Image 2025-07-29 at 8.55.35 A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4454" y="1163782"/>
            <a:ext cx="4814455" cy="481445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xfrm>
            <a:off x="1264930" y="714355"/>
            <a:ext cx="7643400" cy="571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</a:pPr>
            <a:r>
              <a:rPr lang="en-IN" sz="2800" b="1" u="sng" dirty="0"/>
              <a:t>HISTORY OF PRESENT ILLNESS</a:t>
            </a:r>
            <a:endParaRPr sz="2800" b="1" u="sng"/>
          </a:p>
        </p:txBody>
      </p:sp>
      <p:sp>
        <p:nvSpPr>
          <p:cNvPr id="111" name="Google Shape;111;p14"/>
          <p:cNvSpPr txBox="1">
            <a:spLocks noGrp="1"/>
          </p:cNvSpPr>
          <p:nvPr>
            <p:ph type="body" idx="1"/>
          </p:nvPr>
        </p:nvSpPr>
        <p:spPr>
          <a:xfrm>
            <a:off x="1264920" y="1285875"/>
            <a:ext cx="10043100" cy="52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Font typeface="Noto Sans Symbols"/>
              <a:buChar char="❖"/>
            </a:pPr>
            <a:r>
              <a:rPr lang="en-IN" dirty="0"/>
              <a:t>46 years old female patient was apparently normal 2 years back when she  presented to neurosurgery department with sudden onset weakness of B/L lower limb which was  associated with decreased sensation below xiphisternum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rPr lang="en-IN" dirty="0"/>
              <a:t>                                                               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rPr lang="en-IN" dirty="0"/>
              <a:t>CT screening showed </a:t>
            </a:r>
            <a:r>
              <a:rPr lang="en-IN" dirty="0" err="1">
                <a:solidFill>
                  <a:srgbClr val="FF0000"/>
                </a:solidFill>
              </a:rPr>
              <a:t>expansile</a:t>
            </a:r>
            <a:r>
              <a:rPr lang="en-IN" dirty="0">
                <a:solidFill>
                  <a:srgbClr val="FF0000"/>
                </a:solidFill>
              </a:rPr>
              <a:t> </a:t>
            </a:r>
            <a:r>
              <a:rPr lang="en-IN" dirty="0" err="1">
                <a:solidFill>
                  <a:srgbClr val="FF0000"/>
                </a:solidFill>
              </a:rPr>
              <a:t>lytic</a:t>
            </a:r>
            <a:r>
              <a:rPr lang="en-IN" dirty="0">
                <a:solidFill>
                  <a:srgbClr val="FF0000"/>
                </a:solidFill>
              </a:rPr>
              <a:t> lesion in D6 vertebra </a:t>
            </a:r>
            <a:r>
              <a:rPr lang="en-IN" dirty="0"/>
              <a:t>involving posterior elements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rPr lang="en-IN" dirty="0"/>
              <a:t>MRI LS spine with whole spine screening was taken which showed </a:t>
            </a:r>
            <a:r>
              <a:rPr lang="en-IN" dirty="0">
                <a:solidFill>
                  <a:srgbClr val="FF0000"/>
                </a:solidFill>
              </a:rPr>
              <a:t>extra </a:t>
            </a:r>
            <a:r>
              <a:rPr lang="en-IN" dirty="0" err="1">
                <a:solidFill>
                  <a:srgbClr val="FF0000"/>
                </a:solidFill>
              </a:rPr>
              <a:t>dural</a:t>
            </a:r>
            <a:r>
              <a:rPr lang="en-IN" dirty="0">
                <a:solidFill>
                  <a:srgbClr val="FF0000"/>
                </a:solidFill>
              </a:rPr>
              <a:t> mass lesion involving D6 vertebra </a:t>
            </a:r>
            <a:r>
              <a:rPr lang="en-IN" dirty="0"/>
              <a:t>with spinal canal narrowing and cord compression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rPr lang="en-IN" dirty="0"/>
              <a:t>                                                                     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rPr lang="en-IN" dirty="0"/>
              <a:t>                     </a:t>
            </a:r>
            <a:r>
              <a:rPr lang="en-IN" dirty="0">
                <a:solidFill>
                  <a:srgbClr val="FF0000"/>
                </a:solidFill>
              </a:rPr>
              <a:t> Excision </a:t>
            </a:r>
            <a:r>
              <a:rPr lang="en-IN" dirty="0"/>
              <a:t>of SOL with D6 </a:t>
            </a:r>
            <a:r>
              <a:rPr lang="en-IN" dirty="0" err="1"/>
              <a:t>laminectomy</a:t>
            </a:r>
            <a:r>
              <a:rPr lang="en-IN" dirty="0"/>
              <a:t> was done on 24/7/23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rPr lang="en-IN" dirty="0"/>
              <a:t>                                                                     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rPr lang="en-IN" dirty="0"/>
              <a:t>                  Histopathology report showed small round cell tumour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rPr lang="en-IN" dirty="0"/>
              <a:t>                                  Patient was lost to follow up after that .</a:t>
            </a:r>
            <a:endParaRPr dirty="0"/>
          </a:p>
        </p:txBody>
      </p:sp>
      <p:sp>
        <p:nvSpPr>
          <p:cNvPr id="112" name="Google Shape;112;p14"/>
          <p:cNvSpPr/>
          <p:nvPr/>
        </p:nvSpPr>
        <p:spPr>
          <a:xfrm>
            <a:off x="5810248" y="2500306"/>
            <a:ext cx="72000" cy="252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591E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13" name="Google Shape;113;p14"/>
          <p:cNvSpPr/>
          <p:nvPr/>
        </p:nvSpPr>
        <p:spPr>
          <a:xfrm>
            <a:off x="5753559" y="4075171"/>
            <a:ext cx="72000" cy="252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591E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14" name="Google Shape;114;p14"/>
          <p:cNvSpPr/>
          <p:nvPr/>
        </p:nvSpPr>
        <p:spPr>
          <a:xfrm>
            <a:off x="5724061" y="5035665"/>
            <a:ext cx="72000" cy="252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591E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09654" y="214290"/>
            <a:ext cx="2643206" cy="5000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FF0000"/>
                </a:solidFill>
              </a:rPr>
              <a:t>2 ND TALE</a:t>
            </a:r>
            <a:endParaRPr lang="en-IN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 txBox="1">
            <a:spLocks noGrp="1"/>
          </p:cNvSpPr>
          <p:nvPr>
            <p:ph type="body" idx="1"/>
          </p:nvPr>
        </p:nvSpPr>
        <p:spPr>
          <a:xfrm>
            <a:off x="960120" y="975360"/>
            <a:ext cx="105765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n-IN" dirty="0">
                <a:solidFill>
                  <a:srgbClr val="FF0000"/>
                </a:solidFill>
              </a:rPr>
              <a:t>After 2 years </a:t>
            </a:r>
            <a:r>
              <a:rPr lang="en-IN" dirty="0"/>
              <a:t>, 2025 patient again presented in neurosurgery department with c/o back pain and  sudden onset weakness of bilateral lower limb and loss of sensation below  xiphisternum 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rPr lang="en-IN" dirty="0"/>
              <a:t>                                                                 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rPr lang="en-IN" dirty="0"/>
              <a:t>          Routine investigations and peripheral smear was taken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rPr lang="en-IN" dirty="0"/>
              <a:t>                                                                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rPr lang="en-IN" dirty="0"/>
              <a:t>MRI LS spine (P +C) was taken which showed </a:t>
            </a:r>
            <a:r>
              <a:rPr lang="en-IN" dirty="0" err="1">
                <a:solidFill>
                  <a:srgbClr val="FF0000"/>
                </a:solidFill>
              </a:rPr>
              <a:t>lytic</a:t>
            </a:r>
            <a:r>
              <a:rPr lang="en-IN" dirty="0">
                <a:solidFill>
                  <a:srgbClr val="FF0000"/>
                </a:solidFill>
              </a:rPr>
              <a:t> lesion involving D6 vertebra with compressive </a:t>
            </a:r>
            <a:r>
              <a:rPr lang="en-IN" dirty="0" err="1">
                <a:solidFill>
                  <a:srgbClr val="FF0000"/>
                </a:solidFill>
              </a:rPr>
              <a:t>myelopathy</a:t>
            </a:r>
            <a:r>
              <a:rPr lang="en-IN" dirty="0"/>
              <a:t>. And a small </a:t>
            </a:r>
            <a:r>
              <a:rPr lang="en-IN" dirty="0" err="1"/>
              <a:t>lytic</a:t>
            </a:r>
            <a:r>
              <a:rPr lang="en-IN" dirty="0"/>
              <a:t> lesion in the first rib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rPr lang="en-IN" dirty="0"/>
              <a:t>                                                              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rPr lang="en-IN" dirty="0"/>
              <a:t>Patient was referred to for medical oncology opinion and PET CT scan was done which showed lytic lesions in left 1</a:t>
            </a:r>
            <a:r>
              <a:rPr lang="en-IN" baseline="30000" dirty="0"/>
              <a:t>ST</a:t>
            </a:r>
            <a:r>
              <a:rPr lang="en-IN" dirty="0"/>
              <a:t> rib , D6 and L3 vertebra and </a:t>
            </a:r>
            <a:r>
              <a:rPr lang="en-IN" dirty="0" err="1"/>
              <a:t>illiac</a:t>
            </a:r>
            <a:r>
              <a:rPr lang="en-IN" dirty="0"/>
              <a:t> bone 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rPr lang="en-IN" dirty="0"/>
              <a:t>                                                             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rPr lang="en-IN" dirty="0"/>
              <a:t>                 Bone marrow aspiration was done which was normal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endParaRPr dirty="0"/>
          </a:p>
        </p:txBody>
      </p:sp>
      <p:sp>
        <p:nvSpPr>
          <p:cNvPr id="120" name="Google Shape;120;p15"/>
          <p:cNvSpPr/>
          <p:nvPr/>
        </p:nvSpPr>
        <p:spPr>
          <a:xfrm>
            <a:off x="4983480" y="2035278"/>
            <a:ext cx="108000" cy="360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591E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21" name="Google Shape;121;p15"/>
          <p:cNvSpPr/>
          <p:nvPr/>
        </p:nvSpPr>
        <p:spPr>
          <a:xfrm>
            <a:off x="4986120" y="2862240"/>
            <a:ext cx="108000" cy="360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591E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22" name="Google Shape;122;p15"/>
          <p:cNvSpPr/>
          <p:nvPr/>
        </p:nvSpPr>
        <p:spPr>
          <a:xfrm>
            <a:off x="4953983" y="4303791"/>
            <a:ext cx="108000" cy="360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591E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23" name="Google Shape;123;p15"/>
          <p:cNvSpPr/>
          <p:nvPr/>
        </p:nvSpPr>
        <p:spPr>
          <a:xfrm>
            <a:off x="5012977" y="5351929"/>
            <a:ext cx="108000" cy="39341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591E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F2C86-9CDA-4AAF-873C-509936B87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587136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Chief complaints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548AF-C751-4D3F-921F-5E3438D37FF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37854" y="1427018"/>
            <a:ext cx="9028545" cy="50469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75  year  old female patient  presented with 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c/o easy fatiguability x 3 months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c/o breathlessness x 3 months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      c/o giddiness x 7 days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 </a:t>
            </a:r>
            <a:endParaRPr lang="en-IN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1551709" y="374073"/>
            <a:ext cx="2881746" cy="5126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FF0000"/>
                </a:solidFill>
              </a:rPr>
              <a:t>1</a:t>
            </a:r>
            <a:r>
              <a:rPr lang="en-US" sz="2800" b="1" baseline="30000" dirty="0">
                <a:solidFill>
                  <a:srgbClr val="FF0000"/>
                </a:solidFill>
              </a:rPr>
              <a:t>ST</a:t>
            </a:r>
            <a:r>
              <a:rPr lang="en-US" sz="2800" b="1" dirty="0">
                <a:solidFill>
                  <a:srgbClr val="FF0000"/>
                </a:solidFill>
              </a:rPr>
              <a:t> TALE</a:t>
            </a:r>
            <a:endParaRPr lang="en-I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605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 txBox="1">
            <a:spLocks noGrp="1"/>
          </p:cNvSpPr>
          <p:nvPr>
            <p:ph type="body" idx="1"/>
          </p:nvPr>
        </p:nvSpPr>
        <p:spPr>
          <a:xfrm>
            <a:off x="1478280" y="990600"/>
            <a:ext cx="8596800" cy="50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rPr lang="en-IN" dirty="0"/>
              <a:t>                                                          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rPr lang="en-IN" dirty="0"/>
              <a:t>Excision of D6 SOL was done on 9/6/25 &amp; sent for histopathological examination , IHC markers and reports were awaited.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rPr lang="en-IN" dirty="0"/>
              <a:t>                                                       </a:t>
            </a:r>
            <a:endParaRPr dirty="0"/>
          </a:p>
        </p:txBody>
      </p:sp>
      <p:sp>
        <p:nvSpPr>
          <p:cNvPr id="130" name="Google Shape;130;p16"/>
          <p:cNvSpPr/>
          <p:nvPr/>
        </p:nvSpPr>
        <p:spPr>
          <a:xfrm>
            <a:off x="5120640" y="1392600"/>
            <a:ext cx="108000" cy="360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591E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7"/>
          <p:cNvSpPr txBox="1">
            <a:spLocks noGrp="1"/>
          </p:cNvSpPr>
          <p:nvPr>
            <p:ph type="title"/>
          </p:nvPr>
        </p:nvSpPr>
        <p:spPr>
          <a:xfrm>
            <a:off x="1798320" y="609600"/>
            <a:ext cx="74757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Font typeface="Arial"/>
              <a:buNone/>
            </a:pPr>
            <a:r>
              <a:rPr lang="en-IN" sz="3600" b="1" u="sng"/>
              <a:t>PAST HISTORY</a:t>
            </a:r>
            <a:endParaRPr sz="3600" b="1" u="sng"/>
          </a:p>
        </p:txBody>
      </p:sp>
      <p:sp>
        <p:nvSpPr>
          <p:cNvPr id="138" name="Google Shape;138;p17"/>
          <p:cNvSpPr txBox="1">
            <a:spLocks noGrp="1"/>
          </p:cNvSpPr>
          <p:nvPr>
            <p:ph type="body" idx="1"/>
          </p:nvPr>
        </p:nvSpPr>
        <p:spPr>
          <a:xfrm>
            <a:off x="1691640" y="1203959"/>
            <a:ext cx="8854500" cy="53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</a:pPr>
            <a:r>
              <a:rPr lang="en-IN" sz="2400" dirty="0">
                <a:latin typeface="Arial"/>
                <a:ea typeface="Arial"/>
                <a:cs typeface="Arial"/>
                <a:sym typeface="Arial"/>
              </a:rPr>
              <a:t>Not a k/c/o  T2DM/SHTN/CAD/bronchial asthma/thyroid disorder</a:t>
            </a:r>
            <a:endParaRPr sz="2400"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</a:pPr>
            <a:r>
              <a:rPr lang="en-IN" sz="2400" dirty="0">
                <a:latin typeface="Arial"/>
                <a:ea typeface="Arial"/>
                <a:cs typeface="Arial"/>
                <a:sym typeface="Arial"/>
              </a:rPr>
              <a:t>Not a known case of PTB</a:t>
            </a:r>
            <a:endParaRPr sz="2400"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</a:pPr>
            <a:r>
              <a:rPr lang="en-IN" sz="2400" dirty="0">
                <a:latin typeface="Arial"/>
                <a:ea typeface="Arial"/>
                <a:cs typeface="Arial"/>
                <a:sym typeface="Arial"/>
              </a:rPr>
              <a:t>No h/o trauma</a:t>
            </a:r>
            <a:endParaRPr sz="2400"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>
            <a:spLocks noGrp="1"/>
          </p:cNvSpPr>
          <p:nvPr>
            <p:ph type="title"/>
          </p:nvPr>
        </p:nvSpPr>
        <p:spPr>
          <a:xfrm>
            <a:off x="677334" y="289560"/>
            <a:ext cx="85968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Rockwell"/>
              <a:buNone/>
            </a:pPr>
            <a:br>
              <a:rPr lang="en-IN" sz="3600" b="1" u="sng"/>
            </a:br>
            <a:r>
              <a:rPr lang="en-IN" sz="3600" b="1" u="sng"/>
              <a:t>PERSONAL HISTORY</a:t>
            </a:r>
            <a:endParaRPr sz="3600" b="1" u="sng"/>
          </a:p>
        </p:txBody>
      </p:sp>
      <p:sp>
        <p:nvSpPr>
          <p:cNvPr id="144" name="Google Shape;144;p18"/>
          <p:cNvSpPr txBox="1">
            <a:spLocks noGrp="1"/>
          </p:cNvSpPr>
          <p:nvPr>
            <p:ph type="body" idx="1"/>
          </p:nvPr>
        </p:nvSpPr>
        <p:spPr>
          <a:xfrm>
            <a:off x="677334" y="1889759"/>
            <a:ext cx="8596800" cy="41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IN" sz="2400" dirty="0">
                <a:latin typeface="Arial"/>
                <a:ea typeface="Arial"/>
                <a:cs typeface="Arial"/>
                <a:sym typeface="Arial"/>
              </a:rPr>
              <a:t>Mixed diet </a:t>
            </a:r>
            <a:endParaRPr sz="2400" dirty="0"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</a:pPr>
            <a:r>
              <a:rPr lang="en-IN" sz="2400" dirty="0">
                <a:latin typeface="Arial"/>
                <a:ea typeface="Arial"/>
                <a:cs typeface="Arial"/>
                <a:sym typeface="Arial"/>
              </a:rPr>
              <a:t>Normal bowel and bladder habits</a:t>
            </a:r>
            <a:endParaRPr sz="2400" dirty="0"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</a:pPr>
            <a:r>
              <a:rPr lang="en-IN" sz="2400" dirty="0">
                <a:latin typeface="Arial"/>
                <a:ea typeface="Arial"/>
                <a:cs typeface="Arial"/>
                <a:sym typeface="Arial"/>
              </a:rPr>
              <a:t>Adequate sleep </a:t>
            </a:r>
            <a:endParaRPr sz="2400" dirty="0"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-IN" sz="2400" dirty="0">
                <a:latin typeface="Arial"/>
                <a:ea typeface="Arial"/>
                <a:cs typeface="Arial"/>
                <a:sym typeface="Arial"/>
              </a:rPr>
              <a:t>Menstrual H/o – Regular cycle , 5-7days/28days cycle </a:t>
            </a:r>
            <a:endParaRPr sz="2400" dirty="0"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</a:pPr>
            <a:r>
              <a:rPr lang="en-IN" sz="2400" dirty="0">
                <a:latin typeface="Arial"/>
                <a:ea typeface="Arial"/>
                <a:cs typeface="Arial"/>
                <a:sym typeface="Arial"/>
              </a:rPr>
              <a:t>H/o menorrhagia + 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IN" sz="3600" b="1" u="sng"/>
              <a:t>GENERAL EXAMINATION</a:t>
            </a:r>
            <a:endParaRPr sz="3600" b="1" u="sng"/>
          </a:p>
        </p:txBody>
      </p:sp>
      <p:sp>
        <p:nvSpPr>
          <p:cNvPr id="150" name="Google Shape;150;p19"/>
          <p:cNvSpPr txBox="1"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▪"/>
            </a:pPr>
            <a:r>
              <a:rPr lang="en-IN" sz="2400" dirty="0">
                <a:latin typeface="Arial"/>
                <a:ea typeface="Arial"/>
                <a:cs typeface="Arial"/>
                <a:sym typeface="Arial"/>
              </a:rPr>
              <a:t>Conscious , oriented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▪"/>
            </a:pPr>
            <a:r>
              <a:rPr lang="en-IN" sz="2400" dirty="0">
                <a:latin typeface="Arial"/>
                <a:ea typeface="Arial"/>
                <a:cs typeface="Arial"/>
                <a:sym typeface="Arial"/>
              </a:rPr>
              <a:t>Afebrile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▪"/>
            </a:pPr>
            <a:r>
              <a:rPr lang="en-IN" sz="2400" dirty="0">
                <a:latin typeface="Arial"/>
                <a:ea typeface="Arial"/>
                <a:cs typeface="Arial"/>
                <a:sym typeface="Arial"/>
              </a:rPr>
              <a:t>Pallor +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▪"/>
            </a:pPr>
            <a:r>
              <a:rPr lang="en-IN" sz="2400" dirty="0">
                <a:latin typeface="Arial"/>
                <a:ea typeface="Arial"/>
                <a:cs typeface="Arial"/>
                <a:sym typeface="Arial"/>
              </a:rPr>
              <a:t>No pedal </a:t>
            </a:r>
            <a:r>
              <a:rPr lang="en-IN" sz="2400" dirty="0" err="1">
                <a:latin typeface="Arial"/>
                <a:ea typeface="Arial"/>
                <a:cs typeface="Arial"/>
                <a:sym typeface="Arial"/>
              </a:rPr>
              <a:t>edema</a:t>
            </a:r>
            <a:r>
              <a:rPr lang="en-IN" sz="2400" dirty="0">
                <a:latin typeface="Arial"/>
                <a:ea typeface="Arial"/>
                <a:cs typeface="Arial"/>
                <a:sym typeface="Arial"/>
              </a:rPr>
              <a:t>/icterus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▪"/>
            </a:pPr>
            <a:r>
              <a:rPr lang="en-IN" sz="2400" dirty="0">
                <a:latin typeface="Arial"/>
                <a:ea typeface="Arial"/>
                <a:cs typeface="Arial"/>
                <a:sym typeface="Arial"/>
              </a:rPr>
              <a:t>No generalized lymphadenopathy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▪"/>
            </a:pPr>
            <a:r>
              <a:rPr lang="en-IN" sz="2400" dirty="0">
                <a:latin typeface="Arial"/>
                <a:ea typeface="Arial"/>
                <a:cs typeface="Arial"/>
                <a:sym typeface="Arial"/>
              </a:rPr>
              <a:t>No cyanosis/clubbing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182880" lvl="0" indent="-74928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IN" sz="3600" b="1" u="sng"/>
              <a:t>VITALS</a:t>
            </a:r>
            <a:r>
              <a:rPr lang="en-IN"/>
              <a:t> </a:t>
            </a:r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▪"/>
            </a:pPr>
            <a:r>
              <a:rPr lang="en-IN" sz="2400">
                <a:latin typeface="Arial"/>
                <a:ea typeface="Arial"/>
                <a:cs typeface="Arial"/>
                <a:sym typeface="Arial"/>
              </a:rPr>
              <a:t>BP-110/70 mm hg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▪"/>
            </a:pPr>
            <a:r>
              <a:rPr lang="en-IN" sz="2400">
                <a:latin typeface="Arial"/>
                <a:ea typeface="Arial"/>
                <a:cs typeface="Arial"/>
                <a:sym typeface="Arial"/>
              </a:rPr>
              <a:t>PR-80/MIN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▪"/>
            </a:pPr>
            <a:r>
              <a:rPr lang="en-IN" sz="2400">
                <a:latin typeface="Arial"/>
                <a:ea typeface="Arial"/>
                <a:cs typeface="Arial"/>
                <a:sym typeface="Arial"/>
              </a:rPr>
              <a:t>SPO2-98% IN ROOM AIR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▪"/>
            </a:pPr>
            <a:r>
              <a:rPr lang="en-IN" sz="2400">
                <a:latin typeface="Arial"/>
                <a:ea typeface="Arial"/>
                <a:cs typeface="Arial"/>
                <a:sym typeface="Arial"/>
              </a:rPr>
              <a:t>RR – 16/min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182880" lvl="0" indent="-74928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IN" sz="3600" b="1" u="sng"/>
              <a:t>S/E</a:t>
            </a:r>
            <a:endParaRPr sz="3600" b="1" u="sng"/>
          </a:p>
        </p:txBody>
      </p:sp>
      <p:sp>
        <p:nvSpPr>
          <p:cNvPr id="162" name="Google Shape;162;p21"/>
          <p:cNvSpPr txBox="1"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▪"/>
            </a:pPr>
            <a:r>
              <a:rPr lang="en-IN" sz="2400">
                <a:latin typeface="Arial"/>
                <a:ea typeface="Arial"/>
                <a:cs typeface="Arial"/>
                <a:sym typeface="Arial"/>
              </a:rPr>
              <a:t>CVS-S1S2+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rPr lang="en-IN" sz="2400">
                <a:latin typeface="Arial"/>
                <a:ea typeface="Arial"/>
                <a:cs typeface="Arial"/>
                <a:sym typeface="Arial"/>
              </a:rPr>
              <a:t>           - NO MURMUR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▪"/>
            </a:pPr>
            <a:r>
              <a:rPr lang="en-IN" sz="2400">
                <a:latin typeface="Arial"/>
                <a:ea typeface="Arial"/>
                <a:cs typeface="Arial"/>
                <a:sym typeface="Arial"/>
              </a:rPr>
              <a:t>RS-B/L AE+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rPr lang="en-IN" sz="2400">
                <a:latin typeface="Arial"/>
                <a:ea typeface="Arial"/>
                <a:cs typeface="Arial"/>
                <a:sym typeface="Arial"/>
              </a:rPr>
              <a:t>       - NO ADDED SOUNDS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▪"/>
            </a:pPr>
            <a:r>
              <a:rPr lang="en-IN" sz="2400">
                <a:latin typeface="Arial"/>
                <a:ea typeface="Arial"/>
                <a:cs typeface="Arial"/>
                <a:sym typeface="Arial"/>
              </a:rPr>
              <a:t>P/A-SOFT ,BS+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rPr lang="en-IN" sz="2400">
                <a:latin typeface="Arial"/>
                <a:ea typeface="Arial"/>
                <a:cs typeface="Arial"/>
                <a:sym typeface="Arial"/>
              </a:rPr>
              <a:t>          -NO ORGANOMEGALY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IN" sz="3600" b="1" u="sng"/>
              <a:t>CNS EXAMINATION</a:t>
            </a:r>
            <a:endParaRPr sz="3600" b="1" u="sng"/>
          </a:p>
        </p:txBody>
      </p:sp>
      <p:sp>
        <p:nvSpPr>
          <p:cNvPr id="168" name="Google Shape;168;p22"/>
          <p:cNvSpPr txBox="1"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▪"/>
            </a:pPr>
            <a:r>
              <a:rPr lang="en-IN" sz="2400">
                <a:latin typeface="Arial"/>
                <a:ea typeface="Arial"/>
                <a:cs typeface="Arial"/>
                <a:sym typeface="Arial"/>
              </a:rPr>
              <a:t>ATTITUDE – B/L UPPER LIMBS BY THE SIDE OF THE BODY AND B/L LOWER LIMBS EXTENDED AT HIP AND KNEE JOINT IN SUPINE POSITION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▪"/>
            </a:pPr>
            <a:r>
              <a:rPr lang="en-IN" sz="2400">
                <a:latin typeface="Arial"/>
                <a:ea typeface="Arial"/>
                <a:cs typeface="Arial"/>
                <a:sym typeface="Arial"/>
              </a:rPr>
              <a:t>BULK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182880" lvl="0" indent="-74928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69" name="Google Shape;169;p22"/>
          <p:cNvGraphicFramePr/>
          <p:nvPr/>
        </p:nvGraphicFramePr>
        <p:xfrm>
          <a:off x="1424732" y="3706224"/>
          <a:ext cx="8127975" cy="18542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70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en-IN" sz="1800" u="none" strike="noStrike" cap="none"/>
                        <a:t>GROUP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en-IN" sz="1800" u="none" strike="noStrike" cap="none"/>
                        <a:t>RIGHT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en-IN" sz="1800" u="none" strike="noStrike" cap="none"/>
                        <a:t>LEFT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en-IN" sz="1800" u="none" strike="noStrike" cap="none"/>
                        <a:t>ARM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en-IN" sz="1800" u="none" strike="noStrike" cap="none"/>
                        <a:t>23 cm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en-IN" sz="1800" u="none" strike="noStrike" cap="none"/>
                        <a:t>23 cm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en-IN" sz="1800" u="none" strike="noStrike" cap="none"/>
                        <a:t>FOREARM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en-IN" sz="1800" u="none" strike="noStrike" cap="none"/>
                        <a:t>21 cm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en-IN" sz="1800" u="none" strike="noStrike" cap="none"/>
                        <a:t>21 cm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en-IN" sz="1800" u="none" strike="noStrike" cap="none"/>
                        <a:t>THIGH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en-IN" sz="1800" u="none" strike="noStrike" cap="none"/>
                        <a:t>40cm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en-IN" sz="1800" u="none" strike="noStrike" cap="none"/>
                        <a:t>41 cm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en-IN" sz="1800" u="none" strike="noStrike" cap="none"/>
                        <a:t>LEG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en-IN" sz="1800" u="none" strike="noStrike" cap="none"/>
                        <a:t>30 cm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en-IN" sz="1800" u="none" strike="noStrike" cap="none"/>
                        <a:t>29 cm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 txBox="1">
            <a:spLocks noGrp="1"/>
          </p:cNvSpPr>
          <p:nvPr>
            <p:ph type="body" idx="1"/>
          </p:nvPr>
        </p:nvSpPr>
        <p:spPr>
          <a:xfrm>
            <a:off x="1069848" y="1371600"/>
            <a:ext cx="100584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▪"/>
            </a:pPr>
            <a:r>
              <a:rPr lang="en-IN" sz="2400">
                <a:latin typeface="Arial"/>
                <a:ea typeface="Arial"/>
                <a:cs typeface="Arial"/>
                <a:sym typeface="Arial"/>
              </a:rPr>
              <a:t>TONE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182880" lvl="0" indent="-74928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182880" lvl="0" indent="-74928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182880" lvl="0" indent="-74928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182880" lvl="0" indent="-74928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182880" lvl="0" indent="-74928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▪"/>
            </a:pPr>
            <a:r>
              <a:rPr lang="en-IN" sz="2400">
                <a:latin typeface="Arial"/>
                <a:ea typeface="Arial"/>
                <a:cs typeface="Arial"/>
                <a:sym typeface="Arial"/>
              </a:rPr>
              <a:t>POWER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182880" lvl="0" indent="-74928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5" name="Google Shape;175;p23"/>
          <p:cNvGraphicFramePr/>
          <p:nvPr>
            <p:extLst>
              <p:ext uri="{D42A27DB-BD31-4B8C-83A1-F6EECF244321}">
                <p14:modId xmlns:p14="http://schemas.microsoft.com/office/powerpoint/2010/main" val="3378415583"/>
              </p:ext>
            </p:extLst>
          </p:nvPr>
        </p:nvGraphicFramePr>
        <p:xfrm>
          <a:off x="1185672" y="1889760"/>
          <a:ext cx="8127975" cy="210317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70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7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en-IN" sz="1800" u="none" strike="noStrike" cap="none"/>
                        <a:t>GROUP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en-IN" sz="1800" u="none" strike="noStrike" cap="none"/>
                        <a:t>RIGHT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en-IN" sz="1800" u="none" strike="noStrike" cap="none"/>
                        <a:t>LEFT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en-IN" sz="1800" u="none" strike="noStrike" cap="none" dirty="0"/>
                        <a:t>UPPER LIMB PROXIMAL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en-IN" sz="1800" u="none" strike="noStrike" cap="none"/>
                        <a:t>Normal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en-IN" sz="1800" u="none" strike="noStrike" cap="none"/>
                        <a:t>normal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en-IN" sz="1800" u="none" strike="noStrike" cap="none" dirty="0"/>
                        <a:t>UPPER LIMB DISTAL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en-IN" sz="1800" u="none" strike="noStrike" cap="none"/>
                        <a:t>Normal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en-IN" sz="1800" u="none" strike="noStrike" cap="none"/>
                        <a:t>Normal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en-IN" sz="1800" u="none" strike="noStrike" cap="none" dirty="0"/>
                        <a:t>THIGH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en-IN" sz="1800" u="none" strike="noStrike" cap="none"/>
                        <a:t>Normal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en-IN" sz="1800" u="none" strike="noStrike" cap="none"/>
                        <a:t>Normal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en-IN" sz="1800" u="none" strike="noStrike" cap="none"/>
                        <a:t>LEG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en-IN" sz="1800" u="none" strike="noStrike" cap="none"/>
                        <a:t>normal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en-IN" sz="1800" u="none" strike="noStrike" cap="none" dirty="0"/>
                        <a:t>normal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6" name="Google Shape;176;p23"/>
          <p:cNvGraphicFramePr/>
          <p:nvPr/>
        </p:nvGraphicFramePr>
        <p:xfrm>
          <a:off x="1185671" y="4677226"/>
          <a:ext cx="8127975" cy="18288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70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8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en-IN" sz="1800" u="none" strike="noStrike" cap="none"/>
                        <a:t>GROUP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en-IN" sz="1800" u="none" strike="noStrike" cap="none"/>
                        <a:t>RIGHT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en-IN" sz="1800" u="none" strike="noStrike" cap="none"/>
                        <a:t>LEFT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en-IN" sz="1800" u="none" strike="noStrike" cap="none"/>
                        <a:t>ARM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en-IN" sz="1800" u="none" strike="noStrike" cap="none"/>
                        <a:t>5/5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en-IN" sz="1800" u="none" strike="noStrike" cap="none"/>
                        <a:t>5/5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en-IN" sz="1800" u="none" strike="noStrike" cap="none"/>
                        <a:t>FOREARM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en-IN" sz="1800" u="none" strike="noStrike" cap="none"/>
                        <a:t>5/5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en-IN" sz="1800" u="none" strike="noStrike" cap="none"/>
                        <a:t>5/5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en-IN" sz="1800" u="none" strike="noStrike" cap="none"/>
                        <a:t>THIGH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en-IN" sz="1800" u="none" strike="noStrike" cap="none"/>
                        <a:t>4+/5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en-IN" sz="1800" u="none" strike="noStrike" cap="none"/>
                        <a:t>4+/5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en-IN" sz="1800" u="none" strike="noStrike" cap="none"/>
                        <a:t>LEG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en-IN" sz="1800" u="none" strike="noStrike" cap="none"/>
                        <a:t>4+/5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en-IN" sz="1800" u="none" strike="noStrike" cap="none"/>
                        <a:t>4+/5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>
            <a:spLocks noGrp="1"/>
          </p:cNvSpPr>
          <p:nvPr>
            <p:ph type="title"/>
          </p:nvPr>
        </p:nvSpPr>
        <p:spPr>
          <a:xfrm>
            <a:off x="1185672" y="1232118"/>
            <a:ext cx="9942600" cy="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IN" sz="2400">
                <a:latin typeface="Arial"/>
                <a:ea typeface="Arial"/>
                <a:cs typeface="Arial"/>
                <a:sym typeface="Arial"/>
              </a:rPr>
              <a:t>DTR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4"/>
          <p:cNvSpPr txBox="1">
            <a:spLocks noGrp="1"/>
          </p:cNvSpPr>
          <p:nvPr>
            <p:ph type="body" idx="1"/>
          </p:nvPr>
        </p:nvSpPr>
        <p:spPr>
          <a:xfrm>
            <a:off x="1095340" y="3000372"/>
            <a:ext cx="10053863" cy="35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▪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PLANTAR  - B/L MUTE</a:t>
            </a:r>
            <a:endParaRPr lang="en-IN" sz="2400" dirty="0">
              <a:latin typeface="Arial"/>
              <a:ea typeface="Arial"/>
              <a:cs typeface="Arial"/>
              <a:sym typeface="Arial"/>
            </a:endParaRPr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▪"/>
            </a:pPr>
            <a:r>
              <a:rPr lang="en-IN" sz="2400" dirty="0">
                <a:latin typeface="Arial"/>
                <a:ea typeface="Arial"/>
                <a:cs typeface="Arial"/>
                <a:sym typeface="Arial"/>
              </a:rPr>
              <a:t>SENSORY SYSTEM – NORMAL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▪"/>
            </a:pPr>
            <a:r>
              <a:rPr lang="en-IN" sz="2400" dirty="0">
                <a:latin typeface="Arial"/>
                <a:ea typeface="Arial"/>
                <a:cs typeface="Arial"/>
                <a:sym typeface="Arial"/>
              </a:rPr>
              <a:t>CRANIAL NERVE EXAMINATION-NORMAL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▪"/>
            </a:pPr>
            <a:r>
              <a:rPr lang="en-IN" sz="2400" dirty="0">
                <a:latin typeface="Arial"/>
                <a:ea typeface="Arial"/>
                <a:cs typeface="Arial"/>
                <a:sym typeface="Arial"/>
              </a:rPr>
              <a:t>NO CEREBELLAR SIGNS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▪"/>
            </a:pPr>
            <a:r>
              <a:rPr lang="en-IN" sz="2400" dirty="0">
                <a:latin typeface="Arial"/>
                <a:ea typeface="Arial"/>
                <a:cs typeface="Arial"/>
                <a:sym typeface="Arial"/>
              </a:rPr>
              <a:t>NO MENINGEAL SIGNS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▪"/>
            </a:pPr>
            <a:r>
              <a:rPr lang="en-IN" sz="2400" dirty="0">
                <a:latin typeface="Arial"/>
                <a:ea typeface="Arial"/>
                <a:cs typeface="Arial"/>
                <a:sym typeface="Arial"/>
              </a:rPr>
              <a:t>SPINAL TENDERNESS AT D6 LEVEL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▪"/>
            </a:pPr>
            <a:r>
              <a:rPr lang="en-IN" sz="2400" dirty="0">
                <a:latin typeface="Arial"/>
                <a:ea typeface="Arial"/>
                <a:cs typeface="Arial"/>
                <a:sym typeface="Arial"/>
              </a:rPr>
              <a:t>FUNDUS -  NORMAL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182880" lvl="0" indent="-74928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182880" lvl="0" indent="-74928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182880" lvl="0" indent="-74928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3" name="Google Shape;183;p24"/>
          <p:cNvGraphicFramePr/>
          <p:nvPr/>
        </p:nvGraphicFramePr>
        <p:xfrm>
          <a:off x="1185672" y="1850709"/>
          <a:ext cx="8127975" cy="15087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70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2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en-IN" sz="1800" u="none" strike="noStrike" cap="none" dirty="0"/>
                        <a:t>GROUP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en-IN" sz="1800" u="none" strike="noStrike" cap="none"/>
                        <a:t>RIGHT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en-IN" sz="1800" u="none" strike="noStrike" cap="none"/>
                        <a:t>LEFT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en-IN" sz="1800" u="none" strike="noStrike" cap="none"/>
                        <a:t>UPPER LIMB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en-IN" sz="1800" u="none" strike="noStrike" cap="none" dirty="0"/>
                        <a:t>+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en-IN" sz="1800" u="none" strike="noStrike" cap="none"/>
                        <a:t>+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en-IN" sz="1800" u="none" strike="noStrike" cap="none" dirty="0"/>
                        <a:t>LOWER LIMB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en-IN" sz="1800" u="none" strike="noStrike" cap="none"/>
                        <a:t>+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en-IN" sz="1800" u="none" strike="noStrike" cap="none" dirty="0"/>
                        <a:t>+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5"/>
          <p:cNvSpPr txBox="1">
            <a:spLocks noGrp="1"/>
          </p:cNvSpPr>
          <p:nvPr>
            <p:ph type="title"/>
          </p:nvPr>
        </p:nvSpPr>
        <p:spPr>
          <a:xfrm>
            <a:off x="1127759" y="600890"/>
            <a:ext cx="8596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35000"/>
              <a:buFont typeface="Rockwell"/>
              <a:buNone/>
            </a:pPr>
            <a:r>
              <a:rPr lang="en-IN" sz="4000" b="1" u="sng"/>
              <a:t>INVESTIGATIONS</a:t>
            </a:r>
            <a:r>
              <a:rPr lang="en-IN"/>
              <a:t> </a:t>
            </a:r>
            <a:endParaRPr/>
          </a:p>
        </p:txBody>
      </p:sp>
      <p:graphicFrame>
        <p:nvGraphicFramePr>
          <p:cNvPr id="189" name="Google Shape;189;p25"/>
          <p:cNvGraphicFramePr/>
          <p:nvPr>
            <p:extLst>
              <p:ext uri="{D42A27DB-BD31-4B8C-83A1-F6EECF244321}">
                <p14:modId xmlns:p14="http://schemas.microsoft.com/office/powerpoint/2010/main" val="3329315930"/>
              </p:ext>
            </p:extLst>
          </p:nvPr>
        </p:nvGraphicFramePr>
        <p:xfrm>
          <a:off x="1127760" y="1569720"/>
          <a:ext cx="5730225" cy="45233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0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1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2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en-IN" sz="1800" u="none" strike="noStrike" cap="none" dirty="0"/>
                        <a:t>CBC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en-IN" sz="1800" u="none" strike="noStrike" cap="none"/>
                        <a:t>20/3/25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en-IN" sz="1800" u="none" strike="noStrike" cap="none"/>
                        <a:t>HB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en-IN" sz="1800" u="none" strike="noStrike" cap="none" dirty="0"/>
                        <a:t>6.7 GM/DL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en-IN" sz="1800" u="none" strike="noStrike" cap="none"/>
                        <a:t>TC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en-IN" sz="1800" u="none" strike="noStrike" cap="none" dirty="0"/>
                        <a:t>6200 cells/MCL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en-IN" sz="1800" u="none" strike="noStrike" cap="none"/>
                        <a:t>DC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en-IN" sz="1800" u="none" strike="noStrike" cap="none"/>
                        <a:t>L28.3 N64 M7.7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en-IN" sz="1800" u="none" strike="noStrike" cap="none"/>
                        <a:t>PLT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en-IN" sz="1800" u="none" strike="noStrike" cap="none" dirty="0"/>
                        <a:t>3.9 LAKH cells/MCL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en-IN" sz="1800" u="none" strike="noStrike" cap="none"/>
                        <a:t>MCV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en-IN" sz="1800" u="none" strike="noStrike" cap="none"/>
                        <a:t>56.6 FL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2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en-IN" sz="1800" u="none" strike="noStrike" cap="none"/>
                        <a:t>MCH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en-IN" sz="1800" u="none" strike="noStrike" cap="none"/>
                        <a:t>17.2 PG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2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en-IN" sz="1800" u="none" strike="noStrike" cap="none"/>
                        <a:t>MCHC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en-IN" sz="1800" u="none" strike="noStrike" cap="none" dirty="0"/>
                        <a:t>30.4 GM/DL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2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en-US" sz="1800" u="none" strike="noStrike" cap="none" dirty="0"/>
                        <a:t>ESR 1 HR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en-US" sz="1800" u="none" strike="noStrike" cap="none" dirty="0"/>
                        <a:t>55 MM/HR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90" name="Google Shape;190;p25"/>
          <p:cNvGraphicFramePr/>
          <p:nvPr>
            <p:extLst>
              <p:ext uri="{D42A27DB-BD31-4B8C-83A1-F6EECF244321}">
                <p14:modId xmlns:p14="http://schemas.microsoft.com/office/powerpoint/2010/main" val="811122313"/>
              </p:ext>
            </p:extLst>
          </p:nvPr>
        </p:nvGraphicFramePr>
        <p:xfrm>
          <a:off x="7208520" y="1569717"/>
          <a:ext cx="4434850" cy="40210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217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7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0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en-IN" sz="1800" u="none" strike="noStrike" cap="none"/>
                        <a:t>20/3/25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en-IN" sz="1800" u="none" strike="noStrike" cap="none"/>
                        <a:t>TOTAL PROTEIN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en-IN" sz="1800" u="none" strike="noStrike" cap="none" dirty="0"/>
                        <a:t>5.8 GM/DL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en-IN" sz="1800" u="none" strike="noStrike" cap="none"/>
                        <a:t>ALBUMIN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en-IN" sz="1800" u="none" strike="noStrike" cap="none" dirty="0"/>
                        <a:t>3.6 GM/DL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0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en-IN" sz="1800" u="none" strike="noStrike" cap="none"/>
                        <a:t>GLOBULIN 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en-IN" sz="1800" u="none" strike="noStrike" cap="none" dirty="0"/>
                        <a:t>2.2 GM/DL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0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en-IN" sz="1800" u="none" strike="noStrike" cap="none"/>
                        <a:t>QCRP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en-IN" sz="1800" u="none" strike="noStrike" cap="none"/>
                        <a:t>12 MG/L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0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r>
                        <a:rPr lang="en-IN" sz="1800" u="none" strike="noStrike" cap="none"/>
                        <a:t>SERUM FERRITIN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IN" sz="1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7.18 NG/ML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84281-9D55-4152-8AFC-033B35EF6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History of present illness</a:t>
            </a:r>
            <a:endParaRPr lang="en-I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301EB-148D-40F6-BCE6-09D5A316B7E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42989" y="1853754"/>
            <a:ext cx="10011866" cy="3982270"/>
          </a:xfrm>
        </p:spPr>
        <p:txBody>
          <a:bodyPr>
            <a:normAutofit fontScale="70000" lnSpcReduction="20000"/>
          </a:bodyPr>
          <a:lstStyle/>
          <a:p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H/o easy fatiguability x  3 months</a:t>
            </a:r>
          </a:p>
          <a:p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 H/o dyspnea on exertion x 3 months </a:t>
            </a:r>
          </a:p>
          <a:p>
            <a:pPr marL="0" indent="0">
              <a:buNone/>
            </a:pP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                insidious onset ,NYHA class II</a:t>
            </a:r>
          </a:p>
          <a:p>
            <a:pPr marL="0" indent="0">
              <a:buNone/>
            </a:pP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                not associated with orthopnea and PND </a:t>
            </a:r>
          </a:p>
          <a:p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H/o giddiness x 7 days </a:t>
            </a:r>
          </a:p>
          <a:p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No h/o chest pain /palpitations</a:t>
            </a:r>
          </a:p>
          <a:p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No h/o swelling of legs</a:t>
            </a:r>
          </a:p>
          <a:p>
            <a:endParaRPr lang="en-US" sz="7400" dirty="0"/>
          </a:p>
          <a:p>
            <a:pPr marL="0" indent="0">
              <a:buNone/>
            </a:pPr>
            <a:endParaRPr lang="en-US" sz="7400" dirty="0"/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694444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" name="Google Shape;195;p26"/>
          <p:cNvGraphicFramePr/>
          <p:nvPr>
            <p:extLst>
              <p:ext uri="{D42A27DB-BD31-4B8C-83A1-F6EECF244321}">
                <p14:modId xmlns:p14="http://schemas.microsoft.com/office/powerpoint/2010/main" val="3810689935"/>
              </p:ext>
            </p:extLst>
          </p:nvPr>
        </p:nvGraphicFramePr>
        <p:xfrm>
          <a:off x="1069975" y="1234440"/>
          <a:ext cx="5312537" cy="26670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631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0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4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u="none" strike="noStrike" cap="none" dirty="0">
                          <a:solidFill>
                            <a:srgbClr val="FF0000"/>
                          </a:solidFill>
                        </a:rPr>
                        <a:t>RFT,ELECTROLYTES</a:t>
                      </a:r>
                      <a:endParaRPr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dirty="0">
                          <a:solidFill>
                            <a:srgbClr val="FF0000"/>
                          </a:solidFill>
                        </a:rPr>
                        <a:t>20/3/25</a:t>
                      </a:r>
                      <a:endParaRPr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dirty="0"/>
                        <a:t>UREA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17 MGS%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CREATININE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0.7 MGS%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SODIUM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dirty="0"/>
                        <a:t>132 MEQ/L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POTTASIUM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4.5 MEQ/L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CALCIUM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dirty="0"/>
                        <a:t>8.9 MG/DL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96" name="Google Shape;196;p26"/>
          <p:cNvGraphicFramePr/>
          <p:nvPr>
            <p:extLst>
              <p:ext uri="{D42A27DB-BD31-4B8C-83A1-F6EECF244321}">
                <p14:modId xmlns:p14="http://schemas.microsoft.com/office/powerpoint/2010/main" val="1483240542"/>
              </p:ext>
            </p:extLst>
          </p:nvPr>
        </p:nvGraphicFramePr>
        <p:xfrm>
          <a:off x="6827520" y="719666"/>
          <a:ext cx="3332500" cy="340367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666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dirty="0">
                          <a:solidFill>
                            <a:srgbClr val="FF0000"/>
                          </a:solidFill>
                        </a:rPr>
                        <a:t>LFT</a:t>
                      </a:r>
                      <a:endParaRPr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dirty="0">
                          <a:solidFill>
                            <a:srgbClr val="FF0000"/>
                          </a:solidFill>
                        </a:rPr>
                        <a:t>20/03/25</a:t>
                      </a:r>
                      <a:endParaRPr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dirty="0"/>
                        <a:t>TOTAL BILIRUBIN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0.3 MG/DL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DIRECT BILIRUBIN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0.1MG/DL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INDIRECT BILIRUBIN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0.2MG/DL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SGOT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38 U/L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SGPT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11 U/L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ALP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dirty="0"/>
                        <a:t>92  U/L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41283"/>
              </p:ext>
            </p:extLst>
          </p:nvPr>
        </p:nvGraphicFramePr>
        <p:xfrm>
          <a:off x="1023902" y="4786322"/>
          <a:ext cx="4778380" cy="1737360"/>
        </p:xfrm>
        <a:graphic>
          <a:graphicData uri="http://schemas.openxmlformats.org/drawingml/2006/table">
            <a:tbl>
              <a:tblPr firstRow="1" bandRow="1"/>
              <a:tblGrid>
                <a:gridCol w="2389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9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URINE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ALBUMIN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NIL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SUGAR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NIL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DEPOSITS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0-3 PUS CELLS/HPF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6494929" y="4500570"/>
            <a:ext cx="4276165" cy="192882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ECHO – NO REGIONAL     WALL MOTION ABNORMALITIES</a:t>
            </a:r>
          </a:p>
          <a:p>
            <a:r>
              <a:rPr lang="en-US" dirty="0"/>
              <a:t>             -EF-62%</a:t>
            </a:r>
            <a:endParaRPr lang="en-IN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8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IN" sz="3600" b="1" u="sng"/>
              <a:t>PERIPHERAL SMEAR(21/3/25)</a:t>
            </a:r>
            <a:endParaRPr sz="3600" b="1" u="sng"/>
          </a:p>
        </p:txBody>
      </p:sp>
      <p:sp>
        <p:nvSpPr>
          <p:cNvPr id="202" name="Google Shape;202;p27"/>
          <p:cNvSpPr txBox="1">
            <a:spLocks noGrp="1"/>
          </p:cNvSpPr>
          <p:nvPr>
            <p:ph type="body" idx="1"/>
          </p:nvPr>
        </p:nvSpPr>
        <p:spPr>
          <a:xfrm>
            <a:off x="658368" y="1478280"/>
            <a:ext cx="10469880" cy="46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▪"/>
            </a:pPr>
            <a:r>
              <a:rPr lang="en-IN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RBC</a:t>
            </a:r>
            <a:r>
              <a:rPr lang="en-IN" sz="2400" dirty="0"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IN" sz="2400" dirty="0" err="1">
                <a:latin typeface="Arial"/>
                <a:ea typeface="Arial"/>
                <a:cs typeface="Arial"/>
                <a:sym typeface="Arial"/>
              </a:rPr>
              <a:t>anisopoikilocytosis</a:t>
            </a:r>
            <a:r>
              <a:rPr lang="en-IN" sz="24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rPr lang="en-IN" sz="2400" dirty="0">
                <a:latin typeface="Arial"/>
                <a:ea typeface="Arial"/>
                <a:cs typeface="Arial"/>
                <a:sym typeface="Arial"/>
              </a:rPr>
              <a:t>            - hypochromic microcytes , </a:t>
            </a:r>
            <a:r>
              <a:rPr lang="en-IN" dirty="0">
                <a:latin typeface="Arial"/>
                <a:ea typeface="Arial"/>
                <a:cs typeface="Arial"/>
                <a:sym typeface="Arial"/>
              </a:rPr>
              <a:t>normochromic normocytes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▪"/>
            </a:pPr>
            <a:r>
              <a:rPr lang="en-IN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N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WBC </a:t>
            </a:r>
            <a:r>
              <a:rPr lang="en-IN" sz="2400" dirty="0">
                <a:latin typeface="Arial"/>
                <a:ea typeface="Arial"/>
                <a:cs typeface="Arial"/>
                <a:sym typeface="Arial"/>
              </a:rPr>
              <a:t>– normal in number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rPr lang="en-IN" sz="2400" dirty="0">
                <a:latin typeface="Arial"/>
                <a:ea typeface="Arial"/>
                <a:cs typeface="Arial"/>
                <a:sym typeface="Arial"/>
              </a:rPr>
              <a:t>             - </a:t>
            </a:r>
            <a:r>
              <a:rPr lang="en-IN" dirty="0">
                <a:latin typeface="Arial"/>
                <a:ea typeface="Arial"/>
                <a:cs typeface="Arial"/>
                <a:sym typeface="Arial"/>
              </a:rPr>
              <a:t>DC</a:t>
            </a:r>
            <a:r>
              <a:rPr lang="en-IN" sz="2400" dirty="0">
                <a:latin typeface="Arial"/>
                <a:ea typeface="Arial"/>
                <a:cs typeface="Arial"/>
                <a:sym typeface="Arial"/>
              </a:rPr>
              <a:t> – neutrophils – </a:t>
            </a:r>
            <a:r>
              <a:rPr lang="en-IN" dirty="0">
                <a:latin typeface="Arial"/>
                <a:ea typeface="Arial"/>
                <a:cs typeface="Arial"/>
                <a:sym typeface="Arial"/>
              </a:rPr>
              <a:t>72</a:t>
            </a:r>
            <a:r>
              <a:rPr lang="en-IN" sz="2400" dirty="0">
                <a:latin typeface="Arial"/>
                <a:ea typeface="Arial"/>
                <a:cs typeface="Arial"/>
                <a:sym typeface="Arial"/>
              </a:rPr>
              <a:t>% , lymphocytes – </a:t>
            </a:r>
            <a:r>
              <a:rPr lang="en-IN" dirty="0">
                <a:latin typeface="Arial"/>
                <a:ea typeface="Arial"/>
                <a:cs typeface="Arial"/>
                <a:sym typeface="Arial"/>
              </a:rPr>
              <a:t>22</a:t>
            </a:r>
            <a:r>
              <a:rPr lang="en-IN" sz="2400" dirty="0">
                <a:latin typeface="Arial"/>
                <a:ea typeface="Arial"/>
                <a:cs typeface="Arial"/>
                <a:sym typeface="Arial"/>
              </a:rPr>
              <a:t>% , eosinophils – 4%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rPr lang="en-IN" sz="2400" dirty="0">
                <a:latin typeface="Arial"/>
                <a:ea typeface="Arial"/>
                <a:cs typeface="Arial"/>
                <a:sym typeface="Arial"/>
              </a:rPr>
              <a:t>                monocytes – 1 %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▪"/>
            </a:pPr>
            <a:r>
              <a:rPr lang="en-IN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Platelets</a:t>
            </a:r>
            <a:r>
              <a:rPr lang="en-IN" sz="2400" dirty="0">
                <a:latin typeface="Arial"/>
                <a:ea typeface="Arial"/>
                <a:cs typeface="Arial"/>
                <a:sym typeface="Arial"/>
              </a:rPr>
              <a:t> – normal in number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182880" lvl="0" indent="-74928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▪"/>
            </a:pPr>
            <a:r>
              <a:rPr lang="en-IN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Impression</a:t>
            </a:r>
            <a:r>
              <a:rPr lang="en-IN" sz="2400" dirty="0">
                <a:latin typeface="Arial"/>
                <a:ea typeface="Arial"/>
                <a:cs typeface="Arial"/>
                <a:sym typeface="Arial"/>
              </a:rPr>
              <a:t> - microcytic hypochromic anaemia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rPr lang="en-IN" sz="2400" dirty="0">
                <a:latin typeface="Arial"/>
                <a:ea typeface="Arial"/>
                <a:cs typeface="Arial"/>
                <a:sym typeface="Arial"/>
              </a:rPr>
              <a:t>                     - retic</a:t>
            </a:r>
            <a:r>
              <a:rPr lang="en-IN" dirty="0">
                <a:latin typeface="Arial"/>
                <a:ea typeface="Arial"/>
                <a:cs typeface="Arial"/>
                <a:sym typeface="Arial"/>
              </a:rPr>
              <a:t>ulocyte</a:t>
            </a:r>
            <a:r>
              <a:rPr lang="en-IN" sz="2400" dirty="0">
                <a:latin typeface="Arial"/>
                <a:ea typeface="Arial"/>
                <a:cs typeface="Arial"/>
                <a:sym typeface="Arial"/>
              </a:rPr>
              <a:t> count – 1.1 %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rPr lang="en-IN" sz="2400" dirty="0">
                <a:latin typeface="Arial"/>
                <a:ea typeface="Arial"/>
                <a:cs typeface="Arial"/>
                <a:sym typeface="Arial"/>
              </a:rPr>
              <a:t>                     - RPI – 0.3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8661" y="152400"/>
            <a:ext cx="6098900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9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IN" sz="3600" b="1" u="sng"/>
              <a:t>MRI DORSOLUMBAR SPINE(22/3/25)</a:t>
            </a:r>
            <a:endParaRPr sz="3600" b="1" u="sng"/>
          </a:p>
        </p:txBody>
      </p:sp>
      <p:sp>
        <p:nvSpPr>
          <p:cNvPr id="213" name="Google Shape;213;p29"/>
          <p:cNvSpPr txBox="1">
            <a:spLocks noGrp="1"/>
          </p:cNvSpPr>
          <p:nvPr>
            <p:ph type="body" idx="1"/>
          </p:nvPr>
        </p:nvSpPr>
        <p:spPr>
          <a:xfrm>
            <a:off x="1069848" y="1386840"/>
            <a:ext cx="10058400" cy="47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2273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▪"/>
            </a:pPr>
            <a:r>
              <a:rPr lang="en-IN" sz="2400" dirty="0">
                <a:latin typeface="Arial"/>
                <a:ea typeface="Arial"/>
                <a:cs typeface="Arial"/>
                <a:sym typeface="Arial"/>
              </a:rPr>
              <a:t>Extradural lytic lesion  involving the D 6 vertebra causing compressive myelopathy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182880" lvl="0" indent="-22733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▪"/>
            </a:pPr>
            <a:r>
              <a:rPr lang="en-IN" sz="2400" dirty="0">
                <a:latin typeface="Arial"/>
                <a:ea typeface="Arial"/>
                <a:cs typeface="Arial"/>
                <a:sym typeface="Arial"/>
              </a:rPr>
              <a:t>A small lytic lesion noted in left 1st rib anterior aspect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 descr="WhatsApp Image 2025-07-28 at 8.02.04 P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844" y="2928934"/>
            <a:ext cx="2533650" cy="3248025"/>
          </a:xfrm>
          <a:prstGeom prst="rect">
            <a:avLst/>
          </a:prstGeom>
        </p:spPr>
      </p:pic>
      <p:pic>
        <p:nvPicPr>
          <p:cNvPr id="7" name="Picture 6" descr="WhatsApp Image 2025-07-28 at 8.02.52 PM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4430" y="2928935"/>
            <a:ext cx="5653097" cy="3591158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0"/>
          <p:cNvSpPr txBox="1">
            <a:spLocks noGrp="1"/>
          </p:cNvSpPr>
          <p:nvPr>
            <p:ph type="title"/>
          </p:nvPr>
        </p:nvSpPr>
        <p:spPr>
          <a:xfrm>
            <a:off x="1069848" y="685800"/>
            <a:ext cx="10058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IN" sz="3600" b="1" u="sng"/>
              <a:t>WHOLE BODY FDG PET SCAN(1/4/25)</a:t>
            </a:r>
            <a:endParaRPr sz="3600" b="1" u="sng"/>
          </a:p>
        </p:txBody>
      </p:sp>
      <p:sp>
        <p:nvSpPr>
          <p:cNvPr id="221" name="Google Shape;221;p30"/>
          <p:cNvSpPr txBox="1">
            <a:spLocks noGrp="1"/>
          </p:cNvSpPr>
          <p:nvPr>
            <p:ph type="body" idx="1"/>
          </p:nvPr>
        </p:nvSpPr>
        <p:spPr>
          <a:xfrm>
            <a:off x="1069848" y="1341120"/>
            <a:ext cx="100584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2273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▪"/>
            </a:pPr>
            <a:r>
              <a:rPr lang="en-IN" sz="2400" dirty="0">
                <a:latin typeface="Arial"/>
                <a:ea typeface="Arial"/>
                <a:cs typeface="Arial"/>
                <a:sym typeface="Arial"/>
              </a:rPr>
              <a:t>Metabolically active lytic lesion with soft tissue component noted involving the T6 </a:t>
            </a:r>
            <a:r>
              <a:rPr lang="en-IN" dirty="0">
                <a:latin typeface="Arial"/>
                <a:ea typeface="Arial"/>
                <a:cs typeface="Arial"/>
                <a:sym typeface="Arial"/>
              </a:rPr>
              <a:t>v</a:t>
            </a:r>
            <a:r>
              <a:rPr lang="en-IN" sz="2400" dirty="0">
                <a:latin typeface="Arial"/>
                <a:ea typeface="Arial"/>
                <a:cs typeface="Arial"/>
                <a:sym typeface="Arial"/>
              </a:rPr>
              <a:t>ertebra showing intraspinal extension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182880" lvl="0" indent="-22733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▪"/>
            </a:pPr>
            <a:r>
              <a:rPr lang="en-IN" sz="2400" dirty="0">
                <a:latin typeface="Arial"/>
                <a:ea typeface="Arial"/>
                <a:cs typeface="Arial"/>
                <a:sym typeface="Arial"/>
              </a:rPr>
              <a:t>Metabolically active lytic lesion noted in the left second rib ,L3 vertebra and right iliac bone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9AFB0E-7F92-C7D6-9B51-C3C9CF850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2980944"/>
            <a:ext cx="10299192" cy="3401568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CFADF0-AFDA-3BDC-B398-7025945FD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9" y="457200"/>
            <a:ext cx="7699247" cy="596188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2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7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IN" sz="3600" b="1" u="sng"/>
              <a:t>BONE MARROW ASPIRATION (25/4/25)</a:t>
            </a:r>
            <a:endParaRPr sz="3600" b="1" u="sng"/>
          </a:p>
        </p:txBody>
      </p:sp>
      <p:sp>
        <p:nvSpPr>
          <p:cNvPr id="233" name="Google Shape;233;p32"/>
          <p:cNvSpPr txBox="1">
            <a:spLocks noGrp="1"/>
          </p:cNvSpPr>
          <p:nvPr>
            <p:ph type="body" idx="1"/>
          </p:nvPr>
        </p:nvSpPr>
        <p:spPr>
          <a:xfrm>
            <a:off x="1069848" y="1341120"/>
            <a:ext cx="10058400" cy="48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2273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▪"/>
            </a:pPr>
            <a:r>
              <a:rPr lang="en-IN" sz="2400" dirty="0" err="1">
                <a:latin typeface="Arial"/>
                <a:ea typeface="Arial"/>
                <a:cs typeface="Arial"/>
                <a:sym typeface="Arial"/>
              </a:rPr>
              <a:t>Myeloid</a:t>
            </a:r>
            <a:r>
              <a:rPr lang="en-IN" dirty="0" err="1"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IN" sz="2400" dirty="0" err="1">
                <a:latin typeface="Arial"/>
                <a:ea typeface="Arial"/>
                <a:cs typeface="Arial"/>
                <a:sym typeface="Arial"/>
              </a:rPr>
              <a:t>erythroid</a:t>
            </a:r>
            <a:r>
              <a:rPr lang="en-IN" sz="2400" dirty="0">
                <a:latin typeface="Arial"/>
                <a:ea typeface="Arial"/>
                <a:cs typeface="Arial"/>
                <a:sym typeface="Arial"/>
              </a:rPr>
              <a:t> ratio  - 3:1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182880" lvl="0" indent="-22733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▪"/>
            </a:pPr>
            <a:r>
              <a:rPr lang="en-IN" sz="2400" dirty="0">
                <a:latin typeface="Arial"/>
                <a:ea typeface="Arial"/>
                <a:cs typeface="Arial"/>
                <a:sym typeface="Arial"/>
              </a:rPr>
              <a:t>Normocellular marrow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182880" lvl="0" indent="-22733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▪"/>
            </a:pPr>
            <a:r>
              <a:rPr lang="en-IN" sz="2400" dirty="0" err="1">
                <a:latin typeface="Arial"/>
                <a:ea typeface="Arial"/>
                <a:cs typeface="Arial"/>
                <a:sym typeface="Arial"/>
              </a:rPr>
              <a:t>Erythropoesis</a:t>
            </a:r>
            <a:r>
              <a:rPr lang="en-IN" sz="2400" dirty="0">
                <a:latin typeface="Arial"/>
                <a:ea typeface="Arial"/>
                <a:cs typeface="Arial"/>
                <a:sym typeface="Arial"/>
              </a:rPr>
              <a:t> - normal maturation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182880" lvl="0" indent="-22733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▪"/>
            </a:pPr>
            <a:r>
              <a:rPr lang="en-IN" sz="2400" dirty="0" err="1">
                <a:latin typeface="Arial"/>
                <a:ea typeface="Arial"/>
                <a:cs typeface="Arial"/>
                <a:sym typeface="Arial"/>
              </a:rPr>
              <a:t>Leucopoesis</a:t>
            </a:r>
            <a:r>
              <a:rPr lang="en-IN" sz="2400" dirty="0">
                <a:latin typeface="Arial"/>
                <a:ea typeface="Arial"/>
                <a:cs typeface="Arial"/>
                <a:sym typeface="Arial"/>
              </a:rPr>
              <a:t> – normal maturation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182880" lvl="0" indent="-22733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▪"/>
            </a:pPr>
            <a:r>
              <a:rPr lang="en-IN" sz="2400" dirty="0">
                <a:latin typeface="Arial"/>
                <a:ea typeface="Arial"/>
                <a:cs typeface="Arial"/>
                <a:sym typeface="Arial"/>
              </a:rPr>
              <a:t>Blasts &lt; 3 %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182880" lvl="0" indent="-22733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▪"/>
            </a:pPr>
            <a:r>
              <a:rPr lang="en-IN" sz="2400" dirty="0">
                <a:latin typeface="Arial"/>
                <a:ea typeface="Arial"/>
                <a:cs typeface="Arial"/>
                <a:sym typeface="Arial"/>
              </a:rPr>
              <a:t>Megakaryocytes seen </a:t>
            </a:r>
          </a:p>
          <a:p>
            <a:pPr marL="182880" lvl="0" indent="-22733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▪"/>
            </a:pPr>
            <a:r>
              <a:rPr lang="en-IN" dirty="0">
                <a:latin typeface="Arial"/>
                <a:ea typeface="Arial"/>
                <a:cs typeface="Arial"/>
                <a:sym typeface="Arial"/>
              </a:rPr>
              <a:t>Imp – </a:t>
            </a:r>
            <a:r>
              <a:rPr lang="en-IN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Normal study</a:t>
            </a:r>
            <a:endParaRPr sz="2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2B410D-100A-0B9E-B2FD-9C94756F53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648" y="1341120"/>
            <a:ext cx="4794504" cy="551688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4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9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IN" sz="3600" b="1" u="sng"/>
              <a:t>D6 EXTRADURAL SOL (17/6/25)</a:t>
            </a:r>
            <a:endParaRPr sz="3600" b="1" u="sng"/>
          </a:p>
        </p:txBody>
      </p:sp>
      <p:sp>
        <p:nvSpPr>
          <p:cNvPr id="246" name="Google Shape;246;p34"/>
          <p:cNvSpPr txBox="1">
            <a:spLocks noGrp="1"/>
          </p:cNvSpPr>
          <p:nvPr>
            <p:ph type="body" idx="1"/>
          </p:nvPr>
        </p:nvSpPr>
        <p:spPr>
          <a:xfrm>
            <a:off x="1066798" y="1753327"/>
            <a:ext cx="10058400" cy="47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2273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▪"/>
            </a:pPr>
            <a:r>
              <a:rPr lang="en-IN" sz="2400" dirty="0">
                <a:latin typeface="Arial"/>
                <a:ea typeface="Arial"/>
                <a:cs typeface="Arial"/>
                <a:sym typeface="Arial"/>
              </a:rPr>
              <a:t>Macroscopy – received soft tissue in multiple pieces together measuring 6cc with bony tissues in each piece measuring 2 x 0.8 cm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182880" lvl="0" indent="-22733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▪"/>
            </a:pPr>
            <a:r>
              <a:rPr lang="en-IN" sz="2400" dirty="0">
                <a:latin typeface="Arial"/>
                <a:ea typeface="Arial"/>
                <a:cs typeface="Arial"/>
                <a:sym typeface="Arial"/>
              </a:rPr>
              <a:t>Microscopy –shows </a:t>
            </a:r>
            <a:r>
              <a:rPr lang="en-IN" sz="2400" dirty="0" err="1">
                <a:latin typeface="Arial"/>
                <a:ea typeface="Arial"/>
                <a:cs typeface="Arial"/>
                <a:sym typeface="Arial"/>
              </a:rPr>
              <a:t>tumor</a:t>
            </a:r>
            <a:r>
              <a:rPr lang="en-IN" sz="2400" dirty="0">
                <a:latin typeface="Arial"/>
                <a:ea typeface="Arial"/>
                <a:cs typeface="Arial"/>
                <a:sym typeface="Arial"/>
              </a:rPr>
              <a:t> tissue arranged in sheets showing small round to oval cells with dark stained nuclei and scant cytoplasm . Adjacent fibro </a:t>
            </a:r>
            <a:r>
              <a:rPr lang="en-IN" sz="2400" dirty="0" err="1">
                <a:latin typeface="Arial"/>
                <a:ea typeface="Arial"/>
                <a:cs typeface="Arial"/>
                <a:sym typeface="Arial"/>
              </a:rPr>
              <a:t>cartilagenous</a:t>
            </a:r>
            <a:r>
              <a:rPr lang="en-IN" sz="2400" dirty="0">
                <a:latin typeface="Arial"/>
                <a:ea typeface="Arial"/>
                <a:cs typeface="Arial"/>
                <a:sym typeface="Arial"/>
              </a:rPr>
              <a:t> stroma shows chronic inflammatory infiltrates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rPr lang="en-IN" sz="2400" dirty="0">
                <a:latin typeface="Arial"/>
                <a:ea typeface="Arial"/>
                <a:cs typeface="Arial"/>
                <a:sym typeface="Arial"/>
              </a:rPr>
              <a:t>  Impression – picture suggestive of </a:t>
            </a:r>
            <a:r>
              <a:rPr lang="en-IN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small blue round cell </a:t>
            </a:r>
            <a:r>
              <a:rPr lang="en-IN" sz="2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tumor</a:t>
            </a:r>
            <a:r>
              <a:rPr lang="en-IN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EAAFE8-A3AB-B5CA-D0E0-06B526953E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69" y="256032"/>
            <a:ext cx="6114288" cy="62910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9C4519-677C-473B-979D-E80C2CA0B5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57" y="256032"/>
            <a:ext cx="5065774" cy="6291072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USG ABDOMEN &amp;PELVIS (6/7/25)</a:t>
            </a:r>
            <a:br>
              <a:rPr lang="en-US" sz="4000" dirty="0"/>
            </a:br>
            <a:r>
              <a:rPr lang="en-US" sz="2000" dirty="0"/>
              <a:t>fibroid uterus</a:t>
            </a:r>
            <a:br>
              <a:rPr lang="en-US" sz="2000" dirty="0"/>
            </a:br>
            <a:r>
              <a:rPr lang="en-US" sz="2000" dirty="0"/>
              <a:t>mild splenomegaly</a:t>
            </a:r>
            <a:endParaRPr lang="en-IN" sz="2000" dirty="0"/>
          </a:p>
        </p:txBody>
      </p:sp>
      <p:pic>
        <p:nvPicPr>
          <p:cNvPr id="4" name="Picture 3" descr="WhatsApp Image 2025-07-28 at 8.29.58 P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472" y="1643050"/>
            <a:ext cx="6200768" cy="501146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AD28F-9F98-49F2-9DE4-94BCBCBDDF2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451579" y="685800"/>
            <a:ext cx="9603275" cy="5136776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No h/o bleeding gum / hematochezia/melaena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No h/o abdominal pain / vomiting /loose stools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No h/o fever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No h/o headache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No h/o altered sensorium/ seizure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No h/o visual disturbances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No h/o bone pain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No h/o decreased urine output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No h/o weight loss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188842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09654" y="4714884"/>
            <a:ext cx="3429024" cy="12858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WHAT NEXT ?</a:t>
            </a:r>
            <a:endParaRPr lang="en-IN" dirty="0"/>
          </a:p>
        </p:txBody>
      </p:sp>
      <p:pic>
        <p:nvPicPr>
          <p:cNvPr id="3" name="Picture 2" descr="WhatsApp Image 2025-07-29 at 8.55.35 A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48" y="714356"/>
            <a:ext cx="5138766" cy="513876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F3D6D-C511-6816-CAA8-E8140FB42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73120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Past history</a:t>
            </a:r>
            <a:endParaRPr lang="en-IN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7F25E-45B4-7A79-30A6-B4A15064A7E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165860"/>
            <a:ext cx="9956800" cy="305181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K/c/o hypothyroidism 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T.Thyroxine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100 mcg OD x 10 years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Not k/c/o T2DM/SHTN/Bronchial asthma/PTB/CAD/Epilepsy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PAST SURGICAL H/O - Nil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TREATMENT H/O 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Patient initially admitted in private hospital were diagnosed as ? sub leukemic leukemia, severe  anemia with thrombocytopenia- treated  symptomatically , then referred to GRH Madurai for further management.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A1EB37-E5B5-7136-634C-C8BF8A731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390" y="4121949"/>
            <a:ext cx="6400800" cy="206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38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90217F-F139-AAF0-26EE-2D1CA66D9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Personal history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06FC36-1D4D-F3D7-3FCD-5FAF2AB6B81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/>
              <a:t>Mixed diet</a:t>
            </a:r>
          </a:p>
          <a:p>
            <a:r>
              <a:rPr lang="en-IN" dirty="0"/>
              <a:t>Normal bladder and bowel habits </a:t>
            </a:r>
          </a:p>
          <a:p>
            <a:r>
              <a:rPr lang="en-IN" dirty="0"/>
              <a:t>Sleep - adequate</a:t>
            </a:r>
          </a:p>
        </p:txBody>
      </p:sp>
    </p:spTree>
    <p:extLst>
      <p:ext uri="{BB962C8B-B14F-4D97-AF65-F5344CB8AC3E}">
        <p14:creationId xmlns:p14="http://schemas.microsoft.com/office/powerpoint/2010/main" val="3698093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C09AF-F1DD-BCFF-0346-F505DBB06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497541"/>
            <a:ext cx="9603275" cy="497541"/>
          </a:xfrm>
        </p:spPr>
        <p:txBody>
          <a:bodyPr>
            <a:normAutofit fontScale="90000"/>
          </a:bodyPr>
          <a:lstStyle/>
          <a:p>
            <a:r>
              <a:rPr lang="en-US" dirty="0"/>
              <a:t>General examination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BFF2E-6780-4963-0F79-B662A66160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451579" y="995082"/>
            <a:ext cx="9603275" cy="5058399"/>
          </a:xfrm>
        </p:spPr>
        <p:txBody>
          <a:bodyPr>
            <a:normAutofit/>
          </a:bodyPr>
          <a:lstStyle/>
          <a:p>
            <a:r>
              <a:rPr lang="en-US" dirty="0"/>
              <a:t>Conscious , oriented</a:t>
            </a:r>
          </a:p>
          <a:p>
            <a:r>
              <a:rPr lang="en-US" dirty="0"/>
              <a:t>Pallor +</a:t>
            </a:r>
          </a:p>
          <a:p>
            <a:r>
              <a:rPr lang="en-US" dirty="0"/>
              <a:t>No icterus/ cyanosis/clubbing/ generalized lymphadenopathy/pedal edema</a:t>
            </a:r>
          </a:p>
          <a:p>
            <a:r>
              <a:rPr lang="en-US" dirty="0"/>
              <a:t>Multiple purpura  and </a:t>
            </a:r>
            <a:r>
              <a:rPr lang="en-US" dirty="0" err="1"/>
              <a:t>ecchymotic</a:t>
            </a:r>
            <a:r>
              <a:rPr lang="en-US" dirty="0"/>
              <a:t> spots seen over both lower limbs below knee</a:t>
            </a:r>
          </a:p>
          <a:p>
            <a:r>
              <a:rPr lang="en-US" dirty="0"/>
              <a:t>Oral cavity </a:t>
            </a:r>
          </a:p>
          <a:p>
            <a:pPr marL="0" indent="0">
              <a:buNone/>
            </a:pPr>
            <a:r>
              <a:rPr lang="en-US" dirty="0"/>
              <a:t>             - No Bleeding Gums</a:t>
            </a:r>
          </a:p>
          <a:p>
            <a:pPr marL="0" indent="0">
              <a:buNone/>
            </a:pPr>
            <a:r>
              <a:rPr lang="en-US" dirty="0"/>
              <a:t>             - No Wet </a:t>
            </a:r>
            <a:r>
              <a:rPr lang="en-US" dirty="0" err="1"/>
              <a:t>Purpura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- Tonsil - normal</a:t>
            </a:r>
          </a:p>
          <a:p>
            <a:r>
              <a:rPr lang="en-US" dirty="0"/>
              <a:t>No external markers of TB/HIV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WhatsApp Image 2025-07-28 at 1.06.16 P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5613" y="3139761"/>
            <a:ext cx="4276164" cy="322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83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58ACB-52DB-CD97-D49C-ABCA012DA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vitals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2773D-54D5-8DA8-F9AD-815E02FC6FD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/>
              <a:t>PR – 100/ min </a:t>
            </a:r>
          </a:p>
          <a:p>
            <a:r>
              <a:rPr lang="en-IN" dirty="0"/>
              <a:t>BP – 140/80  mm hg </a:t>
            </a:r>
          </a:p>
          <a:p>
            <a:r>
              <a:rPr lang="en-IN" dirty="0"/>
              <a:t>Spo2 – 95% RA</a:t>
            </a:r>
          </a:p>
          <a:p>
            <a:r>
              <a:rPr lang="en-IN" dirty="0"/>
              <a:t>RR-  20/min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10955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1B7AD-FD32-05F9-7B65-CE9FD6A54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15153"/>
            <a:ext cx="9603275" cy="524435"/>
          </a:xfrm>
        </p:spPr>
        <p:txBody>
          <a:bodyPr>
            <a:normAutofit fontScale="90000"/>
          </a:bodyPr>
          <a:lstStyle/>
          <a:p>
            <a:r>
              <a:rPr lang="en-US" dirty="0"/>
              <a:t>Systemic examination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5D2F4-C13B-A28D-F7BC-6053FB4E77B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451579" y="1157287"/>
            <a:ext cx="9421209" cy="5043487"/>
          </a:xfrm>
        </p:spPr>
        <p:txBody>
          <a:bodyPr>
            <a:normAutofit/>
          </a:bodyPr>
          <a:lstStyle/>
          <a:p>
            <a:r>
              <a:rPr lang="en-US" dirty="0"/>
              <a:t>CVS – S1 S2 heard , No murmur.        </a:t>
            </a:r>
          </a:p>
          <a:p>
            <a:r>
              <a:rPr lang="en-US" dirty="0"/>
              <a:t>RS   – B/L  AE present, B/L NVBS heard,</a:t>
            </a:r>
          </a:p>
          <a:p>
            <a:pPr marL="0" indent="0">
              <a:buNone/>
            </a:pPr>
            <a:r>
              <a:rPr lang="en-US" dirty="0"/>
              <a:t>               occasional </a:t>
            </a:r>
            <a:r>
              <a:rPr lang="en-US" dirty="0" err="1"/>
              <a:t>creps</a:t>
            </a:r>
            <a:r>
              <a:rPr lang="en-US" dirty="0"/>
              <a:t>+</a:t>
            </a:r>
          </a:p>
          <a:p>
            <a:r>
              <a:rPr lang="en-US" dirty="0"/>
              <a:t>P/A – soft , non tender</a:t>
            </a:r>
          </a:p>
          <a:p>
            <a:pPr marL="0" indent="0">
              <a:buNone/>
            </a:pPr>
            <a:r>
              <a:rPr lang="en-US" dirty="0"/>
              <a:t>             - no organomegaly</a:t>
            </a:r>
          </a:p>
          <a:p>
            <a:pPr marL="0" indent="0">
              <a:buNone/>
            </a:pPr>
            <a:r>
              <a:rPr lang="en-US" dirty="0"/>
              <a:t>             - petechiae seen over anterior abdominal wall</a:t>
            </a:r>
          </a:p>
          <a:p>
            <a:r>
              <a:rPr lang="en-US" dirty="0"/>
              <a:t> CNS – conscious , oriented </a:t>
            </a:r>
          </a:p>
          <a:p>
            <a:pPr marL="0" indent="0">
              <a:buNone/>
            </a:pPr>
            <a:r>
              <a:rPr lang="en-US" dirty="0"/>
              <a:t>                  No focal neurological deficits </a:t>
            </a:r>
          </a:p>
          <a:p>
            <a:r>
              <a:rPr lang="en-US" dirty="0"/>
              <a:t>FUNDUS – multiple retinal hemorrhages present in both eyes</a:t>
            </a:r>
          </a:p>
          <a:p>
            <a:pPr marL="0" indent="0">
              <a:buNone/>
            </a:pPr>
            <a:r>
              <a:rPr lang="en-US" dirty="0"/>
              <a:t>                       Roth spots  present in both eyes</a:t>
            </a:r>
          </a:p>
          <a:p>
            <a:pPr marL="0" indent="0">
              <a:buNone/>
            </a:pPr>
            <a:endParaRPr lang="en-US" dirty="0"/>
          </a:p>
          <a:p>
            <a:endParaRPr lang="en-IN" dirty="0"/>
          </a:p>
        </p:txBody>
      </p:sp>
      <p:pic>
        <p:nvPicPr>
          <p:cNvPr id="4" name="Picture 3" descr="WhatsApp Image 2025-07-28 at 12.44.17 P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1941" y="484909"/>
            <a:ext cx="2857500" cy="237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1924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1057</TotalTime>
  <Words>1778</Words>
  <Application>Microsoft Office PowerPoint</Application>
  <PresentationFormat>Widescreen</PresentationFormat>
  <Paragraphs>407</Paragraphs>
  <Slides>40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Calibri</vt:lpstr>
      <vt:lpstr>Century Schoolbook</vt:lpstr>
      <vt:lpstr>Noto Sans Symbols</vt:lpstr>
      <vt:lpstr>Rockwell</vt:lpstr>
      <vt:lpstr>Times New Roman</vt:lpstr>
      <vt:lpstr>Wingdings</vt:lpstr>
      <vt:lpstr>Wingdings 2</vt:lpstr>
      <vt:lpstr>Oriel</vt:lpstr>
      <vt:lpstr> A tale of 2 presentations</vt:lpstr>
      <vt:lpstr>Chief complaints</vt:lpstr>
      <vt:lpstr>History of present illness</vt:lpstr>
      <vt:lpstr>PowerPoint Presentation</vt:lpstr>
      <vt:lpstr>Past history</vt:lpstr>
      <vt:lpstr>Personal history</vt:lpstr>
      <vt:lpstr>General examination</vt:lpstr>
      <vt:lpstr>vitals</vt:lpstr>
      <vt:lpstr>Systemic examination </vt:lpstr>
      <vt:lpstr>INVESTIGATIONS</vt:lpstr>
      <vt:lpstr>INVESTIGATIONS</vt:lpstr>
      <vt:lpstr>INVESTIGATIONS</vt:lpstr>
      <vt:lpstr>PERIPHERAL SMEAR (15/7/25) outside report   -  RBC – 1.9 million/mcl -  hypochromic microcytes, normochromic normocytes, and few macrocytes, target cells and        elliptical cells  - WBC  counts-5200 cells/mcl- adequate with left shift upto blast stage                        - cell is large with high nuclear chromatin ratio with immature chromatin                        - hypersegmented neutrophils   - Diff count – neutrophils – 46 %                     - lymphocytes – 47%                     - eosinophils – 4%                     - monocytes – 3%- - Platelets diminished in number = 9000 cells - Reticulocyte count – 1.5 % - Corrected retic count - 0.62 -  RPI – 0.2  IMP- HIGHLY SUSPICIOUS OF SUBLEUKEMIC LEUKEMIA   </vt:lpstr>
      <vt:lpstr>PowerPoint Presentation</vt:lpstr>
      <vt:lpstr>CHEST X RAY  b/l perihilar infiltrates with b/l minimal pleural effusion </vt:lpstr>
      <vt:lpstr>USG ABDOMEN &amp;PELVIS</vt:lpstr>
      <vt:lpstr>WHAT NEXT?</vt:lpstr>
      <vt:lpstr>HISTORY OF PRESENT ILLNESS</vt:lpstr>
      <vt:lpstr>PowerPoint Presentation</vt:lpstr>
      <vt:lpstr>PowerPoint Presentation</vt:lpstr>
      <vt:lpstr>PAST HISTORY</vt:lpstr>
      <vt:lpstr> PERSONAL HISTORY</vt:lpstr>
      <vt:lpstr>GENERAL EXAMINATION</vt:lpstr>
      <vt:lpstr>VITALS </vt:lpstr>
      <vt:lpstr>S/E</vt:lpstr>
      <vt:lpstr>CNS EXAMINATION</vt:lpstr>
      <vt:lpstr>PowerPoint Presentation</vt:lpstr>
      <vt:lpstr>DTR</vt:lpstr>
      <vt:lpstr>INVESTIGATIONS </vt:lpstr>
      <vt:lpstr>PowerPoint Presentation</vt:lpstr>
      <vt:lpstr>PERIPHERAL SMEAR(21/3/25)</vt:lpstr>
      <vt:lpstr>PowerPoint Presentation</vt:lpstr>
      <vt:lpstr>MRI DORSOLUMBAR SPINE(22/3/25)</vt:lpstr>
      <vt:lpstr>WHOLE BODY FDG PET SCAN(1/4/25)</vt:lpstr>
      <vt:lpstr>PowerPoint Presentation</vt:lpstr>
      <vt:lpstr>BONE MARROW ASPIRATION (25/4/25)</vt:lpstr>
      <vt:lpstr>D6 EXTRADURAL SOL (17/6/25)</vt:lpstr>
      <vt:lpstr>PowerPoint Presentation</vt:lpstr>
      <vt:lpstr>USG ABDOMEN &amp;PELVIS (6/7/25) fibroid uterus mild splenomegaly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tale of two myelomas</dc:title>
  <dc:creator>GOURI GADHA</dc:creator>
  <cp:lastModifiedBy>GOURI GADHA</cp:lastModifiedBy>
  <cp:revision>44</cp:revision>
  <dcterms:created xsi:type="dcterms:W3CDTF">2025-07-24T02:31:03Z</dcterms:created>
  <dcterms:modified xsi:type="dcterms:W3CDTF">2025-08-05T06:49:44Z</dcterms:modified>
</cp:coreProperties>
</file>